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8" r:id="rId22"/>
    <p:sldId id="289" r:id="rId23"/>
    <p:sldId id="290" r:id="rId24"/>
    <p:sldId id="291" r:id="rId25"/>
    <p:sldId id="292" r:id="rId26"/>
    <p:sldId id="275" r:id="rId27"/>
    <p:sldId id="276" r:id="rId28"/>
    <p:sldId id="277" r:id="rId29"/>
    <p:sldId id="293" r:id="rId30"/>
    <p:sldId id="294" r:id="rId31"/>
    <p:sldId id="295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 autoAdjust="0"/>
    <p:restoredTop sz="94648"/>
  </p:normalViewPr>
  <p:slideViewPr>
    <p:cSldViewPr snapToGrid="0">
      <p:cViewPr>
        <p:scale>
          <a:sx n="100" d="100"/>
          <a:sy n="100" d="100"/>
        </p:scale>
        <p:origin x="1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11923-BC8D-4707-BA4A-7E8167D2728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59E7-FD74-4979-8263-802E9764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459E7-FD74-4979-8263-802E9764EEA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0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0D1AA-FAD9-537C-196A-2E635017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9906F7-37EF-1BFF-4050-D3F72E9D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F6F02-EDD0-EDBE-7877-32ECD6A1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B83-1356-40B4-86DD-28CF16B4C934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C6065-B9C2-1752-0F76-3EDEAA80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8A4CB-C009-A8EA-5943-A940082A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53318-A5D5-B6B6-7CE4-5B5F928D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D3A5F-C34F-ED50-C1D4-91CF52B7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472C-D32C-8192-129F-58B32028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D517-988E-483C-8483-5923AC2C54A1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8085A-6356-AE61-422A-8CE5E67C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F4570-9896-7762-B416-9575529A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BD652-8A15-1842-5AFC-496E62C6E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3F250-F12D-E66A-31A6-064FA736E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B4FB8-FAAB-5B1A-F3F0-298396AF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4B56-80CD-444D-BD01-9BFC7ECC07CB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45845-2189-C544-318C-6BEFD6B2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93CC1-A8EC-1525-1C19-D2660D1C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D9C28-9BF9-6795-7CF3-5ABA9EDC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0F10E-3D40-CB7B-5BAB-D17C2B3C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DE269-A38B-31F2-D229-77C9D095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8337-F82E-49EC-A333-7F76032B939D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C3037-631D-9121-0C3D-48EB0B24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C79D1-3602-E280-C149-45A94B1D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E2D64-037C-4C31-2B7F-2DDA1ED4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53959-6A85-9B75-B627-3F6FB3A4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03D6E-496B-5622-4E00-4CE1F146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39F0-30F2-4C0E-8CFA-6244B4796527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6B373-C7DD-EFCC-6FC3-54DCBF24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C7ACF-EC17-0CE7-C8ED-C62F3F7C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265AD-F80A-48EB-3F27-883ACD33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38808-13EE-D1D4-BCB2-B3783D68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26841-9641-6CC6-D38A-E78BE694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2426F-5035-2A2A-5CB1-ABBF3623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6B1-7F1E-4B86-A9BC-92EC22DE2FEE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91F0E-9497-98CB-3607-89E46B56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01630-C988-E4BF-EC44-2A869341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D304-760E-1AB6-FCD3-DB40EC09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7B040-ADC1-9A67-B343-1038D8B4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49A70-9940-B35B-73AF-FADFCE19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B03D70-977B-502D-51BB-39BEF8DBC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24D97A-E096-F12C-9888-51D4F5429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E0170E-F79B-1068-E4AC-9769013D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D6FB-4C21-4656-9824-075C79A4E8A8}" type="datetime1">
              <a:rPr lang="en-US" smtClean="0"/>
              <a:t>6/17/2024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67C8E-4687-A8E6-F15C-DFDE86F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4A7E2E-78D2-9C6C-8A80-448AA571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2CDB8-89D8-005E-6833-76F47EFA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C1021-0A16-EB22-8A6A-589698A8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6E9B-FF4D-4122-8FE2-79B2BCFBCE38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BB6E48-1543-DB03-B108-4820D05F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FC78B-EA91-2F5D-E78D-BD6FAAB9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C4DE4D-6038-F3AE-C24C-D3B1DD35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499-8C79-4273-9CCE-211C9459DB41}" type="datetime1">
              <a:rPr lang="en-US" smtClean="0"/>
              <a:t>6/17/2024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BE8DD2-B62B-7B5B-B6E9-094460D3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46E2D-48CE-0449-E864-4BC288C9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C27-EF97-6441-97C9-5BE5B1D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485D8-431C-F43E-64FA-27B6A115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6F128-A44E-108E-C65A-0CC057BF8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AE04A-5457-749A-D629-5D0D0F63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BA67-ADF8-498A-9F8D-BC5901E640CB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59630-8FA0-133C-C422-D1CA9B28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A18E2-D0E6-4584-864F-3FFE6637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4A93D-06AE-01EF-5C03-C792471C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5F568-EF0D-18FE-FC81-31CC8AFE2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4BD0D-ECF4-B8EE-4826-922B40FB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FFE7B-F87E-3CC0-3917-0F4AD1DA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9F0-73EA-479C-AD25-A7090D5D5012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F5313-8351-D4FB-DE35-ECA18BB2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0A6FF-62F0-7646-C71A-D2D1ADE9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827017-C837-4343-6FA3-DA7B9627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0B6CA-1DB9-D3A1-B797-C7D5BED9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36C5E-FC85-288E-E501-4DE0779C5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5D610-BBE6-4D88-973B-671EB7CA3B18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B50FE-8606-E4E4-CDAB-2693C28F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009B0-4535-663E-D0EB-4E549827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30BF4-7B44-4B4D-9799-7C2B90B3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91414-4B2A-13B7-6549-4C92CB70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4" y="1397001"/>
            <a:ext cx="9254836" cy="1655762"/>
          </a:xfrm>
        </p:spPr>
        <p:txBody>
          <a:bodyPr/>
          <a:lstStyle/>
          <a:p>
            <a:r>
              <a:rPr lang="en-US" dirty="0"/>
              <a:t>Stocks Analysis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D740D-8934-4D02-ACA3-8D45E8990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Stocks’ performances Filtered by Best Growing Potential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29EC1-366E-6F60-23B2-3D21FB05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Industrial Goods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33242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9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1958787"/>
            <a:ext cx="267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Most Filtered Stocks perform under average in 60-day period. The performance in long-term, however, is significantly good.</a:t>
            </a:r>
          </a:p>
        </p:txBody>
      </p:sp>
      <p:pic>
        <p:nvPicPr>
          <p:cNvPr id="7" name="内容占位符 6" descr="图表&#10;&#10;描述已自动生成">
            <a:extLst>
              <a:ext uri="{FF2B5EF4-FFF2-40B4-BE49-F238E27FC236}">
                <a16:creationId xmlns:a16="http://schemas.microsoft.com/office/drawing/2014/main" id="{DC791560-0C16-D240-E63A-7DABD1167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70" y="-1"/>
            <a:ext cx="8517730" cy="4867275"/>
          </a:xfrm>
        </p:spPr>
      </p:pic>
    </p:spTree>
    <p:extLst>
      <p:ext uri="{BB962C8B-B14F-4D97-AF65-F5344CB8AC3E}">
        <p14:creationId xmlns:p14="http://schemas.microsoft.com/office/powerpoint/2010/main" val="146941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12274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Industrials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441569" cy="4226383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B0F0"/>
                </a:solidFill>
              </a:rPr>
              <a:t>719(411) </a:t>
            </a:r>
            <a:r>
              <a:rPr lang="en-US" sz="2000" dirty="0"/>
              <a:t>Stocks in Total*</a:t>
            </a:r>
          </a:p>
          <a:p>
            <a:r>
              <a:rPr lang="en-US" sz="2000" dirty="0"/>
              <a:t>The filtered </a:t>
            </a:r>
            <a:r>
              <a:rPr lang="en-US" sz="2000" i="1" dirty="0">
                <a:solidFill>
                  <a:srgbClr val="00B0F0"/>
                </a:solidFill>
              </a:rPr>
              <a:t>20</a:t>
            </a:r>
            <a:r>
              <a:rPr lang="en-US" sz="2000" dirty="0"/>
              <a:t> Best Performing Stocks have </a:t>
            </a:r>
            <a:r>
              <a:rPr lang="en-US" sz="2000" i="1" dirty="0"/>
              <a:t>Debt/EBITDA </a:t>
            </a:r>
            <a:r>
              <a:rPr lang="en-US" sz="2000" dirty="0"/>
              <a:t>range from 0 to 2.5</a:t>
            </a:r>
          </a:p>
          <a:p>
            <a:r>
              <a:rPr lang="en-US" sz="2000" dirty="0"/>
              <a:t>The filtered stocks have separate </a:t>
            </a:r>
            <a:r>
              <a:rPr lang="en-US" sz="2000" i="1" dirty="0"/>
              <a:t>dividend yield </a:t>
            </a:r>
            <a:r>
              <a:rPr lang="en-US" sz="2000" dirty="0"/>
              <a:t>distribution below 1.4</a:t>
            </a:r>
          </a:p>
          <a:p>
            <a:r>
              <a:rPr lang="en-US" sz="2000" dirty="0"/>
              <a:t>All but one (PSHC) of the stocks have </a:t>
            </a:r>
            <a:r>
              <a:rPr lang="en-US" sz="2000" i="1" dirty="0"/>
              <a:t>FCF Yield </a:t>
            </a:r>
            <a:r>
              <a:rPr lang="en-US" sz="2000" dirty="0"/>
              <a:t>under 1.5</a:t>
            </a:r>
          </a:p>
          <a:p>
            <a:r>
              <a:rPr lang="en-US" sz="2000" dirty="0"/>
              <a:t>All stocks except PSHC have </a:t>
            </a:r>
            <a:r>
              <a:rPr lang="en-US" sz="2000" i="1" dirty="0"/>
              <a:t>EPS Yield </a:t>
            </a:r>
            <a:r>
              <a:rPr lang="en-US" sz="2000" dirty="0"/>
              <a:t>below 0.5</a:t>
            </a:r>
          </a:p>
          <a:p>
            <a:endParaRPr 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lack of Price data in a long period; 2) lack of Debt data; 3) lack of EPS data; 4) lack of share data; 5) lack of EBITDA data; 6) lack of FCF data; 7) The company has zero dividend paid; there are </a:t>
            </a:r>
            <a:r>
              <a:rPr lang="en-US" sz="1600" dirty="0">
                <a:solidFill>
                  <a:srgbClr val="00B0F0"/>
                </a:solidFill>
              </a:rPr>
              <a:t>441</a:t>
            </a:r>
            <a:r>
              <a:rPr lang="en-US" sz="1600" dirty="0"/>
              <a:t> stocks left into calculation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11</a:t>
            </a:fld>
            <a:endParaRPr lang="en-US"/>
          </a:p>
        </p:txBody>
      </p:sp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A04CA4DB-7100-88CA-A00A-155BFB781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4" y="0"/>
            <a:ext cx="8035636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6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Industrials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12</a:t>
            </a:fld>
            <a:endParaRPr lang="en-US"/>
          </a:p>
        </p:txBody>
      </p:sp>
      <p:pic>
        <p:nvPicPr>
          <p:cNvPr id="21" name="图片 20" descr="图表, 散点图&#10;&#10;描述已自动生成">
            <a:extLst>
              <a:ext uri="{FF2B5EF4-FFF2-40B4-BE49-F238E27FC236}">
                <a16:creationId xmlns:a16="http://schemas.microsoft.com/office/drawing/2014/main" id="{7FDDF52A-95B2-A06D-E3BF-C47879D0C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" r="9172"/>
          <a:stretch/>
        </p:blipFill>
        <p:spPr>
          <a:xfrm>
            <a:off x="6156000" y="1645200"/>
            <a:ext cx="5967844" cy="4788000"/>
          </a:xfrm>
          <a:prstGeom prst="rect">
            <a:avLst/>
          </a:prstGeom>
        </p:spPr>
      </p:pic>
      <p:pic>
        <p:nvPicPr>
          <p:cNvPr id="23" name="图片 22" descr="图表, 散点图&#10;&#10;描述已自动生成">
            <a:extLst>
              <a:ext uri="{FF2B5EF4-FFF2-40B4-BE49-F238E27FC236}">
                <a16:creationId xmlns:a16="http://schemas.microsoft.com/office/drawing/2014/main" id="{E35B083B-4AB8-F65C-2F12-E00066353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8" r="8987"/>
          <a:stretch/>
        </p:blipFill>
        <p:spPr>
          <a:xfrm>
            <a:off x="72000" y="1645200"/>
            <a:ext cx="5967843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Industrials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14881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20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824038" y="2105561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Most Filtered Stocks perform very well in all period we have studied. </a:t>
            </a:r>
          </a:p>
        </p:txBody>
      </p:sp>
      <p:pic>
        <p:nvPicPr>
          <p:cNvPr id="7" name="内容占位符 6" descr="图表, 直方图&#10;&#10;描述已自动生成">
            <a:extLst>
              <a:ext uri="{FF2B5EF4-FFF2-40B4-BE49-F238E27FC236}">
                <a16:creationId xmlns:a16="http://schemas.microsoft.com/office/drawing/2014/main" id="{1A92952D-7490-020A-F137-A4DCEDDA0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69" y="-1"/>
            <a:ext cx="8517731" cy="4867276"/>
          </a:xfrm>
        </p:spPr>
      </p:pic>
    </p:spTree>
    <p:extLst>
      <p:ext uri="{BB962C8B-B14F-4D97-AF65-F5344CB8AC3E}">
        <p14:creationId xmlns:p14="http://schemas.microsoft.com/office/powerpoint/2010/main" val="17765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12274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Healthcare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3235037" cy="3531467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B0F0"/>
                </a:solidFill>
                <a:latin typeface="+mj-lt"/>
              </a:rPr>
              <a:t>1,302(360) </a:t>
            </a:r>
            <a:r>
              <a:rPr lang="en-US" sz="2000" dirty="0"/>
              <a:t>Stocks in Total*</a:t>
            </a:r>
          </a:p>
          <a:p>
            <a:r>
              <a:rPr lang="en-US" sz="2000" dirty="0"/>
              <a:t>The filtered </a:t>
            </a:r>
            <a:r>
              <a:rPr lang="en-US" sz="2000" i="1" dirty="0">
                <a:solidFill>
                  <a:srgbClr val="00B0F0"/>
                </a:solidFill>
                <a:latin typeface="+mj-lt"/>
              </a:rPr>
              <a:t>17</a:t>
            </a:r>
            <a:r>
              <a:rPr lang="en-US" sz="2000" dirty="0"/>
              <a:t> Best Performing Stocks have </a:t>
            </a:r>
            <a:r>
              <a:rPr lang="en-US" sz="2000" i="1" dirty="0"/>
              <a:t>Debt/EBITDA </a:t>
            </a:r>
            <a:r>
              <a:rPr lang="en-US" sz="2000" dirty="0"/>
              <a:t>range from 0 to 2.5</a:t>
            </a:r>
          </a:p>
          <a:p>
            <a:r>
              <a:rPr lang="en-US" sz="2000" dirty="0"/>
              <a:t>All Stocks except RDY have </a:t>
            </a:r>
            <a:r>
              <a:rPr lang="en-US" sz="2000" i="1" dirty="0"/>
              <a:t>FCF Yields </a:t>
            </a:r>
            <a:r>
              <a:rPr lang="en-US" sz="2000" dirty="0"/>
              <a:t>below 0.3</a:t>
            </a:r>
          </a:p>
          <a:p>
            <a:r>
              <a:rPr lang="en-US" sz="2000" dirty="0"/>
              <a:t>Most of the Stocks have </a:t>
            </a:r>
            <a:r>
              <a:rPr lang="en-US" sz="2000" i="1" dirty="0"/>
              <a:t>EPS Yields </a:t>
            </a:r>
            <a:r>
              <a:rPr lang="en-US" sz="2000" dirty="0"/>
              <a:t>below 0.10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lack of Price data in a long period; 2) lack of Debt data; 3) lack of EPS data; 4) lack of share data; 5) lack of EBITDA data; 6) lack of FCF data; 7) The company has zero dividend paid; there are </a:t>
            </a:r>
            <a:r>
              <a:rPr lang="en-US" sz="1600" dirty="0">
                <a:solidFill>
                  <a:srgbClr val="00B0F0"/>
                </a:solidFill>
              </a:rPr>
              <a:t>360</a:t>
            </a:r>
            <a:r>
              <a:rPr lang="en-US" sz="1600" dirty="0"/>
              <a:t> stocks left into calculation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9E7977-2F25-9FA3-14E7-CBC863F54CC3}"/>
              </a:ext>
            </a:extLst>
          </p:cNvPr>
          <p:cNvSpPr txBox="1"/>
          <p:nvPr/>
        </p:nvSpPr>
        <p:spPr>
          <a:xfrm>
            <a:off x="914401" y="5523249"/>
            <a:ext cx="3158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*Stock “BIO-B” has been dropped from the Dividend Graph because the number is abnormally big </a:t>
            </a:r>
          </a:p>
          <a:p>
            <a:endParaRPr lang="en-US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7DB20A72-ACD3-E886-5A43-6F5F5BC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36" y="-4618"/>
            <a:ext cx="8042564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Healthcare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15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A09F07-AEC9-A76F-1D60-46C8D415B4FF}"/>
              </a:ext>
            </a:extLst>
          </p:cNvPr>
          <p:cNvSpPr txBox="1"/>
          <p:nvPr/>
        </p:nvSpPr>
        <p:spPr>
          <a:xfrm>
            <a:off x="6807199" y="766296"/>
            <a:ext cx="486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*Stock “RDY” has been removed from the EPS graph to showing more details of other stocks’ distribution clearly</a:t>
            </a:r>
          </a:p>
        </p:txBody>
      </p:sp>
      <p:pic>
        <p:nvPicPr>
          <p:cNvPr id="14" name="图片 13" descr="图表, 散点图&#10;&#10;描述已自动生成">
            <a:extLst>
              <a:ext uri="{FF2B5EF4-FFF2-40B4-BE49-F238E27FC236}">
                <a16:creationId xmlns:a16="http://schemas.microsoft.com/office/drawing/2014/main" id="{8227F22D-6112-E4EE-2918-EB300BC52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r="8878"/>
          <a:stretch/>
        </p:blipFill>
        <p:spPr>
          <a:xfrm>
            <a:off x="6095999" y="1645200"/>
            <a:ext cx="6029334" cy="4788000"/>
          </a:xfrm>
          <a:prstGeom prst="rect">
            <a:avLst/>
          </a:prstGeom>
        </p:spPr>
      </p:pic>
      <p:pic>
        <p:nvPicPr>
          <p:cNvPr id="18" name="图片 17" descr="图表&#10;&#10;描述已自动生成">
            <a:extLst>
              <a:ext uri="{FF2B5EF4-FFF2-40B4-BE49-F238E27FC236}">
                <a16:creationId xmlns:a16="http://schemas.microsoft.com/office/drawing/2014/main" id="{0CFDD21B-9411-C698-2419-9A6CE3571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r="9078"/>
          <a:stretch/>
        </p:blipFill>
        <p:spPr>
          <a:xfrm>
            <a:off x="36000" y="1645200"/>
            <a:ext cx="5971298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Healthcare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07061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17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1785938"/>
            <a:ext cx="267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Filtered Investment Portfolios don’t have a good performance in the period, including the bad point.</a:t>
            </a:r>
            <a:endParaRPr lang="en-US" sz="2000" dirty="0"/>
          </a:p>
        </p:txBody>
      </p:sp>
      <p:pic>
        <p:nvPicPr>
          <p:cNvPr id="7" name="图片 6" descr="图表, 瀑布图&#10;&#10;描述已自动生成">
            <a:extLst>
              <a:ext uri="{FF2B5EF4-FFF2-40B4-BE49-F238E27FC236}">
                <a16:creationId xmlns:a16="http://schemas.microsoft.com/office/drawing/2014/main" id="{77F082C9-96F2-30C9-A056-B563D0916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59" y="-1"/>
            <a:ext cx="8517731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6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26" y="8752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Consumer Cyclical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35556" cy="4854906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rgbClr val="00B0F0"/>
                </a:solidFill>
              </a:rPr>
              <a:t>676(356) </a:t>
            </a:r>
            <a:r>
              <a:rPr lang="en-US" sz="1800" dirty="0"/>
              <a:t>Stocks in Total*</a:t>
            </a:r>
          </a:p>
          <a:p>
            <a:r>
              <a:rPr lang="en-US" sz="1800" dirty="0"/>
              <a:t>The filtered </a:t>
            </a:r>
            <a:r>
              <a:rPr lang="en-US" sz="1800" i="1" dirty="0">
                <a:solidFill>
                  <a:srgbClr val="00B0F0"/>
                </a:solidFill>
              </a:rPr>
              <a:t>21 </a:t>
            </a:r>
            <a:r>
              <a:rPr lang="en-US" sz="1800" dirty="0"/>
              <a:t>Best Performing Stocks have </a:t>
            </a:r>
            <a:r>
              <a:rPr lang="en-US" sz="1800" i="1" dirty="0"/>
              <a:t>Debt/EBITDA </a:t>
            </a:r>
            <a:r>
              <a:rPr lang="en-US" sz="1800" dirty="0"/>
              <a:t>range from 0 to 2.5</a:t>
            </a:r>
          </a:p>
          <a:p>
            <a:r>
              <a:rPr lang="en-US" sz="1800" dirty="0"/>
              <a:t>Many of the filtered Stocks have </a:t>
            </a:r>
            <a:r>
              <a:rPr lang="en-US" sz="1800" i="1" dirty="0"/>
              <a:t>dividend yield</a:t>
            </a:r>
            <a:r>
              <a:rPr lang="en-US" sz="1800" dirty="0"/>
              <a:t> below 1</a:t>
            </a:r>
          </a:p>
          <a:p>
            <a:r>
              <a:rPr lang="en-US" sz="1800" dirty="0"/>
              <a:t>Exist a stock (HMC) with very high </a:t>
            </a:r>
            <a:r>
              <a:rPr lang="en-US" sz="1800" i="1" dirty="0"/>
              <a:t>Div Yield </a:t>
            </a:r>
            <a:r>
              <a:rPr lang="en-US" sz="1800" dirty="0"/>
              <a:t>and highest </a:t>
            </a:r>
            <a:r>
              <a:rPr lang="en-US" sz="1800" i="1" dirty="0"/>
              <a:t>Debt</a:t>
            </a:r>
          </a:p>
          <a:p>
            <a:r>
              <a:rPr lang="en-US" sz="1800" dirty="0"/>
              <a:t>HMC is also higher than average in </a:t>
            </a:r>
            <a:r>
              <a:rPr lang="en-US" sz="1800" i="1" dirty="0"/>
              <a:t>FCF Yield</a:t>
            </a:r>
            <a:r>
              <a:rPr lang="en-US" sz="1800" dirty="0"/>
              <a:t>, and BWMX is highest both in </a:t>
            </a:r>
            <a:r>
              <a:rPr lang="en-US" sz="1800" i="1" dirty="0"/>
              <a:t>FCF Yield</a:t>
            </a:r>
            <a:r>
              <a:rPr lang="en-US" sz="1800" dirty="0"/>
              <a:t> and </a:t>
            </a:r>
            <a:r>
              <a:rPr lang="en-US" sz="1800" i="1" dirty="0"/>
              <a:t>EPS Yield</a:t>
            </a:r>
          </a:p>
          <a:p>
            <a:r>
              <a:rPr lang="en-US" sz="1800" dirty="0"/>
              <a:t>All other stocks have </a:t>
            </a:r>
            <a:r>
              <a:rPr lang="en-US" sz="1800" i="1" dirty="0"/>
              <a:t>FCF Yield</a:t>
            </a:r>
            <a:r>
              <a:rPr lang="en-US" sz="1800" dirty="0"/>
              <a:t>  below 1.5 and </a:t>
            </a:r>
            <a:r>
              <a:rPr lang="en-US" sz="1800" i="1" dirty="0"/>
              <a:t>EPS Yield </a:t>
            </a:r>
            <a:r>
              <a:rPr lang="en-US" sz="1800" dirty="0"/>
              <a:t>below 1.0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lack of Price data in a long period; 2) lack of Debt data; 3) lack of EPS data; 4) lack of share data; 5) lack of EBITDA data; 6) lack of FCF data; 7) The company has zero dividend paid; there are </a:t>
            </a:r>
            <a:r>
              <a:rPr lang="en-US" sz="1600" dirty="0">
                <a:solidFill>
                  <a:srgbClr val="00B0F0"/>
                </a:solidFill>
              </a:rPr>
              <a:t>356</a:t>
            </a:r>
            <a:r>
              <a:rPr lang="en-US" sz="1600" dirty="0"/>
              <a:t> stocks left into calculation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17</a:t>
            </a:fld>
            <a:endParaRPr lang="en-US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F9C3E8A6-68EC-FC7D-73F3-3676A6207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3"/>
          <a:stretch/>
        </p:blipFill>
        <p:spPr>
          <a:xfrm>
            <a:off x="4830617" y="0"/>
            <a:ext cx="7383093" cy="53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9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Consumer Cyclical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18</a:t>
            </a:fld>
            <a:endParaRPr lang="en-US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5155C5D3-CEAC-0545-8B14-B3A6F86B0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r="8878"/>
          <a:stretch/>
        </p:blipFill>
        <p:spPr>
          <a:xfrm>
            <a:off x="6171855" y="1645200"/>
            <a:ext cx="5984195" cy="4788000"/>
          </a:xfrm>
          <a:prstGeom prst="rect">
            <a:avLst/>
          </a:prstGeom>
        </p:spPr>
      </p:pic>
      <p:pic>
        <p:nvPicPr>
          <p:cNvPr id="10" name="图片 9" descr="图表, 散点图&#10;&#10;描述已自动生成">
            <a:extLst>
              <a:ext uri="{FF2B5EF4-FFF2-40B4-BE49-F238E27FC236}">
                <a16:creationId xmlns:a16="http://schemas.microsoft.com/office/drawing/2014/main" id="{24B498C6-BF3D-0AC5-1FD8-46AD864F6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r="9259"/>
          <a:stretch/>
        </p:blipFill>
        <p:spPr>
          <a:xfrm>
            <a:off x="72000" y="1645200"/>
            <a:ext cx="5951953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4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65" y="580448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Consumer Cyclical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45297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21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824038" y="2105561"/>
            <a:ext cx="2673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Filtered Investment Portfolios performs worse than S&amp;P 500 factors in 60-day and 1-year period but do has positive returns. </a:t>
            </a:r>
            <a:endParaRPr lang="en-US" sz="2000" dirty="0"/>
          </a:p>
        </p:txBody>
      </p:sp>
      <p:pic>
        <p:nvPicPr>
          <p:cNvPr id="14" name="内容占位符 13" descr="图表&#10;&#10;描述已自动生成">
            <a:extLst>
              <a:ext uri="{FF2B5EF4-FFF2-40B4-BE49-F238E27FC236}">
                <a16:creationId xmlns:a16="http://schemas.microsoft.com/office/drawing/2014/main" id="{DBC0B41C-6CFA-44D1-26A2-2EE3D7C05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68" y="22913"/>
            <a:ext cx="8477632" cy="4844362"/>
          </a:xfrm>
        </p:spPr>
      </p:pic>
    </p:spTree>
    <p:extLst>
      <p:ext uri="{BB962C8B-B14F-4D97-AF65-F5344CB8AC3E}">
        <p14:creationId xmlns:p14="http://schemas.microsoft.com/office/powerpoint/2010/main" val="88921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14" y="252051"/>
            <a:ext cx="3826940" cy="1812467"/>
          </a:xfrm>
        </p:spPr>
        <p:txBody>
          <a:bodyPr>
            <a:normAutofit/>
          </a:bodyPr>
          <a:lstStyle/>
          <a:p>
            <a:r>
              <a:rPr lang="en-US" sz="3200" dirty="0"/>
              <a:t>Energy 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0080" cy="4351338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B0F0"/>
                </a:solidFill>
              </a:rPr>
              <a:t>273(200) </a:t>
            </a:r>
            <a:r>
              <a:rPr lang="en-US" sz="2000" dirty="0"/>
              <a:t>Stocks in Total*</a:t>
            </a:r>
          </a:p>
          <a:p>
            <a:r>
              <a:rPr lang="en-US" sz="2000" dirty="0"/>
              <a:t>The </a:t>
            </a:r>
            <a:r>
              <a:rPr lang="en-US" sz="2000" i="1" dirty="0">
                <a:solidFill>
                  <a:srgbClr val="00B0F0"/>
                </a:solidFill>
              </a:rPr>
              <a:t>21</a:t>
            </a:r>
            <a:r>
              <a:rPr lang="en-US" sz="2000" dirty="0"/>
              <a:t> Best Performing Stocks have </a:t>
            </a:r>
            <a:r>
              <a:rPr lang="en-US" sz="2000" i="1" dirty="0"/>
              <a:t>Debt/EBITDA </a:t>
            </a:r>
            <a:r>
              <a:rPr lang="en-US" sz="2000" dirty="0"/>
              <a:t>distributed between 0.2 and 1.4. </a:t>
            </a:r>
          </a:p>
          <a:p>
            <a:r>
              <a:rPr lang="en-US" sz="2000" dirty="0"/>
              <a:t>Most of the Best Performing Stocks have </a:t>
            </a:r>
            <a:r>
              <a:rPr lang="en-US" altLang="zh-CN" sz="2000" i="1" dirty="0"/>
              <a:t>Dividend Yields </a:t>
            </a:r>
            <a:r>
              <a:rPr lang="en-US" altLang="zh-CN" sz="2000" dirty="0"/>
              <a:t>under 0.4.</a:t>
            </a:r>
          </a:p>
          <a:p>
            <a:r>
              <a:rPr lang="en-US" sz="2000" dirty="0"/>
              <a:t>The stocks </a:t>
            </a:r>
            <a:r>
              <a:rPr lang="en-US" sz="2000" i="1" dirty="0"/>
              <a:t>have EPS Yield</a:t>
            </a:r>
            <a:r>
              <a:rPr lang="en-US" sz="2000" dirty="0"/>
              <a:t> distribute randomly between 0 to 0.275</a:t>
            </a:r>
          </a:p>
          <a:p>
            <a:r>
              <a:rPr lang="en-US" sz="2000" dirty="0"/>
              <a:t>Most of the stocks has </a:t>
            </a:r>
            <a:r>
              <a:rPr lang="en-US" sz="2000" i="1" dirty="0"/>
              <a:t>FCF Yield </a:t>
            </a:r>
            <a:r>
              <a:rPr lang="en-US" sz="2000" dirty="0"/>
              <a:t>below 0.4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*WDS,  INDO, NGL-PB, GLOP-PA, GLOP-PB lack EPS data; 27 stocks lack Debt data; 11 stocks lack share data; 30 other stocks have zero dividend paid. All above stocks are excluded from the calculation, with </a:t>
            </a:r>
            <a:r>
              <a:rPr lang="en-US" sz="1600" dirty="0">
                <a:solidFill>
                  <a:srgbClr val="00B0F0"/>
                </a:solidFill>
              </a:rPr>
              <a:t>200</a:t>
            </a:r>
            <a:r>
              <a:rPr lang="en-US" sz="1600" dirty="0"/>
              <a:t> stocks left. 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</a:t>
            </a:fld>
            <a:endParaRPr lang="en-US"/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1CBA8B92-8DD5-F750-84D1-2A1DA8F5E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"/>
          <a:stretch/>
        </p:blipFill>
        <p:spPr>
          <a:xfrm>
            <a:off x="4674133" y="0"/>
            <a:ext cx="7517867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0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26" y="8752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Consumer Defensive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81" y="1825622"/>
            <a:ext cx="3441568" cy="4226385"/>
          </a:xfrm>
        </p:spPr>
        <p:txBody>
          <a:bodyPr>
            <a:normAutofit fontScale="92500"/>
          </a:bodyPr>
          <a:lstStyle/>
          <a:p>
            <a:r>
              <a:rPr lang="en-US" sz="2400" i="1" dirty="0">
                <a:solidFill>
                  <a:srgbClr val="00B0F0"/>
                </a:solidFill>
              </a:rPr>
              <a:t>261(148) </a:t>
            </a:r>
            <a:r>
              <a:rPr lang="en-US" sz="2400" dirty="0"/>
              <a:t>Stocks in Total*</a:t>
            </a:r>
          </a:p>
          <a:p>
            <a:r>
              <a:rPr lang="en-US" sz="2400" dirty="0"/>
              <a:t>The filtered </a:t>
            </a:r>
            <a:r>
              <a:rPr lang="en-US" sz="2400" i="1" dirty="0">
                <a:solidFill>
                  <a:srgbClr val="00B0F0"/>
                </a:solidFill>
              </a:rPr>
              <a:t>16 </a:t>
            </a:r>
            <a:r>
              <a:rPr lang="en-US" sz="2400" dirty="0"/>
              <a:t>Best Performing Stocks have </a:t>
            </a:r>
            <a:r>
              <a:rPr lang="en-US" sz="2400" i="1" dirty="0"/>
              <a:t>Debt/EBITDA </a:t>
            </a:r>
            <a:r>
              <a:rPr lang="en-US" sz="2400" dirty="0"/>
              <a:t>range from 0 to 2.5</a:t>
            </a:r>
          </a:p>
          <a:p>
            <a:r>
              <a:rPr lang="en-US" sz="2400" dirty="0"/>
              <a:t>All but one the filtered Stocks have </a:t>
            </a:r>
            <a:r>
              <a:rPr lang="en-US" sz="2400" i="1" dirty="0"/>
              <a:t>Dividend yield</a:t>
            </a:r>
            <a:r>
              <a:rPr lang="en-US" sz="2400" dirty="0"/>
              <a:t> below 1</a:t>
            </a:r>
          </a:p>
          <a:p>
            <a:r>
              <a:rPr lang="en-US" altLang="zh-CN" sz="2400" dirty="0"/>
              <a:t>All stocks have </a:t>
            </a:r>
            <a:r>
              <a:rPr lang="en-US" altLang="zh-CN" sz="2400" i="1" dirty="0"/>
              <a:t>FCF Yield </a:t>
            </a:r>
            <a:r>
              <a:rPr lang="en-US" altLang="zh-CN" sz="2400" dirty="0"/>
              <a:t>below 1.1</a:t>
            </a:r>
          </a:p>
          <a:p>
            <a:r>
              <a:rPr lang="en-US" altLang="zh-CN" sz="2400" dirty="0"/>
              <a:t>All but two stocks have </a:t>
            </a:r>
            <a:r>
              <a:rPr lang="en-US" altLang="zh-CN" sz="2400" i="1" dirty="0"/>
              <a:t>EPS Yield </a:t>
            </a:r>
            <a:r>
              <a:rPr lang="en-US" altLang="zh-CN" sz="2400" dirty="0"/>
              <a:t>below 0.18</a:t>
            </a:r>
          </a:p>
          <a:p>
            <a:endParaRPr 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lack of Price data in a long period; 2) lack of Debt data; 3) lack of EPS data; 4) lack of share data; 5) lack of EBITDA data; 6) lack of FCF data; 7) The company has zero dividend paid; there are </a:t>
            </a:r>
            <a:r>
              <a:rPr lang="en-US" sz="1600" dirty="0">
                <a:solidFill>
                  <a:srgbClr val="00B0F0"/>
                </a:solidFill>
              </a:rPr>
              <a:t>148</a:t>
            </a:r>
            <a:r>
              <a:rPr lang="en-US" sz="1600" dirty="0"/>
              <a:t> stocks left into calculation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20</a:t>
            </a:fld>
            <a:endParaRPr lang="en-US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C1ED2325-B9C9-FC5A-3A29-E3603B8E2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9" y="-1"/>
            <a:ext cx="8035637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3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Consumer Defensive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21</a:t>
            </a:fld>
            <a:endParaRPr lang="en-US"/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9BFEF792-7BE8-9666-6896-5D915F602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8809"/>
          <a:stretch/>
        </p:blipFill>
        <p:spPr>
          <a:xfrm>
            <a:off x="1" y="1645200"/>
            <a:ext cx="5997091" cy="478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6AE310-01F3-33E0-0693-10CF69F78A5D}"/>
              </a:ext>
            </a:extLst>
          </p:cNvPr>
          <p:cNvSpPr txBox="1"/>
          <p:nvPr/>
        </p:nvSpPr>
        <p:spPr>
          <a:xfrm>
            <a:off x="7457649" y="766296"/>
            <a:ext cx="486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*Stock BTI and STG has been removed from the EPS graph to showing more details of other stocks’ distribution clearly</a:t>
            </a:r>
          </a:p>
        </p:txBody>
      </p:sp>
      <p:pic>
        <p:nvPicPr>
          <p:cNvPr id="10" name="图片 9" descr="图表, 散点图&#10;&#10;描述已自动生成">
            <a:extLst>
              <a:ext uri="{FF2B5EF4-FFF2-40B4-BE49-F238E27FC236}">
                <a16:creationId xmlns:a16="http://schemas.microsoft.com/office/drawing/2014/main" id="{E2643EC4-5343-A7F5-49E8-F83191127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r="9007"/>
          <a:stretch/>
        </p:blipFill>
        <p:spPr>
          <a:xfrm>
            <a:off x="5997092" y="1645200"/>
            <a:ext cx="6028603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00" y="479407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Consumer Defensive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62571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16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838200" y="2140474"/>
            <a:ext cx="2621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Filtered Investment Portfolios give negative returns in 60-day period, but in longer period their performances are close to that of S&amp;P 500’s.</a:t>
            </a:r>
            <a:endParaRPr lang="en-US" dirty="0"/>
          </a:p>
        </p:txBody>
      </p:sp>
      <p:pic>
        <p:nvPicPr>
          <p:cNvPr id="7" name="内容占位符 6" descr="图表, 瀑布图&#10;&#10;描述已自动生成">
            <a:extLst>
              <a:ext uri="{FF2B5EF4-FFF2-40B4-BE49-F238E27FC236}">
                <a16:creationId xmlns:a16="http://schemas.microsoft.com/office/drawing/2014/main" id="{808B8D19-651E-B450-BA95-A103912AD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04" y="991"/>
            <a:ext cx="8515996" cy="4866284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6CA0AB-D178-E8FD-9316-EEA22B4924AC}"/>
              </a:ext>
            </a:extLst>
          </p:cNvPr>
          <p:cNvSpPr txBox="1"/>
          <p:nvPr/>
        </p:nvSpPr>
        <p:spPr>
          <a:xfrm>
            <a:off x="838200" y="4125819"/>
            <a:ext cx="333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*KLG has no price data before 2023/09/28, therefore its 1-year returns is set to be 0 and is not taken into the total returns' calculation</a:t>
            </a:r>
          </a:p>
        </p:txBody>
      </p:sp>
    </p:spTree>
    <p:extLst>
      <p:ext uri="{BB962C8B-B14F-4D97-AF65-F5344CB8AC3E}">
        <p14:creationId xmlns:p14="http://schemas.microsoft.com/office/powerpoint/2010/main" val="355003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26" y="8752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Consumer Goods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35556" cy="4188677"/>
          </a:xfrm>
        </p:spPr>
        <p:txBody>
          <a:bodyPr>
            <a:normAutofit lnSpcReduction="10000"/>
          </a:bodyPr>
          <a:lstStyle/>
          <a:p>
            <a:r>
              <a:rPr lang="en-US" sz="2000" i="1" dirty="0">
                <a:solidFill>
                  <a:srgbClr val="00B0F0"/>
                </a:solidFill>
              </a:rPr>
              <a:t>189(114) </a:t>
            </a:r>
            <a:r>
              <a:rPr lang="en-US" sz="2000" dirty="0"/>
              <a:t>Stocks in Total*</a:t>
            </a:r>
          </a:p>
          <a:p>
            <a:r>
              <a:rPr lang="en-US" sz="2000" dirty="0"/>
              <a:t>The filtered </a:t>
            </a:r>
            <a:r>
              <a:rPr lang="en-US" sz="2000" i="1" dirty="0">
                <a:solidFill>
                  <a:srgbClr val="00B0F0"/>
                </a:solidFill>
              </a:rPr>
              <a:t>12 </a:t>
            </a:r>
            <a:r>
              <a:rPr lang="en-US" sz="2000" dirty="0"/>
              <a:t>Best Performing Stocks have </a:t>
            </a:r>
            <a:r>
              <a:rPr lang="en-US" sz="2000" i="1" dirty="0"/>
              <a:t>Debt/EBITDA </a:t>
            </a:r>
            <a:r>
              <a:rPr lang="en-US" sz="2000" dirty="0"/>
              <a:t>range from 0 to 3</a:t>
            </a:r>
          </a:p>
          <a:p>
            <a:r>
              <a:rPr lang="en-US" sz="2000" dirty="0"/>
              <a:t>Many of the filtered Stocks have </a:t>
            </a:r>
            <a:r>
              <a:rPr lang="en-US" sz="2000" i="1" dirty="0"/>
              <a:t>dividend yield</a:t>
            </a:r>
            <a:r>
              <a:rPr lang="en-US" sz="2000" dirty="0"/>
              <a:t> below 0.5</a:t>
            </a:r>
          </a:p>
          <a:p>
            <a:r>
              <a:rPr lang="en-US" sz="2000" dirty="0"/>
              <a:t>All the filtered Stocks except TAP-A and LND have </a:t>
            </a:r>
            <a:r>
              <a:rPr lang="en-US" sz="2000" i="1" dirty="0"/>
              <a:t>FCF yield</a:t>
            </a:r>
            <a:r>
              <a:rPr lang="en-US" sz="2000" dirty="0"/>
              <a:t> below 0.5</a:t>
            </a:r>
          </a:p>
          <a:p>
            <a:r>
              <a:rPr lang="en-US" sz="2000" dirty="0"/>
              <a:t>All the filtered Stocks except AGRO have </a:t>
            </a:r>
            <a:r>
              <a:rPr lang="en-US" sz="2000" i="1" dirty="0"/>
              <a:t>EPS yield</a:t>
            </a:r>
            <a:r>
              <a:rPr lang="en-US" sz="2000" dirty="0"/>
              <a:t> below 0.5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lack of Price data in a long period; 2) lack of Debt data; 3) lack of EPS data; 4) lack of share data; 5) lack of EBITDA data; 6) lack of FCF data; 7) The company has zero dividend paid; there are </a:t>
            </a:r>
            <a:r>
              <a:rPr lang="en-US" sz="1600" dirty="0">
                <a:solidFill>
                  <a:srgbClr val="00B0F0"/>
                </a:solidFill>
              </a:rPr>
              <a:t>114</a:t>
            </a:r>
            <a:r>
              <a:rPr lang="en-US" sz="1600" dirty="0"/>
              <a:t> stocks left into calculation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23</a:t>
            </a:fld>
            <a:endParaRPr lang="en-US"/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3FD82952-2CAE-5354-224B-D69F8913D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81" y="0"/>
            <a:ext cx="7974219" cy="53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63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Consumer Goods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24</a:t>
            </a:fld>
            <a:endParaRPr lang="en-US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AA6732A7-8468-2949-F3F8-75BF2F88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r="7979"/>
          <a:stretch/>
        </p:blipFill>
        <p:spPr>
          <a:xfrm>
            <a:off x="6053043" y="1645200"/>
            <a:ext cx="6138957" cy="4788000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260CA0AF-F12C-CD6B-AE63-D4002A17D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r="8900"/>
          <a:stretch/>
        </p:blipFill>
        <p:spPr>
          <a:xfrm>
            <a:off x="133334" y="1645200"/>
            <a:ext cx="5919709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5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65" y="580448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Consumer Goods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22030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12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824038" y="2105561"/>
            <a:ext cx="2673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Filtered Investment Portfolios performs badly in all three periods, especially in 60 days where they failed to provide positive returns.</a:t>
            </a:r>
            <a:endParaRPr lang="en-US" sz="2000" dirty="0"/>
          </a:p>
        </p:txBody>
      </p:sp>
      <p:pic>
        <p:nvPicPr>
          <p:cNvPr id="7" name="图片 6" descr="图表, 瀑布图&#10;&#10;描述已自动生成">
            <a:extLst>
              <a:ext uri="{FF2B5EF4-FFF2-40B4-BE49-F238E27FC236}">
                <a16:creationId xmlns:a16="http://schemas.microsoft.com/office/drawing/2014/main" id="{4E5AD85B-0F07-73A8-7617-76663435A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69" y="0"/>
            <a:ext cx="8517731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7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12274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Communication Service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89599" cy="3531467"/>
          </a:xfrm>
        </p:spPr>
        <p:txBody>
          <a:bodyPr>
            <a:normAutofit fontScale="92500" lnSpcReduction="10000"/>
          </a:bodyPr>
          <a:lstStyle/>
          <a:p>
            <a:r>
              <a:rPr lang="en-US" sz="2200" i="1" dirty="0">
                <a:solidFill>
                  <a:srgbClr val="00B0F0"/>
                </a:solidFill>
              </a:rPr>
              <a:t>302(147) </a:t>
            </a:r>
            <a:r>
              <a:rPr lang="en-US" sz="2200" dirty="0"/>
              <a:t>stocks in total*</a:t>
            </a:r>
          </a:p>
          <a:p>
            <a:r>
              <a:rPr lang="en-US" sz="2200" dirty="0"/>
              <a:t>Filtered </a:t>
            </a:r>
            <a:r>
              <a:rPr lang="en-US" sz="2200" i="1" dirty="0">
                <a:solidFill>
                  <a:srgbClr val="00B0F0"/>
                </a:solidFill>
              </a:rPr>
              <a:t>20</a:t>
            </a:r>
            <a:r>
              <a:rPr lang="en-US" sz="2200" dirty="0"/>
              <a:t> </a:t>
            </a:r>
            <a:r>
              <a:rPr lang="en-US" sz="2200" i="1" dirty="0"/>
              <a:t>Debt/EBITDA </a:t>
            </a:r>
            <a:r>
              <a:rPr lang="en-US" sz="2200" dirty="0"/>
              <a:t>rate for the selected stocks varies between 0 to 3.2</a:t>
            </a:r>
          </a:p>
          <a:p>
            <a:r>
              <a:rPr lang="en-US" sz="2200" dirty="0"/>
              <a:t>More than half of the stocks have </a:t>
            </a:r>
            <a:r>
              <a:rPr lang="en-US" sz="2200" i="1" dirty="0"/>
              <a:t>Dividend Yield </a:t>
            </a:r>
            <a:r>
              <a:rPr lang="en-US" sz="2200" dirty="0"/>
              <a:t>less than 0.25</a:t>
            </a:r>
          </a:p>
          <a:p>
            <a:r>
              <a:rPr lang="en-US" sz="2200" dirty="0"/>
              <a:t>All but one stocks have FCF yield under 2</a:t>
            </a:r>
          </a:p>
          <a:p>
            <a:r>
              <a:rPr lang="en-US" sz="2200" dirty="0"/>
              <a:t>Most of the stocks have EPS Yield between 0.2</a:t>
            </a:r>
          </a:p>
          <a:p>
            <a:endParaRPr 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lack of Price data in a long period; 2) lack of Debt data; 3) lack of EPS data; 4) lack of share data; 5) lack of EBITDA data; 6) lack of FCF data; 7) The company has zero dividend paid; there are </a:t>
            </a:r>
            <a:r>
              <a:rPr lang="en-US" sz="1600" dirty="0">
                <a:solidFill>
                  <a:srgbClr val="00B0F0"/>
                </a:solidFill>
              </a:rPr>
              <a:t>147</a:t>
            </a:r>
            <a:r>
              <a:rPr lang="en-US" sz="1600" dirty="0"/>
              <a:t> stocks left into calculation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26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D0072D-3250-E07A-C876-E0DB1D0775D5}"/>
              </a:ext>
            </a:extLst>
          </p:cNvPr>
          <p:cNvSpPr txBox="1"/>
          <p:nvPr/>
        </p:nvSpPr>
        <p:spPr>
          <a:xfrm>
            <a:off x="980040" y="5431684"/>
            <a:ext cx="2927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*TLK, SKM and KT have been removed from the dividend field plot and FCF yield field plot since their numbers are extremely high</a:t>
            </a:r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6027E927-A9D1-F273-9CFC-F8336320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0"/>
            <a:ext cx="8044873" cy="53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8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Communication Service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27</a:t>
            </a:fld>
            <a:endParaRPr lang="en-US"/>
          </a:p>
        </p:txBody>
      </p:sp>
      <p:pic>
        <p:nvPicPr>
          <p:cNvPr id="17" name="图片 16" descr="图表, 散点图&#10;&#10;描述已自动生成">
            <a:extLst>
              <a:ext uri="{FF2B5EF4-FFF2-40B4-BE49-F238E27FC236}">
                <a16:creationId xmlns:a16="http://schemas.microsoft.com/office/drawing/2014/main" id="{1CB630EB-32B0-A958-8AC4-8B759CA9B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r="8861"/>
          <a:stretch/>
        </p:blipFill>
        <p:spPr>
          <a:xfrm>
            <a:off x="5998857" y="1645200"/>
            <a:ext cx="5990780" cy="4788000"/>
          </a:xfrm>
          <a:prstGeom prst="rect">
            <a:avLst/>
          </a:prstGeom>
        </p:spPr>
      </p:pic>
      <p:pic>
        <p:nvPicPr>
          <p:cNvPr id="19" name="图片 18" descr="图表, 散点图&#10;&#10;描述已自动生成">
            <a:extLst>
              <a:ext uri="{FF2B5EF4-FFF2-40B4-BE49-F238E27FC236}">
                <a16:creationId xmlns:a16="http://schemas.microsoft.com/office/drawing/2014/main" id="{23D7F171-77E5-346C-B76C-A3A77C4D1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8068"/>
          <a:stretch/>
        </p:blipFill>
        <p:spPr>
          <a:xfrm>
            <a:off x="-11469" y="1645200"/>
            <a:ext cx="6040676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Communication Service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65288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20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824038" y="2105561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Filtered Investment Portfolios performs badly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120-day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1-year period. </a:t>
            </a:r>
            <a:endParaRPr lang="en-US" sz="2000" dirty="0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452EE562-440C-0118-A2C8-1AF32B5FE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69" y="-1"/>
            <a:ext cx="8517731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65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12274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Financial Services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64345" cy="3606060"/>
          </a:xfrm>
        </p:spPr>
        <p:txBody>
          <a:bodyPr>
            <a:normAutofit lnSpcReduction="10000"/>
          </a:bodyPr>
          <a:lstStyle/>
          <a:p>
            <a:r>
              <a:rPr lang="en-US" sz="1700" i="1" dirty="0">
                <a:solidFill>
                  <a:srgbClr val="00B0F0"/>
                </a:solidFill>
              </a:rPr>
              <a:t>1,375(358) </a:t>
            </a:r>
            <a:r>
              <a:rPr lang="en-US" sz="1700" dirty="0"/>
              <a:t>stocks in total*</a:t>
            </a:r>
          </a:p>
          <a:p>
            <a:r>
              <a:rPr lang="en-US" sz="1700" dirty="0"/>
              <a:t>Filtered </a:t>
            </a:r>
            <a:r>
              <a:rPr lang="en-US" sz="1700" i="1" dirty="0">
                <a:solidFill>
                  <a:srgbClr val="00B0F0"/>
                </a:solidFill>
              </a:rPr>
              <a:t>18 </a:t>
            </a:r>
            <a:r>
              <a:rPr lang="en-US" sz="1700" i="1" dirty="0"/>
              <a:t>Debt/EBITDA </a:t>
            </a:r>
            <a:r>
              <a:rPr lang="en-US" sz="1700" dirty="0"/>
              <a:t>rate for the selected stocks varies between 0 to 3.2</a:t>
            </a:r>
          </a:p>
          <a:p>
            <a:r>
              <a:rPr lang="en-US" sz="1700" dirty="0"/>
              <a:t>Most stocks has </a:t>
            </a:r>
            <a:r>
              <a:rPr lang="en-US" sz="1700" i="1" dirty="0"/>
              <a:t>Dividend Yield </a:t>
            </a:r>
            <a:r>
              <a:rPr lang="en-US" sz="1700" dirty="0"/>
              <a:t>less than 0.2</a:t>
            </a:r>
          </a:p>
          <a:p>
            <a:r>
              <a:rPr lang="en-US" sz="1700" dirty="0"/>
              <a:t>Exist a stock (IX) with very high </a:t>
            </a:r>
            <a:r>
              <a:rPr lang="en-US" sz="1700" i="1" dirty="0"/>
              <a:t>Div Yield </a:t>
            </a:r>
            <a:r>
              <a:rPr lang="en-US" sz="1700" dirty="0"/>
              <a:t>and</a:t>
            </a:r>
            <a:r>
              <a:rPr lang="en-US" sz="1700" i="1" dirty="0"/>
              <a:t> FCF Yield </a:t>
            </a:r>
            <a:r>
              <a:rPr lang="en-US" sz="1700" dirty="0"/>
              <a:t>along with highest </a:t>
            </a:r>
            <a:r>
              <a:rPr lang="en-US" sz="1700" i="1" dirty="0"/>
              <a:t>Debt, while </a:t>
            </a:r>
            <a:r>
              <a:rPr lang="en-US" sz="1700" dirty="0"/>
              <a:t>Other Stocks have </a:t>
            </a:r>
            <a:r>
              <a:rPr lang="en-US" sz="1700" i="1" dirty="0"/>
              <a:t>Dividend Yield </a:t>
            </a:r>
            <a:r>
              <a:rPr lang="en-US" sz="1700" dirty="0"/>
              <a:t>under 2 and  </a:t>
            </a:r>
            <a:r>
              <a:rPr lang="en-US" sz="1700" i="1" dirty="0"/>
              <a:t>FCF Yield </a:t>
            </a:r>
            <a:r>
              <a:rPr lang="en-US" sz="1700" dirty="0"/>
              <a:t>under 2.5</a:t>
            </a:r>
          </a:p>
          <a:p>
            <a:r>
              <a:rPr lang="en-US" sz="1700" dirty="0"/>
              <a:t>Most of the stocks have EPS Yield below 0.5</a:t>
            </a:r>
          </a:p>
          <a:p>
            <a:endParaRPr lang="en-US" sz="2000" i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have are no financial data in database; 2) lack of Price data in a long period; 3) lack of Debt data; 4) lack of EPS data; 5) lack of share data; 6) lack of EBITDA data; 7) lack of FCF data; 8) The company has zero dividend paid; there are </a:t>
            </a:r>
            <a:r>
              <a:rPr lang="en-US" sz="1600" i="1" dirty="0">
                <a:solidFill>
                  <a:srgbClr val="00B0F0"/>
                </a:solidFill>
              </a:rPr>
              <a:t>358</a:t>
            </a:r>
            <a:r>
              <a:rPr lang="en-US" sz="1600" dirty="0"/>
              <a:t> stocks left into calculation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29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D0072D-3250-E07A-C876-E0DB1D0775D5}"/>
              </a:ext>
            </a:extLst>
          </p:cNvPr>
          <p:cNvSpPr txBox="1"/>
          <p:nvPr/>
        </p:nvSpPr>
        <p:spPr>
          <a:xfrm>
            <a:off x="980040" y="5431684"/>
            <a:ext cx="2927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*TLK, SKM and KT have been removed from the dividend field plot and FCF yield field plot since their numbers are extremely high</a:t>
            </a: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FC5C4BCD-CD4F-C80E-AB1B-56C151DD9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/>
          <a:stretch/>
        </p:blipFill>
        <p:spPr>
          <a:xfrm>
            <a:off x="4511625" y="0"/>
            <a:ext cx="7680375" cy="53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</a:t>
            </a:fld>
            <a:endParaRPr lang="en-US"/>
          </a:p>
        </p:txBody>
      </p:sp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D3D21F4D-AD8E-BEEE-C391-85395ABCF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r="9057"/>
          <a:stretch/>
        </p:blipFill>
        <p:spPr>
          <a:xfrm>
            <a:off x="6096000" y="1645200"/>
            <a:ext cx="6095161" cy="4789055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684C7F14-B00A-956C-5712-22A2F12FDB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r="8809"/>
          <a:stretch/>
        </p:blipFill>
        <p:spPr>
          <a:xfrm>
            <a:off x="92461" y="1645200"/>
            <a:ext cx="6003539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3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Financial Service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30</a:t>
            </a:fld>
            <a:endParaRPr lang="en-US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4BA1FCF9-FF12-1A37-B672-CE6EEFF25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r="8893"/>
          <a:stretch/>
        </p:blipFill>
        <p:spPr>
          <a:xfrm>
            <a:off x="6207806" y="1645200"/>
            <a:ext cx="5984194" cy="478800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53DB7616-92CF-BADC-C421-C815A268D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8989"/>
          <a:stretch/>
        </p:blipFill>
        <p:spPr>
          <a:xfrm>
            <a:off x="111806" y="1645200"/>
            <a:ext cx="59841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2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Financial Service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54439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824038" y="2105561"/>
            <a:ext cx="26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Filtered Investment Portfolios performs badly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120-day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1-year period. </a:t>
            </a:r>
            <a:endParaRPr lang="en-US" sz="2000" dirty="0"/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7A845BDE-3ED4-605C-E995-61B0A30B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2" y="2557"/>
            <a:ext cx="8513254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5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12274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Technology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4491" cy="3584936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solidFill>
                  <a:srgbClr val="00B0F0"/>
                </a:solidFill>
              </a:rPr>
              <a:t>1048(464) </a:t>
            </a:r>
            <a:r>
              <a:rPr lang="en-US" sz="2400" dirty="0"/>
              <a:t>Stocks in Total*</a:t>
            </a:r>
          </a:p>
          <a:p>
            <a:r>
              <a:rPr lang="en-US" sz="2400" dirty="0"/>
              <a:t>The filtered </a:t>
            </a:r>
            <a:r>
              <a:rPr lang="en-US" sz="2400" i="1" dirty="0">
                <a:solidFill>
                  <a:srgbClr val="00B0F0"/>
                </a:solidFill>
              </a:rPr>
              <a:t>19 </a:t>
            </a:r>
            <a:r>
              <a:rPr lang="en-US" sz="2400" dirty="0"/>
              <a:t>Best Performing Stocks have </a:t>
            </a:r>
            <a:r>
              <a:rPr lang="en-US" sz="2400" i="1" dirty="0"/>
              <a:t>Debt/EBITDA </a:t>
            </a:r>
            <a:r>
              <a:rPr lang="en-US" sz="2400" dirty="0"/>
              <a:t>range from 0 to 2.3</a:t>
            </a:r>
          </a:p>
          <a:p>
            <a:r>
              <a:rPr lang="en-US" sz="2400" dirty="0"/>
              <a:t>Most of the stocks have </a:t>
            </a:r>
            <a:r>
              <a:rPr lang="en-US" sz="2400" i="1" dirty="0"/>
              <a:t>Dividend Yield </a:t>
            </a:r>
            <a:r>
              <a:rPr lang="en-US" sz="2400" dirty="0"/>
              <a:t>below 2, </a:t>
            </a:r>
            <a:r>
              <a:rPr lang="en-US" sz="2400" i="1" dirty="0"/>
              <a:t>FCF Yield </a:t>
            </a:r>
            <a:r>
              <a:rPr lang="en-US" sz="2400" dirty="0"/>
              <a:t>Below 1 and </a:t>
            </a:r>
            <a:r>
              <a:rPr lang="en-US" sz="2400" i="1" dirty="0"/>
              <a:t>EPS Yield </a:t>
            </a:r>
            <a:r>
              <a:rPr lang="en-US" sz="2400" dirty="0"/>
              <a:t>Below 0.5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lack of Price data in a long period; 2) lack of Debt data; 3) lack of EPS data; 4) lack of share data; 5) lack of EBITDA data; 6) lack of FCF data; 7) The company has zero dividend paid; there are </a:t>
            </a:r>
            <a:r>
              <a:rPr lang="en-US" sz="1600" dirty="0">
                <a:solidFill>
                  <a:srgbClr val="00B0F0"/>
                </a:solidFill>
              </a:rPr>
              <a:t>464</a:t>
            </a:r>
            <a:r>
              <a:rPr lang="en-US" sz="1600" dirty="0"/>
              <a:t> stocks left into calculation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32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436936-E344-D46A-859D-7FB37B0D8B6F}"/>
              </a:ext>
            </a:extLst>
          </p:cNvPr>
          <p:cNvSpPr txBox="1"/>
          <p:nvPr/>
        </p:nvSpPr>
        <p:spPr>
          <a:xfrm>
            <a:off x="980040" y="5713682"/>
            <a:ext cx="3401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*KSPI has been removed from all three plots and SONY has been removed from FCF yield plot, since their numbers are extremely high in those metrics</a:t>
            </a:r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38F16D07-1A52-7488-9D58-48E1622C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1" y="0"/>
            <a:ext cx="7931727" cy="528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4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00" y="319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Technology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33</a:t>
            </a:fld>
            <a:endParaRPr lang="en-US"/>
          </a:p>
        </p:txBody>
      </p:sp>
      <p:pic>
        <p:nvPicPr>
          <p:cNvPr id="7" name="内容占位符 6" descr="图表, 散点图&#10;&#10;描述已自动生成">
            <a:extLst>
              <a:ext uri="{FF2B5EF4-FFF2-40B4-BE49-F238E27FC236}">
                <a16:creationId xmlns:a16="http://schemas.microsoft.com/office/drawing/2014/main" id="{F077000F-5A50-DC9F-D3D4-5EFF5474E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r="7688"/>
          <a:stretch/>
        </p:blipFill>
        <p:spPr>
          <a:xfrm>
            <a:off x="6048000" y="1645200"/>
            <a:ext cx="6138599" cy="4788000"/>
          </a:xfr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96158EB0-35C5-D988-7DEA-70DE7D68C7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" r="7519"/>
          <a:stretch/>
        </p:blipFill>
        <p:spPr>
          <a:xfrm>
            <a:off x="11093" y="1645200"/>
            <a:ext cx="6112000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3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Technology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52164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19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824038" y="2105561"/>
            <a:ext cx="2673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Filtered Investment Portfolios performs worse than S&amp;P 500 factors in 60-day and 1-year period. </a:t>
            </a:r>
            <a:endParaRPr lang="en-US" sz="2000" dirty="0"/>
          </a:p>
        </p:txBody>
      </p:sp>
      <p:pic>
        <p:nvPicPr>
          <p:cNvPr id="10" name="图片 9" descr="图表, 瀑布图&#10;&#10;描述已自动生成">
            <a:extLst>
              <a:ext uri="{FF2B5EF4-FFF2-40B4-BE49-F238E27FC236}">
                <a16:creationId xmlns:a16="http://schemas.microsoft.com/office/drawing/2014/main" id="{3DDA568D-7AFF-92B8-0842-FF08530F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69" y="0"/>
            <a:ext cx="8517731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2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12274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Services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626337"/>
            <a:ext cx="3401291" cy="4224193"/>
          </a:xfrm>
        </p:spPr>
        <p:txBody>
          <a:bodyPr>
            <a:normAutofit fontScale="92500"/>
          </a:bodyPr>
          <a:lstStyle/>
          <a:p>
            <a:r>
              <a:rPr lang="en-US" sz="2400" i="1" dirty="0">
                <a:solidFill>
                  <a:srgbClr val="00B0F0"/>
                </a:solidFill>
              </a:rPr>
              <a:t>376(220) </a:t>
            </a:r>
            <a:r>
              <a:rPr lang="en-US" sz="2400" dirty="0"/>
              <a:t>Stocks in Total*</a:t>
            </a:r>
          </a:p>
          <a:p>
            <a:r>
              <a:rPr lang="en-US" sz="2400" dirty="0"/>
              <a:t>The filtered </a:t>
            </a:r>
            <a:r>
              <a:rPr lang="en-US" sz="2400" i="1" dirty="0">
                <a:solidFill>
                  <a:srgbClr val="00B0F0"/>
                </a:solidFill>
              </a:rPr>
              <a:t>19 </a:t>
            </a:r>
            <a:r>
              <a:rPr lang="en-US" sz="2400" dirty="0"/>
              <a:t>Best Performing Stocks have </a:t>
            </a:r>
            <a:r>
              <a:rPr lang="en-US" sz="2400" i="1" dirty="0"/>
              <a:t>Debt/EBITDA </a:t>
            </a:r>
            <a:r>
              <a:rPr lang="en-US" sz="2400" dirty="0"/>
              <a:t>range from 0 to 1.6</a:t>
            </a:r>
          </a:p>
          <a:p>
            <a:r>
              <a:rPr lang="en-US" sz="2400" dirty="0"/>
              <a:t>Most of the </a:t>
            </a:r>
            <a:r>
              <a:rPr lang="en-US" sz="2400" i="1" dirty="0"/>
              <a:t>dividend yields</a:t>
            </a:r>
            <a:r>
              <a:rPr lang="en-US" sz="2400" dirty="0"/>
              <a:t> are below 0.4</a:t>
            </a:r>
          </a:p>
          <a:p>
            <a:r>
              <a:rPr lang="en-US" sz="2400" dirty="0"/>
              <a:t>FCF Yield distributes randomly between 0 and 0.7</a:t>
            </a:r>
          </a:p>
          <a:p>
            <a:r>
              <a:rPr lang="en-US" sz="2400" dirty="0"/>
              <a:t>All but one stocks have EPS Yield below 1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0633E-7590-FEA1-CB86-693A58FF4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26" y="122742"/>
            <a:ext cx="7772400" cy="5181600"/>
          </a:xfrm>
          <a:prstGeom prst="rect">
            <a:avLst/>
          </a:prstGeom>
        </p:spPr>
      </p:pic>
      <p:sp>
        <p:nvSpPr>
          <p:cNvPr id="3" name="文本框 19">
            <a:extLst>
              <a:ext uri="{FF2B5EF4-FFF2-40B4-BE49-F238E27FC236}">
                <a16:creationId xmlns:a16="http://schemas.microsoft.com/office/drawing/2014/main" id="{FBEAA2DD-1386-B152-A758-4E6BA9FB67D8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lack of Price data in a long period; 2) lack of Debt data; 3) lack of EPS data; 4) lack of share data; 5) lack of EBITDA data; 6) lack of FCF data; 7) The company has zero dividend paid; there are </a:t>
            </a:r>
            <a:r>
              <a:rPr lang="en-US" altLang="zh-CN" sz="1600" dirty="0">
                <a:solidFill>
                  <a:srgbClr val="00B0F0"/>
                </a:solidFill>
              </a:rPr>
              <a:t>220</a:t>
            </a:r>
            <a:r>
              <a:rPr lang="en-US" sz="1600" dirty="0"/>
              <a:t> stocks left into calculation</a:t>
            </a:r>
          </a:p>
        </p:txBody>
      </p:sp>
    </p:spTree>
    <p:extLst>
      <p:ext uri="{BB962C8B-B14F-4D97-AF65-F5344CB8AC3E}">
        <p14:creationId xmlns:p14="http://schemas.microsoft.com/office/powerpoint/2010/main" val="3630344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9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Services</a:t>
            </a:r>
            <a:r>
              <a:rPr lang="en-US" sz="3200" dirty="0"/>
              <a:t>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0C9813A-C80E-7683-EA8F-09CD40E0A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5953" r="8715" b="4223"/>
          <a:stretch/>
        </p:blipFill>
        <p:spPr>
          <a:xfrm>
            <a:off x="6261925" y="1540548"/>
            <a:ext cx="5930075" cy="4242240"/>
          </a:xfrm>
          <a:prstGeom prst="rect">
            <a:avLst/>
          </a:prstGeom>
        </p:spPr>
      </p:pic>
      <p:pic>
        <p:nvPicPr>
          <p:cNvPr id="7" name="Picture 6" descr="A graph with green dots&#10;&#10;Description automatically generated">
            <a:extLst>
              <a:ext uri="{FF2B5EF4-FFF2-40B4-BE49-F238E27FC236}">
                <a16:creationId xmlns:a16="http://schemas.microsoft.com/office/drawing/2014/main" id="{FE89F485-E92E-A560-1DCA-E92D0F171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5952" r="6223" b="4222"/>
          <a:stretch/>
        </p:blipFill>
        <p:spPr>
          <a:xfrm>
            <a:off x="165925" y="1550555"/>
            <a:ext cx="6233620" cy="42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45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Services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43055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16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824038" y="2105561"/>
            <a:ext cx="267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Filtered Investment Portfolios performs very good in all three time periods, giving returns twice of that of S&amp;P 500 factor. </a:t>
            </a:r>
            <a:endParaRPr lang="en-US" sz="2000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5BB17ACB-5B65-C1F4-BCC4-EEE752249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5" y="76118"/>
            <a:ext cx="8384525" cy="47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06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12274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Utilities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401291" cy="3802178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B0F0"/>
                </a:solidFill>
              </a:rPr>
              <a:t>97(84) </a:t>
            </a:r>
            <a:r>
              <a:rPr lang="en-US" sz="2000" dirty="0"/>
              <a:t>Stocks in Total*</a:t>
            </a:r>
          </a:p>
          <a:p>
            <a:r>
              <a:rPr lang="en-US" sz="2000" dirty="0"/>
              <a:t>The filtered </a:t>
            </a:r>
            <a:r>
              <a:rPr lang="en-US" sz="2000" i="1" dirty="0">
                <a:solidFill>
                  <a:srgbClr val="00B0F0"/>
                </a:solidFill>
              </a:rPr>
              <a:t>9</a:t>
            </a:r>
            <a:r>
              <a:rPr lang="en-US" sz="2000" dirty="0"/>
              <a:t> Best Performing Stocks have </a:t>
            </a:r>
            <a:r>
              <a:rPr lang="en-US" sz="2000" i="1" dirty="0"/>
              <a:t>Debt/EBITDA </a:t>
            </a:r>
            <a:r>
              <a:rPr lang="en-US" sz="2000" dirty="0"/>
              <a:t>range from 0 to 3.5</a:t>
            </a:r>
          </a:p>
          <a:p>
            <a:r>
              <a:rPr lang="en-US" sz="2000" dirty="0"/>
              <a:t>After dropping extreme points, </a:t>
            </a:r>
            <a:r>
              <a:rPr lang="en-US" sz="2000" i="1" dirty="0"/>
              <a:t>dividend yield </a:t>
            </a:r>
            <a:r>
              <a:rPr lang="en-US" sz="2000" dirty="0"/>
              <a:t>values range from 0.05 to 0.30</a:t>
            </a:r>
            <a:r>
              <a:rPr lang="en-US" sz="2000" i="1" dirty="0"/>
              <a:t>, FCF Yield </a:t>
            </a:r>
            <a:r>
              <a:rPr lang="en-US" sz="2000" dirty="0"/>
              <a:t>from 0 to 1.4, and </a:t>
            </a:r>
            <a:r>
              <a:rPr lang="en-US" sz="2000" i="1" dirty="0"/>
              <a:t>EPS Yield </a:t>
            </a:r>
            <a:r>
              <a:rPr lang="en-US" sz="2000" dirty="0"/>
              <a:t>from 0 to 0.38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436936-E344-D46A-859D-7FB37B0D8B6F}"/>
              </a:ext>
            </a:extLst>
          </p:cNvPr>
          <p:cNvSpPr txBox="1"/>
          <p:nvPr/>
        </p:nvSpPr>
        <p:spPr>
          <a:xfrm>
            <a:off x="980040" y="5713682"/>
            <a:ext cx="3401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*CEPU and ENIC have been removed from all three plots since their numbers are extremely high in those metrics</a:t>
            </a: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D6F8ED3A-E6AB-459A-899C-2CF7D4344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2742"/>
            <a:ext cx="7772400" cy="5181600"/>
          </a:xfrm>
          <a:prstGeom prst="rect">
            <a:avLst/>
          </a:prstGeom>
        </p:spPr>
      </p:pic>
      <p:sp>
        <p:nvSpPr>
          <p:cNvPr id="6" name="文本框 19">
            <a:extLst>
              <a:ext uri="{FF2B5EF4-FFF2-40B4-BE49-F238E27FC236}">
                <a16:creationId xmlns:a16="http://schemas.microsoft.com/office/drawing/2014/main" id="{6A93C8AC-2326-E4F3-01F2-30B5F097132C}"/>
              </a:ext>
            </a:extLst>
          </p:cNvPr>
          <p:cNvSpPr txBox="1"/>
          <p:nvPr/>
        </p:nvSpPr>
        <p:spPr>
          <a:xfrm>
            <a:off x="5181600" y="5357091"/>
            <a:ext cx="635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altLang="zh-CN" sz="1600" dirty="0"/>
              <a:t>After </a:t>
            </a:r>
            <a:r>
              <a:rPr lang="en-US" sz="1600" dirty="0"/>
              <a:t>excluding all stocks that have any of the following problems: 1) lack of Price data in a long period; 2) lack of Debt data; 3) lack of EPS data; 4) lack of share data; 5) lack of EBITDA data; 6) lack of FCF data; 7) The company has zero dividend paid; there are </a:t>
            </a:r>
            <a:r>
              <a:rPr lang="en-US" altLang="zh-CN" sz="1600" dirty="0">
                <a:solidFill>
                  <a:srgbClr val="00B0F0"/>
                </a:solidFill>
              </a:rPr>
              <a:t>84</a:t>
            </a:r>
            <a:r>
              <a:rPr lang="en-US" sz="1600" dirty="0"/>
              <a:t> stocks left into calculation</a:t>
            </a:r>
          </a:p>
        </p:txBody>
      </p:sp>
    </p:spTree>
    <p:extLst>
      <p:ext uri="{BB962C8B-B14F-4D97-AF65-F5344CB8AC3E}">
        <p14:creationId xmlns:p14="http://schemas.microsoft.com/office/powerpoint/2010/main" val="3317401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Utilities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F71F5DF-4FE0-D821-5134-3ACA26E8C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t="7773" r="7212" b="2941"/>
          <a:stretch/>
        </p:blipFill>
        <p:spPr>
          <a:xfrm>
            <a:off x="5999336" y="1796143"/>
            <a:ext cx="6192664" cy="4217760"/>
          </a:xfrm>
          <a:prstGeom prst="rect">
            <a:avLst/>
          </a:prstGeom>
        </p:spPr>
      </p:pic>
      <p:pic>
        <p:nvPicPr>
          <p:cNvPr id="7" name="Picture 6" descr="A graph with green dots&#10;&#10;Description automatically generated">
            <a:extLst>
              <a:ext uri="{FF2B5EF4-FFF2-40B4-BE49-F238E27FC236}">
                <a16:creationId xmlns:a16="http://schemas.microsoft.com/office/drawing/2014/main" id="{4AAEB3D1-3957-456F-49D9-5198EB53C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" t="6302" r="8053" b="4413"/>
          <a:stretch/>
        </p:blipFill>
        <p:spPr>
          <a:xfrm>
            <a:off x="76200" y="1796144"/>
            <a:ext cx="5887915" cy="40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456709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Energy Sector</a:t>
            </a:r>
          </a:p>
        </p:txBody>
      </p:sp>
      <p:pic>
        <p:nvPicPr>
          <p:cNvPr id="6" name="内容占位符 5" descr="图表, 直方图&#10;&#10;描述已自动生成">
            <a:extLst>
              <a:ext uri="{FF2B5EF4-FFF2-40B4-BE49-F238E27FC236}">
                <a16:creationId xmlns:a16="http://schemas.microsoft.com/office/drawing/2014/main" id="{00EF7A40-630F-6CBC-E007-977D2708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69" y="-1"/>
            <a:ext cx="8517731" cy="486727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2446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21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80472" y="1933575"/>
            <a:ext cx="2673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Most Filtered Stocks have above-average returns rate in 60-day, 120-day and 1-year sector; they perform especially well in a longer term. </a:t>
            </a:r>
          </a:p>
        </p:txBody>
      </p:sp>
    </p:spTree>
    <p:extLst>
      <p:ext uri="{BB962C8B-B14F-4D97-AF65-F5344CB8AC3E}">
        <p14:creationId xmlns:p14="http://schemas.microsoft.com/office/powerpoint/2010/main" val="3646395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</a:t>
            </a:r>
            <a:r>
              <a:rPr lang="en-US" altLang="zh-CN" sz="3200" dirty="0"/>
              <a:t>Utilities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2063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9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73545" y="1717633"/>
            <a:ext cx="2847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Filtered Investment Portfolios performs worse than S&amp;P 500 factors in 60-day and 1-year period, especially in  60-day when the returns fail to get positive.</a:t>
            </a:r>
            <a:endParaRPr lang="en-US" sz="2000" dirty="0"/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144CAE82-1E4E-72CE-C574-AE7A23417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69" y="-1"/>
            <a:ext cx="8517731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4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12274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Other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4164" cy="1120776"/>
          </a:xfrm>
        </p:spPr>
        <p:txBody>
          <a:bodyPr>
            <a:normAutofit/>
          </a:bodyPr>
          <a:lstStyle/>
          <a:p>
            <a:r>
              <a:rPr lang="en-US" sz="2400" dirty="0"/>
              <a:t>None of the </a:t>
            </a:r>
            <a:r>
              <a:rPr lang="en-US" sz="2400" i="1" dirty="0">
                <a:solidFill>
                  <a:srgbClr val="00B0F0"/>
                </a:solidFill>
              </a:rPr>
              <a:t>301</a:t>
            </a:r>
            <a:r>
              <a:rPr lang="en-US" sz="2400" dirty="0"/>
              <a:t> stocks in Other Sector pass the filter before being taken into calculation.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34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E6D36-450E-F3DE-281C-F9FFC05C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5DAD7D4-298B-A756-E88F-D2D31F340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961990"/>
              </p:ext>
            </p:extLst>
          </p:nvPr>
        </p:nvGraphicFramePr>
        <p:xfrm>
          <a:off x="437654" y="365118"/>
          <a:ext cx="5658346" cy="5262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424">
                  <a:extLst>
                    <a:ext uri="{9D8B030D-6E8A-4147-A177-3AD203B41FA5}">
                      <a16:colId xmlns:a16="http://schemas.microsoft.com/office/drawing/2014/main" val="3253037311"/>
                    </a:ext>
                  </a:extLst>
                </a:gridCol>
                <a:gridCol w="1907861">
                  <a:extLst>
                    <a:ext uri="{9D8B030D-6E8A-4147-A177-3AD203B41FA5}">
                      <a16:colId xmlns:a16="http://schemas.microsoft.com/office/drawing/2014/main" val="2432182510"/>
                    </a:ext>
                  </a:extLst>
                </a:gridCol>
                <a:gridCol w="825687">
                  <a:extLst>
                    <a:ext uri="{9D8B030D-6E8A-4147-A177-3AD203B41FA5}">
                      <a16:colId xmlns:a16="http://schemas.microsoft.com/office/drawing/2014/main" val="1006532689"/>
                    </a:ext>
                  </a:extLst>
                </a:gridCol>
                <a:gridCol w="825687">
                  <a:extLst>
                    <a:ext uri="{9D8B030D-6E8A-4147-A177-3AD203B41FA5}">
                      <a16:colId xmlns:a16="http://schemas.microsoft.com/office/drawing/2014/main" val="4073589171"/>
                    </a:ext>
                  </a:extLst>
                </a:gridCol>
                <a:gridCol w="825687">
                  <a:extLst>
                    <a:ext uri="{9D8B030D-6E8A-4147-A177-3AD203B41FA5}">
                      <a16:colId xmlns:a16="http://schemas.microsoft.com/office/drawing/2014/main" val="4088174740"/>
                    </a:ext>
                  </a:extLst>
                </a:gridCol>
              </a:tblGrid>
              <a:tr h="264048"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Stock Name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Year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84175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Basic Materials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57800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23242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7.34%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28.21%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63259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Consumer Cyclical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4079785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47969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1.79%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9.68%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17.68%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48734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Consumer Defensive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01954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29242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-1.77%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6.96%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21.73%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87335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Consumer Goods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129333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8735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-2.71%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1.69%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8.53%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726688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Service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With positive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466314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Outperforming the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4206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Average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-1.09%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5.98%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67637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Conglomerates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16235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Outperforming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01105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17.28%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29828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672247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Outperforming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67951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16.17%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43.15%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79732"/>
                  </a:ext>
                </a:extLst>
              </a:tr>
              <a:tr h="2272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S&amp;P 500 Factors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2.65%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23.62%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32170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04ABA-3CE7-893E-F21B-FD11E131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6CBD92-205D-4C87-4F5D-7F03B4B7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96416"/>
              </p:ext>
            </p:extLst>
          </p:nvPr>
        </p:nvGraphicFramePr>
        <p:xfrm>
          <a:off x="6096000" y="365125"/>
          <a:ext cx="5695453" cy="5262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186">
                  <a:extLst>
                    <a:ext uri="{9D8B030D-6E8A-4147-A177-3AD203B41FA5}">
                      <a16:colId xmlns:a16="http://schemas.microsoft.com/office/drawing/2014/main" val="3272243888"/>
                    </a:ext>
                  </a:extLst>
                </a:gridCol>
                <a:gridCol w="1952080">
                  <a:extLst>
                    <a:ext uri="{9D8B030D-6E8A-4147-A177-3AD203B41FA5}">
                      <a16:colId xmlns:a16="http://schemas.microsoft.com/office/drawing/2014/main" val="2605609587"/>
                    </a:ext>
                  </a:extLst>
                </a:gridCol>
                <a:gridCol w="839496">
                  <a:extLst>
                    <a:ext uri="{9D8B030D-6E8A-4147-A177-3AD203B41FA5}">
                      <a16:colId xmlns:a16="http://schemas.microsoft.com/office/drawing/2014/main" val="1500083462"/>
                    </a:ext>
                  </a:extLst>
                </a:gridCol>
                <a:gridCol w="829381">
                  <a:extLst>
                    <a:ext uri="{9D8B030D-6E8A-4147-A177-3AD203B41FA5}">
                      <a16:colId xmlns:a16="http://schemas.microsoft.com/office/drawing/2014/main" val="845126001"/>
                    </a:ext>
                  </a:extLst>
                </a:gridCol>
                <a:gridCol w="820310">
                  <a:extLst>
                    <a:ext uri="{9D8B030D-6E8A-4147-A177-3AD203B41FA5}">
                      <a16:colId xmlns:a16="http://schemas.microsoft.com/office/drawing/2014/main" val="1995808598"/>
                    </a:ext>
                  </a:extLst>
                </a:gridCol>
              </a:tblGrid>
              <a:tr h="264049"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Stock Name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 Days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Year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93515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Financial Services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480274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9716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-1.09%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85826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Healthcare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726082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4137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4.42%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10.96%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17.13%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66611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Industrial Goods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814264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5599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12.23%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50.53%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74972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Industrials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8160526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0144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11.59%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44.88%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77039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Services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8573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02264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12.30%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30.27%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50137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76120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33435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10.96%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17.13%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33322"/>
                  </a:ext>
                </a:extLst>
              </a:tr>
              <a:tr h="2272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Utilities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With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return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260989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100" u="none" strike="noStrike" dirty="0">
                          <a:effectLst/>
                        </a:rPr>
                        <a:t>Outperforming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market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798"/>
                  </a:ext>
                </a:extLst>
              </a:tr>
              <a:tr h="22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Average Return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-1.33%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10.26%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14.52%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83577"/>
                  </a:ext>
                </a:extLst>
              </a:tr>
              <a:tr h="2272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S&amp;P 500 Factors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2.65%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23.62%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32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8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353651"/>
            <a:ext cx="3703496" cy="186083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Basic Materials</a:t>
            </a:r>
            <a:r>
              <a:rPr lang="en-US" sz="3200" dirty="0"/>
              <a:t> 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0080" cy="4351338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B0F0"/>
                </a:solidFill>
              </a:rPr>
              <a:t>284(166) </a:t>
            </a:r>
            <a:r>
              <a:rPr lang="en-US" sz="2000" dirty="0"/>
              <a:t>Stocks in Total*</a:t>
            </a:r>
          </a:p>
          <a:p>
            <a:r>
              <a:rPr lang="en-US" sz="2000" dirty="0"/>
              <a:t>The filtered </a:t>
            </a:r>
            <a:r>
              <a:rPr lang="en-US" sz="2000" i="1" dirty="0">
                <a:solidFill>
                  <a:srgbClr val="00B0F0"/>
                </a:solidFill>
              </a:rPr>
              <a:t>18</a:t>
            </a:r>
            <a:r>
              <a:rPr lang="en-US" sz="2000" dirty="0"/>
              <a:t> Best Performing Stocks have </a:t>
            </a:r>
            <a:r>
              <a:rPr lang="en-US" sz="2000" i="1" dirty="0"/>
              <a:t>Debt/EBITDA </a:t>
            </a:r>
            <a:r>
              <a:rPr lang="en-US" sz="2000" dirty="0"/>
              <a:t>under 1.75</a:t>
            </a:r>
          </a:p>
          <a:p>
            <a:r>
              <a:rPr lang="en-US" sz="2000" dirty="0"/>
              <a:t>Most of the Best Performing Stocks have </a:t>
            </a:r>
            <a:r>
              <a:rPr lang="en-US" altLang="zh-CN" sz="2000" i="1" dirty="0"/>
              <a:t>Dividend Yield </a:t>
            </a:r>
            <a:r>
              <a:rPr lang="en-US" altLang="zh-CN" sz="2000" dirty="0"/>
              <a:t>under 0.15</a:t>
            </a:r>
          </a:p>
          <a:p>
            <a:r>
              <a:rPr lang="en-US" altLang="zh-CN" sz="2000" dirty="0"/>
              <a:t>All but two stocks have their </a:t>
            </a:r>
            <a:r>
              <a:rPr lang="en-US" altLang="zh-CN" sz="2000" i="1" dirty="0"/>
              <a:t>FCF Yields </a:t>
            </a:r>
            <a:r>
              <a:rPr lang="en-US" altLang="zh-CN" sz="2000" dirty="0"/>
              <a:t>under 0.3 </a:t>
            </a:r>
          </a:p>
          <a:p>
            <a:r>
              <a:rPr lang="en-US" altLang="zh-CN" sz="2000" dirty="0"/>
              <a:t>All but one stocks have their </a:t>
            </a:r>
            <a:r>
              <a:rPr lang="en-US" altLang="zh-CN" sz="2000" i="1" dirty="0"/>
              <a:t>EPS Yield </a:t>
            </a:r>
            <a:r>
              <a:rPr lang="en-US" altLang="zh-CN" sz="2000" dirty="0"/>
              <a:t>below 0.3</a:t>
            </a:r>
          </a:p>
          <a:p>
            <a:endParaRPr lang="en-US" altLang="zh-CN" sz="2400" dirty="0"/>
          </a:p>
          <a:p>
            <a:endParaRPr 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*8 Stocks lack EPS data; 35 stocks lack Debt data; 9 stocks lack share data; 66 other stocks have zero dividend paid. All above stocks are excluded from the calculation with </a:t>
            </a:r>
            <a:r>
              <a:rPr lang="en-US" sz="1600" dirty="0">
                <a:solidFill>
                  <a:srgbClr val="00B0F0"/>
                </a:solidFill>
              </a:rPr>
              <a:t>166</a:t>
            </a:r>
            <a:r>
              <a:rPr lang="en-US" sz="1600" dirty="0"/>
              <a:t> stocks left. 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5</a:t>
            </a:fld>
            <a:endParaRPr lang="en-US"/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02CB0DD8-936D-3154-3267-5BE23BD0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-1"/>
            <a:ext cx="8026400" cy="53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7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Materials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6</a:t>
            </a:fld>
            <a:endParaRPr lang="en-US"/>
          </a:p>
        </p:txBody>
      </p:sp>
      <p:pic>
        <p:nvPicPr>
          <p:cNvPr id="13" name="内容占位符 12" descr="图表, 散点图&#10;&#10;描述已自动生成">
            <a:extLst>
              <a:ext uri="{FF2B5EF4-FFF2-40B4-BE49-F238E27FC236}">
                <a16:creationId xmlns:a16="http://schemas.microsoft.com/office/drawing/2014/main" id="{950651AC-B60E-43D5-D797-C25E3A9B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" r="4112"/>
          <a:stretch/>
        </p:blipFill>
        <p:spPr>
          <a:xfrm>
            <a:off x="5760592" y="1645200"/>
            <a:ext cx="6571424" cy="4788000"/>
          </a:xfrm>
        </p:spPr>
      </p:pic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59C949CB-C88D-63D3-EA05-FE60E2DD2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r="8660"/>
          <a:stretch/>
        </p:blipFill>
        <p:spPr>
          <a:xfrm>
            <a:off x="0" y="1645200"/>
            <a:ext cx="6019800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A48E-A1FB-F557-5215-DA9A8868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460375"/>
            <a:ext cx="32442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of Filtered Stocks in Basic Materials 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C783D-743F-D935-9EEE-5D0CD4D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F910C2-59FD-AC54-4539-AE69F041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86740"/>
              </p:ext>
            </p:extLst>
          </p:nvPr>
        </p:nvGraphicFramePr>
        <p:xfrm>
          <a:off x="838200" y="4867275"/>
          <a:ext cx="10134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55">
                  <a:extLst>
                    <a:ext uri="{9D8B030D-6E8A-4147-A177-3AD203B41FA5}">
                      <a16:colId xmlns:a16="http://schemas.microsoft.com/office/drawing/2014/main" val="121020203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1923971586"/>
                    </a:ext>
                  </a:extLst>
                </a:gridCol>
                <a:gridCol w="1708727">
                  <a:extLst>
                    <a:ext uri="{9D8B030D-6E8A-4147-A177-3AD203B41FA5}">
                      <a16:colId xmlns:a16="http://schemas.microsoft.com/office/drawing/2014/main" val="1955842763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1441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18 Filtered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Positive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Stocks with Returns Higher than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Average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of 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0111BF-6605-52AF-4BD6-6F77F1A4DF25}"/>
              </a:ext>
            </a:extLst>
          </p:cNvPr>
          <p:cNvSpPr txBox="1"/>
          <p:nvPr/>
        </p:nvSpPr>
        <p:spPr>
          <a:xfrm>
            <a:off x="780472" y="1933575"/>
            <a:ext cx="2673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Most Filtered Stocks have above-average returns rate in 60-day, 120-day and 1-year sector, higher than that of S&amp;P 500 factors.</a:t>
            </a:r>
          </a:p>
        </p:txBody>
      </p:sp>
      <p:pic>
        <p:nvPicPr>
          <p:cNvPr id="10" name="内容占位符 9" descr="图表, 瀑布图&#10;&#10;描述已自动生成">
            <a:extLst>
              <a:ext uri="{FF2B5EF4-FFF2-40B4-BE49-F238E27FC236}">
                <a16:creationId xmlns:a16="http://schemas.microsoft.com/office/drawing/2014/main" id="{331F57BA-B42E-7327-9A25-61967C5B4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71" y="0"/>
            <a:ext cx="8517729" cy="4867275"/>
          </a:xfrm>
        </p:spPr>
      </p:pic>
    </p:spTree>
    <p:extLst>
      <p:ext uri="{BB962C8B-B14F-4D97-AF65-F5344CB8AC3E}">
        <p14:creationId xmlns:p14="http://schemas.microsoft.com/office/powerpoint/2010/main" val="8233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D41-F625-4C9A-9CA8-E675E16F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5" y="122742"/>
            <a:ext cx="3535556" cy="19646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Industrial Goods </a:t>
            </a:r>
            <a:r>
              <a:rPr lang="en-US" sz="3200" dirty="0"/>
              <a:t>Sector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D1DC225F-3FD7-C6E4-FB32-7288FB9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0080" cy="4351338"/>
          </a:xfrm>
        </p:spPr>
        <p:txBody>
          <a:bodyPr>
            <a:normAutofit fontScale="92500"/>
          </a:bodyPr>
          <a:lstStyle/>
          <a:p>
            <a:r>
              <a:rPr lang="en-US" sz="2200" i="1" dirty="0">
                <a:solidFill>
                  <a:srgbClr val="00B0F0"/>
                </a:solidFill>
              </a:rPr>
              <a:t>85(53) </a:t>
            </a:r>
            <a:r>
              <a:rPr lang="en-US" sz="2200" dirty="0"/>
              <a:t>Stocks in Total*</a:t>
            </a:r>
          </a:p>
          <a:p>
            <a:r>
              <a:rPr lang="en-US" sz="2200" dirty="0"/>
              <a:t>The filtered </a:t>
            </a:r>
            <a:r>
              <a:rPr lang="en-US" sz="2200" i="1" dirty="0">
                <a:solidFill>
                  <a:srgbClr val="00B0F0"/>
                </a:solidFill>
              </a:rPr>
              <a:t>9</a:t>
            </a:r>
            <a:r>
              <a:rPr lang="en-US" sz="2200" dirty="0"/>
              <a:t> Best Performing Stocks have </a:t>
            </a:r>
            <a:r>
              <a:rPr lang="en-US" sz="2200" i="1" dirty="0"/>
              <a:t>Debt/EBITDA </a:t>
            </a:r>
            <a:r>
              <a:rPr lang="en-US" sz="2200" dirty="0"/>
              <a:t>range from 0 to 2.4</a:t>
            </a:r>
          </a:p>
          <a:p>
            <a:r>
              <a:rPr lang="en-US" sz="2200" dirty="0"/>
              <a:t>Most of the Best Performing Stocks have </a:t>
            </a:r>
            <a:r>
              <a:rPr lang="en-US" altLang="zh-CN" sz="2200" i="1" dirty="0"/>
              <a:t>Dividend Yield </a:t>
            </a:r>
            <a:r>
              <a:rPr lang="en-US" altLang="zh-CN" sz="2200" dirty="0"/>
              <a:t>under 0.02</a:t>
            </a:r>
          </a:p>
          <a:p>
            <a:r>
              <a:rPr lang="en-US" altLang="zh-CN" sz="2200" dirty="0"/>
              <a:t>All but one of the stocks’  </a:t>
            </a:r>
            <a:r>
              <a:rPr lang="en-US" altLang="zh-CN" sz="2200" i="1" dirty="0"/>
              <a:t>FCF yields </a:t>
            </a:r>
            <a:r>
              <a:rPr lang="en-US" altLang="zh-CN" sz="2200" dirty="0"/>
              <a:t>are under 0.2</a:t>
            </a:r>
          </a:p>
          <a:p>
            <a:r>
              <a:rPr lang="en-US" altLang="zh-CN" sz="2200" dirty="0"/>
              <a:t>The Stocks have </a:t>
            </a:r>
            <a:r>
              <a:rPr lang="en-US" altLang="zh-CN" sz="2200" i="1" dirty="0"/>
              <a:t>EPS Yields </a:t>
            </a:r>
            <a:r>
              <a:rPr lang="en-US" altLang="zh-CN" sz="2200" dirty="0"/>
              <a:t>separates between 0 to 0.14</a:t>
            </a:r>
          </a:p>
          <a:p>
            <a:endParaRPr lang="en-US" altLang="zh-CN" sz="2400" dirty="0"/>
          </a:p>
          <a:p>
            <a:endParaRPr 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41B197-377A-D863-0ACB-51EB76901AED}"/>
              </a:ext>
            </a:extLst>
          </p:cNvPr>
          <p:cNvSpPr txBox="1"/>
          <p:nvPr/>
        </p:nvSpPr>
        <p:spPr>
          <a:xfrm>
            <a:off x="5181600" y="5357091"/>
            <a:ext cx="6354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*ZONE has no price data in early 2024; 3 stocks lack Debt data; 3 stocks lack EBITDA data; 6 stocks lack share data; 19 other stocks have zero dividend paid. All above stocks are excluded from the calculation with </a:t>
            </a:r>
            <a:r>
              <a:rPr lang="en-US" sz="1600" dirty="0">
                <a:solidFill>
                  <a:srgbClr val="00B0F0"/>
                </a:solidFill>
              </a:rPr>
              <a:t>53</a:t>
            </a:r>
            <a:r>
              <a:rPr lang="en-US" sz="1600" dirty="0"/>
              <a:t> stocks left. 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241B0E7-1498-382F-D7A3-6D7F84C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8</a:t>
            </a:fld>
            <a:endParaRPr lang="en-US"/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A0E25042-997A-FBBE-32A6-219B2C4E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2" y="-1"/>
            <a:ext cx="8035638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A06-6472-848E-CD54-D1EA479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Industrial Goods </a:t>
            </a:r>
            <a:r>
              <a:rPr lang="en-US" sz="3200" dirty="0"/>
              <a:t>Sector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9B1B6-1A39-ED2D-9CD8-5C4BDAA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0BF4-7B44-4B4D-9799-7C2B90B3FD94}" type="slidenum">
              <a:rPr lang="en-US" smtClean="0"/>
              <a:t>9</a:t>
            </a:fld>
            <a:endParaRPr lang="en-US"/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E4875CD4-D991-9BDF-066A-3E228CF71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9596"/>
          <a:stretch/>
        </p:blipFill>
        <p:spPr>
          <a:xfrm>
            <a:off x="6095999" y="1645200"/>
            <a:ext cx="5990642" cy="4788000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B30228CB-621B-2A3D-D0BF-E1208BE0E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r="8989"/>
          <a:stretch/>
        </p:blipFill>
        <p:spPr>
          <a:xfrm>
            <a:off x="1" y="1645200"/>
            <a:ext cx="5990643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3460</Words>
  <Application>Microsoft Office PowerPoint</Application>
  <PresentationFormat>宽屏</PresentationFormat>
  <Paragraphs>641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Aptos</vt:lpstr>
      <vt:lpstr>Aptos Display</vt:lpstr>
      <vt:lpstr>Aptos Narrow</vt:lpstr>
      <vt:lpstr>Arial</vt:lpstr>
      <vt:lpstr>Office 主题​​</vt:lpstr>
      <vt:lpstr>Stocks Analysis</vt:lpstr>
      <vt:lpstr>Energy Sector</vt:lpstr>
      <vt:lpstr>Energy Sector</vt:lpstr>
      <vt:lpstr>Performance of Filtered Stocks in Energy Sector</vt:lpstr>
      <vt:lpstr>Basic Materials Sector</vt:lpstr>
      <vt:lpstr>Basic Materials Sector</vt:lpstr>
      <vt:lpstr>Performance of Filtered Stocks in Basic Materials Sector</vt:lpstr>
      <vt:lpstr>Industrial Goods Sector</vt:lpstr>
      <vt:lpstr>Industrial Goods Sector</vt:lpstr>
      <vt:lpstr>Performance of Filtered Stocks in Industrial Goods Sector</vt:lpstr>
      <vt:lpstr>Industrials Sector</vt:lpstr>
      <vt:lpstr>Industrials Sector</vt:lpstr>
      <vt:lpstr>Performance of Filtered Stocks in Industrials Sector</vt:lpstr>
      <vt:lpstr>Healthcare Sector</vt:lpstr>
      <vt:lpstr>Healthcare Sector</vt:lpstr>
      <vt:lpstr>Performance of Filtered Stocks in Healthcare Sector</vt:lpstr>
      <vt:lpstr>Consumer Cyclical Sector</vt:lpstr>
      <vt:lpstr>Consumer Cyclical Sector</vt:lpstr>
      <vt:lpstr>Performance of Filtered Stocks in Consumer Cyclical Sector</vt:lpstr>
      <vt:lpstr>Consumer Defensive Sector</vt:lpstr>
      <vt:lpstr>Consumer Defensive Sector</vt:lpstr>
      <vt:lpstr>Performance of Filtered Stocks in Consumer Defensive Sector</vt:lpstr>
      <vt:lpstr>Consumer Goods Sector</vt:lpstr>
      <vt:lpstr>Consumer Goods Sector</vt:lpstr>
      <vt:lpstr>Performance of Filtered Stocks in Consumer Goods Sector</vt:lpstr>
      <vt:lpstr>Communication Service Sector</vt:lpstr>
      <vt:lpstr>Communication Service Sector</vt:lpstr>
      <vt:lpstr>Performance of Filtered Stocks in Communication Service Sector</vt:lpstr>
      <vt:lpstr>Financial Services Sector</vt:lpstr>
      <vt:lpstr>Financial Service Sector</vt:lpstr>
      <vt:lpstr>Performance of Filtered Stocks in Financial Service Sector</vt:lpstr>
      <vt:lpstr>Technology Sector</vt:lpstr>
      <vt:lpstr>Technology Sector</vt:lpstr>
      <vt:lpstr>Performance of Filtered Stocks in Technology Sector</vt:lpstr>
      <vt:lpstr>Services Sector</vt:lpstr>
      <vt:lpstr>Services Sector</vt:lpstr>
      <vt:lpstr>Performance of Filtered Stocks in Services Sector</vt:lpstr>
      <vt:lpstr>Utilities Sector</vt:lpstr>
      <vt:lpstr>Utilities Sector</vt:lpstr>
      <vt:lpstr>Performance of Filtered Stocks in Utilities Sector</vt:lpstr>
      <vt:lpstr>Other Sector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Analysis</dc:title>
  <dc:creator>Altman Ma</dc:creator>
  <cp:lastModifiedBy>Altman</cp:lastModifiedBy>
  <cp:revision>14</cp:revision>
  <dcterms:created xsi:type="dcterms:W3CDTF">2024-06-14T07:35:29Z</dcterms:created>
  <dcterms:modified xsi:type="dcterms:W3CDTF">2024-06-19T03:39:13Z</dcterms:modified>
</cp:coreProperties>
</file>