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44" r:id="rId3"/>
    <p:sldId id="356" r:id="rId4"/>
    <p:sldId id="357" r:id="rId5"/>
    <p:sldId id="262" r:id="rId6"/>
    <p:sldId id="359" r:id="rId7"/>
    <p:sldId id="360" r:id="rId8"/>
    <p:sldId id="362" r:id="rId9"/>
    <p:sldId id="363" r:id="rId10"/>
    <p:sldId id="364" r:id="rId11"/>
    <p:sldId id="365" r:id="rId12"/>
    <p:sldId id="353" r:id="rId13"/>
    <p:sldId id="354" r:id="rId14"/>
    <p:sldId id="355" r:id="rId15"/>
    <p:sldId id="350" r:id="rId16"/>
    <p:sldId id="351" r:id="rId17"/>
    <p:sldId id="352" r:id="rId18"/>
    <p:sldId id="335" r:id="rId19"/>
    <p:sldId id="345" r:id="rId20"/>
    <p:sldId id="361" r:id="rId21"/>
    <p:sldId id="347" r:id="rId22"/>
    <p:sldId id="348" r:id="rId23"/>
    <p:sldId id="349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 autoAdjust="0"/>
    <p:restoredTop sz="86531"/>
  </p:normalViewPr>
  <p:slideViewPr>
    <p:cSldViewPr snapToGrid="0">
      <p:cViewPr varScale="1">
        <p:scale>
          <a:sx n="95" d="100"/>
          <a:sy n="95" d="100"/>
        </p:scale>
        <p:origin x="1026" y="90"/>
      </p:cViewPr>
      <p:guideLst/>
    </p:cSldViewPr>
  </p:slideViewPr>
  <p:outlineViewPr>
    <p:cViewPr>
      <p:scale>
        <a:sx n="33" d="100"/>
        <a:sy n="33" d="100"/>
      </p:scale>
      <p:origin x="0" y="-4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11923-BC8D-4707-BA4A-7E8167D2728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59E7-FD74-4979-8263-802E9764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8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5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2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16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0D1AA-FAD9-537C-196A-2E635017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9906F7-37EF-1BFF-4050-D3F72E9D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F6F02-EDD0-EDBE-7877-32ECD6A1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B83-1356-40B4-86DD-28CF16B4C934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C6065-B9C2-1752-0F76-3EDEAA80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8A4CB-C009-A8EA-5943-A940082A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53318-A5D5-B6B6-7CE4-5B5F928D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D3A5F-C34F-ED50-C1D4-91CF52B7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472C-D32C-8192-129F-58B32028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D517-988E-483C-8483-5923AC2C54A1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8085A-6356-AE61-422A-8CE5E67C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F4570-9896-7762-B416-9575529A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BD652-8A15-1842-5AFC-496E62C6E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3F250-F12D-E66A-31A6-064FA736E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B4FB8-FAAB-5B1A-F3F0-298396AF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4B56-80CD-444D-BD01-9BFC7ECC07CB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45845-2189-C544-318C-6BEFD6B2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93CC1-A8EC-1525-1C19-D2660D1C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D9C28-9BF9-6795-7CF3-5ABA9EDC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0F10E-3D40-CB7B-5BAB-D17C2B3C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DE269-A38B-31F2-D229-77C9D095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8337-F82E-49EC-A333-7F76032B939D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C3037-631D-9121-0C3D-48EB0B24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C79D1-3602-E280-C149-45A94B1D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E2D64-037C-4C31-2B7F-2DDA1ED4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53959-6A85-9B75-B627-3F6FB3A4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03D6E-496B-5622-4E00-4CE1F146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39F0-30F2-4C0E-8CFA-6244B4796527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6B373-C7DD-EFCC-6FC3-54DCBF24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C7ACF-EC17-0CE7-C8ED-C62F3F7C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265AD-F80A-48EB-3F27-883ACD33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38808-13EE-D1D4-BCB2-B3783D68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26841-9641-6CC6-D38A-E78BE694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2426F-5035-2A2A-5CB1-ABBF3623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6B1-7F1E-4B86-A9BC-92EC22DE2FEE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91F0E-9497-98CB-3607-89E46B56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01630-C988-E4BF-EC44-2A869341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D304-760E-1AB6-FCD3-DB40EC09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7B040-ADC1-9A67-B343-1038D8B4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49A70-9940-B35B-73AF-FADFCE19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B03D70-977B-502D-51BB-39BEF8DBC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24D97A-E096-F12C-9888-51D4F5429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E0170E-F79B-1068-E4AC-9769013D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D6FB-4C21-4656-9824-075C79A4E8A8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67C8E-4687-A8E6-F15C-DFDE86F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4A7E2E-78D2-9C6C-8A80-448AA571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2CDB8-89D8-005E-6833-76F47EFA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C1021-0A16-EB22-8A6A-589698A8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6E9B-FF4D-4122-8FE2-79B2BCFBCE38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BB6E48-1543-DB03-B108-4820D05F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FC78B-EA91-2F5D-E78D-BD6FAAB9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C4DE4D-6038-F3AE-C24C-D3B1DD35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499-8C79-4273-9CCE-211C9459DB41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BE8DD2-B62B-7B5B-B6E9-094460D3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46E2D-48CE-0449-E864-4BC288C9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C27-EF97-6441-97C9-5BE5B1D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485D8-431C-F43E-64FA-27B6A115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6F128-A44E-108E-C65A-0CC057BF8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AE04A-5457-749A-D629-5D0D0F63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BA67-ADF8-498A-9F8D-BC5901E640CB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59630-8FA0-133C-C422-D1CA9B28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A18E2-D0E6-4584-864F-3FFE6637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4A93D-06AE-01EF-5C03-C792471C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5F568-EF0D-18FE-FC81-31CC8AFE2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4BD0D-ECF4-B8EE-4826-922B40FB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FFE7B-F87E-3CC0-3917-0F4AD1DA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9F0-73EA-479C-AD25-A7090D5D5012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F5313-8351-D4FB-DE35-ECA18BB2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0A6FF-62F0-7646-C71A-D2D1ADE9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827017-C837-4343-6FA3-DA7B9627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0B6CA-1DB9-D3A1-B797-C7D5BED9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36C5E-FC85-288E-E501-4DE0779C5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5D610-BBE6-4D88-973B-671EB7CA3B18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B50FE-8606-E4E4-CDAB-2693C28F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009B0-4535-663E-D0EB-4E549827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91414-4B2A-13B7-6549-4C92CB70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4" y="1397001"/>
            <a:ext cx="9254836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D740D-8934-4D02-ACA3-8D45E8990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29EC1-366E-6F60-23B2-3D21FB05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Conglomerates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10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61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Conglomerates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46" y="2558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5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6"/>
            <a:ext cx="8170426" cy="127024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Cyclical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106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Cyclical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13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33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Consumer Cyclical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46" y="2558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1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5717512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Defensive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7973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Defensive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16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11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Consumer Defensive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52189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4366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19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1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2DEE-52DD-0DB3-9514-C383CB7C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Best Performing Stocks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3957C-DE20-87A2-6DC2-FC6AD6EB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599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process, we analyze the performance of stocks basing on 4 metrics: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Debt/ EBITDA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 Yield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 Yield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good-performing stock should have low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Debt/ 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high in other 3 metrics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Stocks with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dropped to simplify calculation.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stocks are sorted into four list based on the above metrics.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each list are picked and combined to get a preliminary set.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each stock in the preliminary set is checked, and if it is among the bottom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on any of the four lists, it should be removed from the set.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stocks remained in the set after being checked is defined as the best performing stocks.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sector, based on the number of the stocks in the sector and the metrics’ distribution,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chosen to be different pairs of numbers, to get a final investing portfolio with a size of between 5 to 20.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the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sector,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to be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to be </a:t>
            </a:r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in the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Sector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FC3CB-5CBD-6CD2-07F6-32FF851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1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Consumer Goods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inancial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362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inancial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22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1.8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A850FE-1B85-B583-2BC2-3BE334B66664}"/>
              </a:ext>
            </a:extLst>
          </p:cNvPr>
          <p:cNvSpPr txBox="1"/>
          <p:nvPr/>
        </p:nvSpPr>
        <p:spPr>
          <a:xfrm>
            <a:off x="0" y="5546470"/>
            <a:ext cx="1640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*TLK, SKM and KT have been removed from the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ividend Yield plot and FCF Yield plot since their numbers are extremely high</a:t>
            </a:r>
          </a:p>
          <a:p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5B7882-F78D-E381-9460-26F0F7B19A96}"/>
              </a:ext>
            </a:extLst>
          </p:cNvPr>
          <p:cNvGrpSpPr/>
          <p:nvPr/>
        </p:nvGrpSpPr>
        <p:grpSpPr>
          <a:xfrm>
            <a:off x="1640258" y="22024"/>
            <a:ext cx="9973205" cy="6854378"/>
            <a:chOff x="1640258" y="22024"/>
            <a:chExt cx="9973205" cy="685437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B61311A-D2FF-DFA8-1CD9-4DA917E75297}"/>
                </a:ext>
              </a:extLst>
            </p:cNvPr>
            <p:cNvGrpSpPr/>
            <p:nvPr/>
          </p:nvGrpSpPr>
          <p:grpSpPr>
            <a:xfrm>
              <a:off x="1640258" y="3438000"/>
              <a:ext cx="9832720" cy="3438402"/>
              <a:chOff x="2215845" y="3438000"/>
              <a:chExt cx="9832720" cy="3438402"/>
            </a:xfrm>
          </p:grpSpPr>
          <p:pic>
            <p:nvPicPr>
              <p:cNvPr id="25" name="图片 24" descr="图表, 散点图&#10;&#10;描述已自动生成">
                <a:extLst>
                  <a:ext uri="{FF2B5EF4-FFF2-40B4-BE49-F238E27FC236}">
                    <a16:creationId xmlns:a16="http://schemas.microsoft.com/office/drawing/2014/main" id="{55BF57EF-45D5-CAE6-CFC0-E70815870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5845" y="3438201"/>
                <a:ext cx="4945978" cy="3438000"/>
              </a:xfrm>
              <a:prstGeom prst="rect">
                <a:avLst/>
              </a:prstGeom>
            </p:spPr>
          </p:pic>
          <p:pic>
            <p:nvPicPr>
              <p:cNvPr id="32" name="图片 31" descr="图表, 散点图&#10;&#10;描述已自动生成">
                <a:extLst>
                  <a:ext uri="{FF2B5EF4-FFF2-40B4-BE49-F238E27FC236}">
                    <a16:creationId xmlns:a16="http://schemas.microsoft.com/office/drawing/2014/main" id="{7327B8D0-6D1D-5253-0C27-9F4D253D3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9950" y="3438000"/>
                <a:ext cx="4908615" cy="3438402"/>
              </a:xfrm>
              <a:prstGeom prst="rect">
                <a:avLst/>
              </a:prstGeom>
            </p:spPr>
          </p:pic>
        </p:grpSp>
        <p:pic>
          <p:nvPicPr>
            <p:cNvPr id="8" name="图片 7" descr="图表, 散点图&#10;&#10;描述已自动生成">
              <a:extLst>
                <a:ext uri="{FF2B5EF4-FFF2-40B4-BE49-F238E27FC236}">
                  <a16:creationId xmlns:a16="http://schemas.microsoft.com/office/drawing/2014/main" id="{E582FEB3-7528-F0D8-94E1-07B71523E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236" y="22024"/>
              <a:ext cx="5027227" cy="341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08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5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8105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25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35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Goods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37311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Goods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28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240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Goods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2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Materials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2)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lacks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75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120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1206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5989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31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90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7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8882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34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6754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0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2)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09909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20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150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19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6818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37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1856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68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746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Materials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0CEB1DC-3D16-595F-AF7E-D0AA3EDEA458}"/>
              </a:ext>
            </a:extLst>
          </p:cNvPr>
          <p:cNvGrpSpPr/>
          <p:nvPr/>
        </p:nvGrpSpPr>
        <p:grpSpPr>
          <a:xfrm>
            <a:off x="1322926" y="3409898"/>
            <a:ext cx="9907294" cy="3486673"/>
            <a:chOff x="2161126" y="3419799"/>
            <a:chExt cx="9907294" cy="3486673"/>
          </a:xfrm>
        </p:grpSpPr>
        <p:pic>
          <p:nvPicPr>
            <p:cNvPr id="9" name="图片 8" descr="图表, 散点图&#10;&#10;描述已自动生成">
              <a:extLst>
                <a:ext uri="{FF2B5EF4-FFF2-40B4-BE49-F238E27FC236}">
                  <a16:creationId xmlns:a16="http://schemas.microsoft.com/office/drawing/2014/main" id="{1014081C-1F16-0A8D-DC30-DEACF3A0D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894" y="3419799"/>
              <a:ext cx="4989526" cy="3468270"/>
            </a:xfrm>
            <a:prstGeom prst="rect">
              <a:avLst/>
            </a:prstGeom>
          </p:spPr>
        </p:pic>
        <p:pic>
          <p:nvPicPr>
            <p:cNvPr id="11" name="图片 10" descr="图表, 散点图&#10;&#10;描述已自动生成">
              <a:extLst>
                <a:ext uri="{FF2B5EF4-FFF2-40B4-BE49-F238E27FC236}">
                  <a16:creationId xmlns:a16="http://schemas.microsoft.com/office/drawing/2014/main" id="{7A6D68A2-D937-0D29-7C0F-D0F15F0BC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126" y="3438202"/>
              <a:ext cx="4917768" cy="3468270"/>
            </a:xfrm>
            <a:prstGeom prst="rect">
              <a:avLst/>
            </a:prstGeom>
          </p:spPr>
        </p:pic>
      </p:grpSp>
      <p:pic>
        <p:nvPicPr>
          <p:cNvPr id="14" name="图片 13" descr="图表, 散点图&#10;&#10;描述已自动生成">
            <a:extLst>
              <a:ext uri="{FF2B5EF4-FFF2-40B4-BE49-F238E27FC236}">
                <a16:creationId xmlns:a16="http://schemas.microsoft.com/office/drawing/2014/main" id="{11B2BC40-F939-8387-9422-AB0ECB14D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94" y="0"/>
            <a:ext cx="5094334" cy="34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0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340180" cy="12567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40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83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36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E6D36-450E-F3DE-281C-F9FFC05C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81" y="16421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Portfolios Returns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5DAD7D4-298B-A756-E88F-D2D31F340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74072"/>
              </p:ext>
            </p:extLst>
          </p:nvPr>
        </p:nvGraphicFramePr>
        <p:xfrm>
          <a:off x="400547" y="1276156"/>
          <a:ext cx="5658346" cy="5262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424">
                  <a:extLst>
                    <a:ext uri="{9D8B030D-6E8A-4147-A177-3AD203B41FA5}">
                      <a16:colId xmlns:a16="http://schemas.microsoft.com/office/drawing/2014/main" val="3253037311"/>
                    </a:ext>
                  </a:extLst>
                </a:gridCol>
                <a:gridCol w="1907861">
                  <a:extLst>
                    <a:ext uri="{9D8B030D-6E8A-4147-A177-3AD203B41FA5}">
                      <a16:colId xmlns:a16="http://schemas.microsoft.com/office/drawing/2014/main" val="2432182510"/>
                    </a:ext>
                  </a:extLst>
                </a:gridCol>
                <a:gridCol w="825687">
                  <a:extLst>
                    <a:ext uri="{9D8B030D-6E8A-4147-A177-3AD203B41FA5}">
                      <a16:colId xmlns:a16="http://schemas.microsoft.com/office/drawing/2014/main" val="1006532689"/>
                    </a:ext>
                  </a:extLst>
                </a:gridCol>
                <a:gridCol w="825687">
                  <a:extLst>
                    <a:ext uri="{9D8B030D-6E8A-4147-A177-3AD203B41FA5}">
                      <a16:colId xmlns:a16="http://schemas.microsoft.com/office/drawing/2014/main" val="4073589171"/>
                    </a:ext>
                  </a:extLst>
                </a:gridCol>
                <a:gridCol w="825687">
                  <a:extLst>
                    <a:ext uri="{9D8B030D-6E8A-4147-A177-3AD203B41FA5}">
                      <a16:colId xmlns:a16="http://schemas.microsoft.com/office/drawing/2014/main" val="4088174740"/>
                    </a:ext>
                  </a:extLst>
                </a:gridCol>
              </a:tblGrid>
              <a:tr h="264048"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Stock Name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Year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84175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Basic Materials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57800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23242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7.34%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28.21%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63259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Consumer Cyclical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4079785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47969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1.79%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9.68%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17.68%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48734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Consumer Defensive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01954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29242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-1.77%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6.96%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21.73%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87335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Consumer Goods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129333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8735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-2.71%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1.69%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8.53%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726688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Service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466314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4206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-1.09%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5.98%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67637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Conglomerates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16235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Outperforming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01105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17.28%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29828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672247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Outperforming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6795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16.17%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43.15%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79732"/>
                  </a:ext>
                </a:extLst>
              </a:tr>
              <a:tr h="2272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S&amp;P 500 Factors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2.65%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23.62%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32170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04ABA-3CE7-893E-F21B-FD11E131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6CBD92-205D-4C87-4F5D-7F03B4B7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41673"/>
              </p:ext>
            </p:extLst>
          </p:nvPr>
        </p:nvGraphicFramePr>
        <p:xfrm>
          <a:off x="6058893" y="1276156"/>
          <a:ext cx="5695453" cy="5262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186">
                  <a:extLst>
                    <a:ext uri="{9D8B030D-6E8A-4147-A177-3AD203B41FA5}">
                      <a16:colId xmlns:a16="http://schemas.microsoft.com/office/drawing/2014/main" val="3272243888"/>
                    </a:ext>
                  </a:extLst>
                </a:gridCol>
                <a:gridCol w="1952080">
                  <a:extLst>
                    <a:ext uri="{9D8B030D-6E8A-4147-A177-3AD203B41FA5}">
                      <a16:colId xmlns:a16="http://schemas.microsoft.com/office/drawing/2014/main" val="2605609587"/>
                    </a:ext>
                  </a:extLst>
                </a:gridCol>
                <a:gridCol w="839496">
                  <a:extLst>
                    <a:ext uri="{9D8B030D-6E8A-4147-A177-3AD203B41FA5}">
                      <a16:colId xmlns:a16="http://schemas.microsoft.com/office/drawing/2014/main" val="1500083462"/>
                    </a:ext>
                  </a:extLst>
                </a:gridCol>
                <a:gridCol w="829381">
                  <a:extLst>
                    <a:ext uri="{9D8B030D-6E8A-4147-A177-3AD203B41FA5}">
                      <a16:colId xmlns:a16="http://schemas.microsoft.com/office/drawing/2014/main" val="845126001"/>
                    </a:ext>
                  </a:extLst>
                </a:gridCol>
                <a:gridCol w="820310">
                  <a:extLst>
                    <a:ext uri="{9D8B030D-6E8A-4147-A177-3AD203B41FA5}">
                      <a16:colId xmlns:a16="http://schemas.microsoft.com/office/drawing/2014/main" val="1995808598"/>
                    </a:ext>
                  </a:extLst>
                </a:gridCol>
              </a:tblGrid>
              <a:tr h="264049"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Stock Name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Year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93515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Financial Services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480274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9716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-1.09%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85826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Healthcare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726082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4137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4.42%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10.96%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17.13%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66611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Industrial Goods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814264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5599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12.23%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50.53%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74972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Industrials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8160526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0144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11.59%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44.88%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77039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Services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8573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02264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12.30%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30.27%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50137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7612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33435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10.96%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17.13%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33322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Utilities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26098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798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10.26%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14.52%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83577"/>
                  </a:ext>
                </a:extLst>
              </a:tr>
              <a:tr h="2272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S&amp;P 500 Factors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2.65%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23.62%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32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8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Basic Materials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80472" y="1933575"/>
            <a:ext cx="267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Filtered Stocks have above-average returns rate in 60-day, 120-day and 1-year sector, higher than that of S&amp;P 500 factors.</a:t>
            </a:r>
          </a:p>
        </p:txBody>
      </p:sp>
      <p:pic>
        <p:nvPicPr>
          <p:cNvPr id="10" name="内容占位符 9" descr="图表, 瀑布图&#10;&#10;描述已自动生成">
            <a:extLst>
              <a:ext uri="{FF2B5EF4-FFF2-40B4-BE49-F238E27FC236}">
                <a16:creationId xmlns:a16="http://schemas.microsoft.com/office/drawing/2014/main" id="{331F57BA-B42E-7327-9A25-61967C5B4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71" y="0"/>
            <a:ext cx="8517729" cy="4867275"/>
          </a:xfrm>
        </p:spPr>
      </p:pic>
    </p:spTree>
    <p:extLst>
      <p:ext uri="{BB962C8B-B14F-4D97-AF65-F5344CB8AC3E}">
        <p14:creationId xmlns:p14="http://schemas.microsoft.com/office/powerpoint/2010/main" val="8233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5667271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Services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have no financial data in the database; 2)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3)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price data in a long period; 4)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debt data; 5)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6)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EBITDA data; 7)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8)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FCF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/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15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B0F0"/>
                </a:solidFill>
              </a:rPr>
              <a:t>100</a:t>
            </a:r>
            <a:r>
              <a:rPr lang="en-US" sz="1600" dirty="0"/>
              <a:t>,</a:t>
            </a:r>
          </a:p>
          <a:p>
            <a:r>
              <a:rPr lang="en-US" sz="1600" dirty="0"/>
              <a:t>Final Size of Portfolio = </a:t>
            </a:r>
            <a:r>
              <a:rPr lang="en-US" sz="1600" b="1" i="1" dirty="0"/>
              <a:t>18</a:t>
            </a:r>
            <a:r>
              <a:rPr lang="en-US" sz="16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492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4DD6-4C6D-6797-54A7-641E249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68" y="-191613"/>
            <a:ext cx="5842598" cy="12567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Services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2F6-FE19-77D5-D09F-545BB12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7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0DC14-22AE-28FC-6105-63DA84AC0217}"/>
              </a:ext>
            </a:extLst>
          </p:cNvPr>
          <p:cNvSpPr txBox="1"/>
          <p:nvPr/>
        </p:nvSpPr>
        <p:spPr>
          <a:xfrm>
            <a:off x="575587" y="619032"/>
            <a:ext cx="568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best-performing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Debt/EBITDA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7.82~17.19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(negative exist because of negative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but one of the best-performing stocks have a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YRD’s dividend is close to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157 stocks with a range of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0.00~0.22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-0.11~0.27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18 stocks have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 Yields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all stocks in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-0.20~0.41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1311A-D2FF-DFA8-1CD9-4DA917E75297}"/>
              </a:ext>
            </a:extLst>
          </p:cNvPr>
          <p:cNvGrpSpPr/>
          <p:nvPr/>
        </p:nvGrpSpPr>
        <p:grpSpPr>
          <a:xfrm>
            <a:off x="1640258" y="0"/>
            <a:ext cx="9976155" cy="6876402"/>
            <a:chOff x="2215845" y="0"/>
            <a:chExt cx="9976155" cy="6876402"/>
          </a:xfrm>
        </p:grpSpPr>
        <p:pic>
          <p:nvPicPr>
            <p:cNvPr id="25" name="图片 24" descr="图表, 散点图&#10;&#10;描述已自动生成">
              <a:extLst>
                <a:ext uri="{FF2B5EF4-FFF2-40B4-BE49-F238E27FC236}">
                  <a16:creationId xmlns:a16="http://schemas.microsoft.com/office/drawing/2014/main" id="{55BF57EF-45D5-CAE6-CFC0-E7081587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45" y="3438201"/>
              <a:ext cx="4945978" cy="3438000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F0C7ABED-326F-A8EE-36C8-276AB33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76" y="0"/>
              <a:ext cx="5097724" cy="3438000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7327B8D0-6D1D-5253-0C27-9F4D253D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950" y="3438000"/>
              <a:ext cx="4908615" cy="343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14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Filtered Stocks in Communication Services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2243756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Investment Portfolios performs badly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120-day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1-year period.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0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15D-1872-395C-E2DB-563AEECC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5" y="136525"/>
            <a:ext cx="4481565" cy="13506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Conglomerates S</a:t>
            </a:r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12C-1C07-666B-1D0E-981D3D0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74" y="1157340"/>
            <a:ext cx="7063992" cy="26975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in financial services sector, </a:t>
            </a:r>
            <a:r>
              <a:rPr lang="en-US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move forward to analysis process. Other stocks are dropped because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1)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EPS data; 2)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lack shares data; 3)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stocks paid zero dividend;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eliminating outliers in the stocks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with sensitivity = 1.5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may drop out some best-performing stocks), the stocks in Financial Services sector have the following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F373-9047-9757-03B2-1D3BACC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CAF-86C0-3B9C-5CA0-9A80F5FB0A32}"/>
              </a:ext>
            </a:extLst>
          </p:cNvPr>
          <p:cNvSpPr txBox="1"/>
          <p:nvPr/>
        </p:nvSpPr>
        <p:spPr>
          <a:xfrm>
            <a:off x="7358743" y="607106"/>
            <a:ext cx="530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657311-A860-4879-598C-EEEAA788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54747"/>
              </p:ext>
            </p:extLst>
          </p:nvPr>
        </p:nvGraphicFramePr>
        <p:xfrm>
          <a:off x="844061" y="4088584"/>
          <a:ext cx="83914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98">
                  <a:extLst>
                    <a:ext uri="{9D8B030D-6E8A-4147-A177-3AD203B41FA5}">
                      <a16:colId xmlns:a16="http://schemas.microsoft.com/office/drawing/2014/main" val="193524710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3326805715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247847394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524813708"/>
                    </a:ext>
                  </a:extLst>
                </a:gridCol>
                <a:gridCol w="1678298">
                  <a:extLst>
                    <a:ext uri="{9D8B030D-6E8A-4147-A177-3AD203B41FA5}">
                      <a16:colId xmlns:a16="http://schemas.microsoft.com/office/drawing/2014/main" val="2896350244"/>
                    </a:ext>
                  </a:extLst>
                </a:gridCol>
              </a:tblGrid>
              <a:tr h="296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Debt/EBITDA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Dividend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EPS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 Yield 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6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5B1F10-8EC1-0702-8BF4-12E518900570}"/>
              </a:ext>
            </a:extLst>
          </p:cNvPr>
          <p:cNvSpPr txBox="1"/>
          <p:nvPr/>
        </p:nvSpPr>
        <p:spPr>
          <a:xfrm>
            <a:off x="8105671" y="3182547"/>
            <a:ext cx="325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Best-performing Filter: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Size of Portfolio =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966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5500</Words>
  <Application>Microsoft Office PowerPoint</Application>
  <PresentationFormat>宽屏</PresentationFormat>
  <Paragraphs>1012</Paragraphs>
  <Slides>42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Aptos</vt:lpstr>
      <vt:lpstr>Aptos Display</vt:lpstr>
      <vt:lpstr>Aptos Narrow</vt:lpstr>
      <vt:lpstr>Arial</vt:lpstr>
      <vt:lpstr>Times New Roman</vt:lpstr>
      <vt:lpstr>Office 主题​​</vt:lpstr>
      <vt:lpstr>PowerPoint 演示文稿</vt:lpstr>
      <vt:lpstr>Definition of Best Performing Stocks</vt:lpstr>
      <vt:lpstr>Basic Materials Sector</vt:lpstr>
      <vt:lpstr>Basic Materials Sector </vt:lpstr>
      <vt:lpstr>Performance of Filtered Stocks in Basic Materials Sector</vt:lpstr>
      <vt:lpstr>Communication Services Sector</vt:lpstr>
      <vt:lpstr>Communication Services Sector </vt:lpstr>
      <vt:lpstr>Performance of Filtered Stocks in Communication Services Sector</vt:lpstr>
      <vt:lpstr>Conglomerates Sector</vt:lpstr>
      <vt:lpstr>Conglomerates Sector </vt:lpstr>
      <vt:lpstr>Performance of Filtered Stocks in Conglomerates Sector</vt:lpstr>
      <vt:lpstr>Consumer Cyclical Sector</vt:lpstr>
      <vt:lpstr>Consumer Cyclical Sector </vt:lpstr>
      <vt:lpstr>Performance of Filtered Stocks in Consumer Cyclical Sector</vt:lpstr>
      <vt:lpstr>Consumer Defensive Sector</vt:lpstr>
      <vt:lpstr>Consumer Defensive Sector </vt:lpstr>
      <vt:lpstr>Performance of Filtered Stocks in Consumer Defensive Sector</vt:lpstr>
      <vt:lpstr>Consumer Goods Sector</vt:lpstr>
      <vt:lpstr>Consumer Goods Sector </vt:lpstr>
      <vt:lpstr>Performance of Filtered Stocks in Consumer Goods Sector</vt:lpstr>
      <vt:lpstr>Financial Services Sector</vt:lpstr>
      <vt:lpstr>Financial Services Sector </vt:lpstr>
      <vt:lpstr>Performance of Filtered Stocks in Financial Service Sector</vt:lpstr>
      <vt:lpstr>Healthcare Sector</vt:lpstr>
      <vt:lpstr>Healthcare Sector </vt:lpstr>
      <vt:lpstr>Performance of Filtered Stocks in Healthcare Sector</vt:lpstr>
      <vt:lpstr>Industrial Goods Sector</vt:lpstr>
      <vt:lpstr>Industrial Goods Sector </vt:lpstr>
      <vt:lpstr>Performance of Filtered Stocks in Industrial Goods Sector</vt:lpstr>
      <vt:lpstr>Industrials Sector</vt:lpstr>
      <vt:lpstr>Industrials Sector </vt:lpstr>
      <vt:lpstr>Performance of Filtered Stocks in Industrials Sector</vt:lpstr>
      <vt:lpstr>Services Sector</vt:lpstr>
      <vt:lpstr>Services Sector </vt:lpstr>
      <vt:lpstr>Performance of Filtered Stocks in Services Sector</vt:lpstr>
      <vt:lpstr>Technology Sector</vt:lpstr>
      <vt:lpstr>Technology Sector </vt:lpstr>
      <vt:lpstr>Performance of Filtered Stocks in Technology Sector</vt:lpstr>
      <vt:lpstr>Utilities Sector</vt:lpstr>
      <vt:lpstr>Utilities Sector </vt:lpstr>
      <vt:lpstr>Performance of Filtered Stocks in Utilities Sector</vt:lpstr>
      <vt:lpstr>Summary of Portfolios Returns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Analysis</dc:title>
  <dc:creator>Altman Ma</dc:creator>
  <cp:lastModifiedBy>Altman</cp:lastModifiedBy>
  <cp:revision>34</cp:revision>
  <dcterms:created xsi:type="dcterms:W3CDTF">2024-06-14T07:35:29Z</dcterms:created>
  <dcterms:modified xsi:type="dcterms:W3CDTF">2024-06-19T03:39:01Z</dcterms:modified>
</cp:coreProperties>
</file>