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2918400"/>
  <p:notesSz cx="9144000" cy="6858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pereira" initials="dbp" lastIdx="13" clrIdx="0"/>
  <p:cmAuthor id="1" name="patidar" initials="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E7"/>
    <a:srgbClr val="FCDBFD"/>
    <a:srgbClr val="0033CA"/>
    <a:srgbClr val="0F0FFF"/>
    <a:srgbClr val="0033E5"/>
    <a:srgbClr val="0033D7"/>
    <a:srgbClr val="0033EB"/>
    <a:srgbClr val="FF6600"/>
    <a:srgbClr val="003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774" autoAdjust="0"/>
    <p:restoredTop sz="98829" autoAdjust="0"/>
  </p:normalViewPr>
  <p:slideViewPr>
    <p:cSldViewPr>
      <p:cViewPr>
        <p:scale>
          <a:sx n="50" d="100"/>
          <a:sy n="50" d="100"/>
        </p:scale>
        <p:origin x="-3984" y="-7278"/>
      </p:cViewPr>
      <p:guideLst>
        <p:guide orient="horz" pos="10368"/>
        <p:guide pos="1209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75" d="100"/>
          <a:sy n="75" d="100"/>
        </p:scale>
        <p:origin x="-912"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9219" name="Rectangle 1027"/>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9220" name="Rectangle 1028"/>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9221" name="Rectangle 1029"/>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0B40066-8314-4AAD-BE9E-3F1815017CBE}" type="slidenum">
              <a:rPr lang="en-US"/>
              <a:pPr>
                <a:defRPr/>
              </a:pPr>
              <a:t>‹#›</a:t>
            </a:fld>
            <a:endParaRPr lang="en-US" dirty="0"/>
          </a:p>
        </p:txBody>
      </p:sp>
    </p:spTree>
    <p:extLst>
      <p:ext uri="{BB962C8B-B14F-4D97-AF65-F5344CB8AC3E}">
        <p14:creationId xmlns:p14="http://schemas.microsoft.com/office/powerpoint/2010/main" val="3786610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5637130-8556-41C5-AEED-17FC6CB68709}" type="datetimeFigureOut">
              <a:rPr lang="en-US" smtClean="0"/>
              <a:pPr/>
              <a:t>2/12/2015</a:t>
            </a:fld>
            <a:endParaRPr lang="en-US" dirty="0"/>
          </a:p>
        </p:txBody>
      </p:sp>
      <p:sp>
        <p:nvSpPr>
          <p:cNvPr id="4" name="Slide Image Placeholder 3"/>
          <p:cNvSpPr>
            <a:spLocks noGrp="1" noRot="1" noChangeAspect="1"/>
          </p:cNvSpPr>
          <p:nvPr>
            <p:ph type="sldImg" idx="2"/>
          </p:nvPr>
        </p:nvSpPr>
        <p:spPr>
          <a:xfrm>
            <a:off x="3071813" y="514350"/>
            <a:ext cx="3000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15CFE9A-5CAE-4632-9B03-18FC8C3053AB}" type="slidenum">
              <a:rPr lang="en-US" smtClean="0"/>
              <a:pPr/>
              <a:t>‹#›</a:t>
            </a:fld>
            <a:endParaRPr lang="en-US" dirty="0"/>
          </a:p>
        </p:txBody>
      </p:sp>
    </p:spTree>
    <p:extLst>
      <p:ext uri="{BB962C8B-B14F-4D97-AF65-F5344CB8AC3E}">
        <p14:creationId xmlns:p14="http://schemas.microsoft.com/office/powerpoint/2010/main" val="311459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152400"/>
            <a:ext cx="6756400" cy="5791200"/>
          </a:xfrm>
        </p:spPr>
      </p:sp>
      <p:sp>
        <p:nvSpPr>
          <p:cNvPr id="3" name="Notes Placeholder 2"/>
          <p:cNvSpPr>
            <a:spLocks noGrp="1"/>
          </p:cNvSpPr>
          <p:nvPr>
            <p:ph type="body" idx="1"/>
          </p:nvPr>
        </p:nvSpPr>
        <p:spPr>
          <a:xfrm>
            <a:off x="228600" y="6000750"/>
            <a:ext cx="8610600" cy="704850"/>
          </a:xfrm>
        </p:spPr>
        <p:txBody>
          <a:bodyPr>
            <a:normAutofit/>
          </a:bodyPr>
          <a:lstStyle/>
          <a:p>
            <a:endParaRPr lang="en-US" b="1"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15CFE9A-5CAE-4632-9B03-18FC8C3053AB}" type="slidenum">
              <a:rPr lang="en-US" smtClean="0"/>
              <a:pPr/>
              <a:t>1</a:t>
            </a:fld>
            <a:endParaRPr lang="en-US" dirty="0"/>
          </a:p>
        </p:txBody>
      </p:sp>
    </p:spTree>
    <p:extLst>
      <p:ext uri="{BB962C8B-B14F-4D97-AF65-F5344CB8AC3E}">
        <p14:creationId xmlns:p14="http://schemas.microsoft.com/office/powerpoint/2010/main" val="91057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163"/>
            <a:ext cx="32642969" cy="705525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024"/>
            <a:ext cx="26883916" cy="841395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D791C62-1FF0-49BB-BED2-5D774EC1814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3666AC7-0B86-4A3F-85AE-95CCF51D2BB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3" y="2925713"/>
            <a:ext cx="8160743" cy="26335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527" y="2925713"/>
            <a:ext cx="24351654" cy="26335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E871E89-4686-4936-BEEE-29CC1277AD1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A12F7C1-E74F-4A46-9BC5-467B9835B74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2875"/>
            <a:ext cx="32644358" cy="653906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1975"/>
            <a:ext cx="3264435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8E23EE7-A4B6-410E-9746-BD5FE81E832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527" y="9509023"/>
            <a:ext cx="16256198" cy="197517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69076" y="9509023"/>
            <a:ext cx="16256199" cy="197517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CD4BAF5-3F25-4F80-ACB9-C21D4285EC6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6" y="1318138"/>
            <a:ext cx="34565431"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8665"/>
            <a:ext cx="16968788" cy="3071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684" y="10440017"/>
            <a:ext cx="16968788" cy="18966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4" y="7368665"/>
            <a:ext cx="16975732" cy="3071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384" y="10440017"/>
            <a:ext cx="16975732" cy="18966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DDCD2F6A-8FBB-41CE-861E-7C5379DB9CF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5F4706D-2336-44AF-BB35-A45DFACD8C1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1690300-B469-4A38-A066-2BD01005413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0764"/>
            <a:ext cx="12634913" cy="557857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766" y="1310764"/>
            <a:ext cx="21469350" cy="2809567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9341"/>
            <a:ext cx="126349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E457389-DE6F-4C12-8350-5F7F03F4D5A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2" y="23042513"/>
            <a:ext cx="23043157" cy="27210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332" y="2940461"/>
            <a:ext cx="23043157" cy="197517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332" y="25763590"/>
            <a:ext cx="23043157" cy="38622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F53D934-3626-43E6-A9F8-FB81BCB813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528" y="2925712"/>
            <a:ext cx="32645747" cy="5486400"/>
          </a:xfrm>
          <a:prstGeom prst="rect">
            <a:avLst/>
          </a:prstGeom>
          <a:noFill/>
          <a:ln w="9525">
            <a:noFill/>
            <a:miter lim="800000"/>
            <a:headEnd/>
            <a:tailEnd/>
          </a:ln>
        </p:spPr>
        <p:txBody>
          <a:bodyPr vert="horz" wrap="square" lIns="478846" tIns="239423" rIns="478846" bIns="23942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528" y="9509023"/>
            <a:ext cx="32645747" cy="19751777"/>
          </a:xfrm>
          <a:prstGeom prst="rect">
            <a:avLst/>
          </a:prstGeom>
          <a:noFill/>
          <a:ln w="9525">
            <a:noFill/>
            <a:miter lim="800000"/>
            <a:headEnd/>
            <a:tailEnd/>
          </a:ln>
        </p:spPr>
        <p:txBody>
          <a:bodyPr vert="horz" wrap="square" lIns="478846" tIns="239423" rIns="478846" bIns="2394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527" y="29992690"/>
            <a:ext cx="8001000" cy="2193823"/>
          </a:xfrm>
          <a:prstGeom prst="rect">
            <a:avLst/>
          </a:prstGeom>
          <a:noFill/>
          <a:ln w="9525">
            <a:noFill/>
            <a:miter lim="800000"/>
            <a:headEnd/>
            <a:tailEnd/>
          </a:ln>
          <a:effectLst/>
        </p:spPr>
        <p:txBody>
          <a:bodyPr vert="horz" wrap="square" lIns="478846" tIns="239423" rIns="478846" bIns="239423" numCol="1" anchor="t" anchorCtr="0" compatLnSpc="1">
            <a:prstTxWarp prst="textNoShape">
              <a:avLst/>
            </a:prstTxWarp>
          </a:bodyPr>
          <a:lstStyle>
            <a:lvl1pPr>
              <a:defRPr sz="7300"/>
            </a:lvl1pPr>
          </a:lstStyle>
          <a:p>
            <a:pPr>
              <a:defRPr/>
            </a:pPr>
            <a:endParaRPr lang="en-US" dirty="0"/>
          </a:p>
        </p:txBody>
      </p:sp>
      <p:sp>
        <p:nvSpPr>
          <p:cNvPr id="1029" name="Rectangle 5"/>
          <p:cNvSpPr>
            <a:spLocks noGrp="1" noChangeArrowheads="1"/>
          </p:cNvSpPr>
          <p:nvPr>
            <p:ph type="ftr" sz="quarter" idx="3"/>
          </p:nvPr>
        </p:nvSpPr>
        <p:spPr bwMode="auto">
          <a:xfrm>
            <a:off x="13122475" y="29992690"/>
            <a:ext cx="12159853" cy="2193823"/>
          </a:xfrm>
          <a:prstGeom prst="rect">
            <a:avLst/>
          </a:prstGeom>
          <a:noFill/>
          <a:ln w="9525">
            <a:noFill/>
            <a:miter lim="800000"/>
            <a:headEnd/>
            <a:tailEnd/>
          </a:ln>
          <a:effectLst/>
        </p:spPr>
        <p:txBody>
          <a:bodyPr vert="horz" wrap="square" lIns="478846" tIns="239423" rIns="478846" bIns="239423" numCol="1" anchor="t" anchorCtr="0" compatLnSpc="1">
            <a:prstTxWarp prst="textNoShape">
              <a:avLst/>
            </a:prstTxWarp>
          </a:bodyPr>
          <a:lstStyle>
            <a:lvl1pPr algn="ctr">
              <a:defRPr sz="7300"/>
            </a:lvl1pPr>
          </a:lstStyle>
          <a:p>
            <a:pPr>
              <a:defRPr/>
            </a:pPr>
            <a:endParaRPr lang="en-US" dirty="0"/>
          </a:p>
        </p:txBody>
      </p:sp>
      <p:sp>
        <p:nvSpPr>
          <p:cNvPr id="1030" name="Rectangle 6"/>
          <p:cNvSpPr>
            <a:spLocks noGrp="1" noChangeArrowheads="1"/>
          </p:cNvSpPr>
          <p:nvPr>
            <p:ph type="sldNum" sz="quarter" idx="4"/>
          </p:nvPr>
        </p:nvSpPr>
        <p:spPr bwMode="auto">
          <a:xfrm>
            <a:off x="27524274" y="29992690"/>
            <a:ext cx="8001000" cy="2193823"/>
          </a:xfrm>
          <a:prstGeom prst="rect">
            <a:avLst/>
          </a:prstGeom>
          <a:noFill/>
          <a:ln w="9525">
            <a:noFill/>
            <a:miter lim="800000"/>
            <a:headEnd/>
            <a:tailEnd/>
          </a:ln>
          <a:effectLst/>
        </p:spPr>
        <p:txBody>
          <a:bodyPr vert="horz" wrap="square" lIns="478846" tIns="239423" rIns="478846" bIns="239423" numCol="1" anchor="t" anchorCtr="0" compatLnSpc="1">
            <a:prstTxWarp prst="textNoShape">
              <a:avLst/>
            </a:prstTxWarp>
          </a:bodyPr>
          <a:lstStyle>
            <a:lvl1pPr algn="r">
              <a:defRPr sz="7300"/>
            </a:lvl1pPr>
          </a:lstStyle>
          <a:p>
            <a:pPr>
              <a:defRPr/>
            </a:pPr>
            <a:fld id="{D2F9D41C-F135-4287-9F32-42458316622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87900" rtl="0" eaLnBrk="0" fontAlgn="base" hangingPunct="0">
        <a:spcBef>
          <a:spcPct val="0"/>
        </a:spcBef>
        <a:spcAft>
          <a:spcPct val="0"/>
        </a:spcAft>
        <a:defRPr sz="23100">
          <a:solidFill>
            <a:schemeClr val="tx2"/>
          </a:solidFill>
          <a:latin typeface="+mj-lt"/>
          <a:ea typeface="+mj-ea"/>
          <a:cs typeface="+mj-cs"/>
        </a:defRPr>
      </a:lvl1pPr>
      <a:lvl2pPr algn="ctr" defTabSz="4787900" rtl="0" eaLnBrk="0" fontAlgn="base" hangingPunct="0">
        <a:spcBef>
          <a:spcPct val="0"/>
        </a:spcBef>
        <a:spcAft>
          <a:spcPct val="0"/>
        </a:spcAft>
        <a:defRPr sz="23100">
          <a:solidFill>
            <a:schemeClr val="tx2"/>
          </a:solidFill>
          <a:latin typeface="Times New Roman" pitchFamily="18" charset="0"/>
        </a:defRPr>
      </a:lvl2pPr>
      <a:lvl3pPr algn="ctr" defTabSz="4787900" rtl="0" eaLnBrk="0" fontAlgn="base" hangingPunct="0">
        <a:spcBef>
          <a:spcPct val="0"/>
        </a:spcBef>
        <a:spcAft>
          <a:spcPct val="0"/>
        </a:spcAft>
        <a:defRPr sz="23100">
          <a:solidFill>
            <a:schemeClr val="tx2"/>
          </a:solidFill>
          <a:latin typeface="Times New Roman" pitchFamily="18" charset="0"/>
        </a:defRPr>
      </a:lvl3pPr>
      <a:lvl4pPr algn="ctr" defTabSz="4787900" rtl="0" eaLnBrk="0" fontAlgn="base" hangingPunct="0">
        <a:spcBef>
          <a:spcPct val="0"/>
        </a:spcBef>
        <a:spcAft>
          <a:spcPct val="0"/>
        </a:spcAft>
        <a:defRPr sz="23100">
          <a:solidFill>
            <a:schemeClr val="tx2"/>
          </a:solidFill>
          <a:latin typeface="Times New Roman" pitchFamily="18" charset="0"/>
        </a:defRPr>
      </a:lvl4pPr>
      <a:lvl5pPr algn="ctr" defTabSz="4787900" rtl="0" eaLnBrk="0" fontAlgn="base" hangingPunct="0">
        <a:spcBef>
          <a:spcPct val="0"/>
        </a:spcBef>
        <a:spcAft>
          <a:spcPct val="0"/>
        </a:spcAft>
        <a:defRPr sz="23100">
          <a:solidFill>
            <a:schemeClr val="tx2"/>
          </a:solidFill>
          <a:latin typeface="Times New Roman" pitchFamily="18" charset="0"/>
        </a:defRPr>
      </a:lvl5pPr>
      <a:lvl6pPr marL="457200" algn="ctr" defTabSz="4787900" rtl="0" fontAlgn="base">
        <a:spcBef>
          <a:spcPct val="0"/>
        </a:spcBef>
        <a:spcAft>
          <a:spcPct val="0"/>
        </a:spcAft>
        <a:defRPr sz="23100">
          <a:solidFill>
            <a:schemeClr val="tx2"/>
          </a:solidFill>
          <a:latin typeface="Times New Roman" pitchFamily="18" charset="0"/>
        </a:defRPr>
      </a:lvl6pPr>
      <a:lvl7pPr marL="914400" algn="ctr" defTabSz="4787900" rtl="0" fontAlgn="base">
        <a:spcBef>
          <a:spcPct val="0"/>
        </a:spcBef>
        <a:spcAft>
          <a:spcPct val="0"/>
        </a:spcAft>
        <a:defRPr sz="23100">
          <a:solidFill>
            <a:schemeClr val="tx2"/>
          </a:solidFill>
          <a:latin typeface="Times New Roman" pitchFamily="18" charset="0"/>
        </a:defRPr>
      </a:lvl7pPr>
      <a:lvl8pPr marL="1371600" algn="ctr" defTabSz="4787900" rtl="0" fontAlgn="base">
        <a:spcBef>
          <a:spcPct val="0"/>
        </a:spcBef>
        <a:spcAft>
          <a:spcPct val="0"/>
        </a:spcAft>
        <a:defRPr sz="23100">
          <a:solidFill>
            <a:schemeClr val="tx2"/>
          </a:solidFill>
          <a:latin typeface="Times New Roman" pitchFamily="18" charset="0"/>
        </a:defRPr>
      </a:lvl8pPr>
      <a:lvl9pPr marL="1828800" algn="ctr" defTabSz="4787900" rtl="0" fontAlgn="base">
        <a:spcBef>
          <a:spcPct val="0"/>
        </a:spcBef>
        <a:spcAft>
          <a:spcPct val="0"/>
        </a:spcAft>
        <a:defRPr sz="23100">
          <a:solidFill>
            <a:schemeClr val="tx2"/>
          </a:solidFill>
          <a:latin typeface="Times New Roman" pitchFamily="18" charset="0"/>
        </a:defRPr>
      </a:lvl9pPr>
    </p:titleStyle>
    <p:bodyStyle>
      <a:lvl1pPr marL="1795463" indent="-1795463" algn="l" defTabSz="4787900" rtl="0" eaLnBrk="0" fontAlgn="base" hangingPunct="0">
        <a:spcBef>
          <a:spcPct val="20000"/>
        </a:spcBef>
        <a:spcAft>
          <a:spcPct val="0"/>
        </a:spcAft>
        <a:buChar char="•"/>
        <a:defRPr sz="16700">
          <a:solidFill>
            <a:schemeClr val="tx1"/>
          </a:solidFill>
          <a:latin typeface="+mn-lt"/>
          <a:ea typeface="+mn-ea"/>
          <a:cs typeface="+mn-cs"/>
        </a:defRPr>
      </a:lvl1pPr>
      <a:lvl2pPr marL="3889375" indent="-1495425" algn="l" defTabSz="4787900" rtl="0" eaLnBrk="0" fontAlgn="base" hangingPunct="0">
        <a:spcBef>
          <a:spcPct val="20000"/>
        </a:spcBef>
        <a:spcAft>
          <a:spcPct val="0"/>
        </a:spcAft>
        <a:buChar char="–"/>
        <a:defRPr sz="14700">
          <a:solidFill>
            <a:schemeClr val="tx1"/>
          </a:solidFill>
          <a:latin typeface="+mn-lt"/>
        </a:defRPr>
      </a:lvl2pPr>
      <a:lvl3pPr marL="5984875" indent="-1196975" algn="l" defTabSz="4787900" rtl="0" eaLnBrk="0" fontAlgn="base" hangingPunct="0">
        <a:spcBef>
          <a:spcPct val="20000"/>
        </a:spcBef>
        <a:spcAft>
          <a:spcPct val="0"/>
        </a:spcAft>
        <a:buChar char="•"/>
        <a:defRPr sz="12500">
          <a:solidFill>
            <a:schemeClr val="tx1"/>
          </a:solidFill>
          <a:latin typeface="+mn-lt"/>
        </a:defRPr>
      </a:lvl3pPr>
      <a:lvl4pPr marL="8380413" indent="-1196975" algn="l" defTabSz="4787900" rtl="0" eaLnBrk="0" fontAlgn="base" hangingPunct="0">
        <a:spcBef>
          <a:spcPct val="20000"/>
        </a:spcBef>
        <a:spcAft>
          <a:spcPct val="0"/>
        </a:spcAft>
        <a:buChar char="–"/>
        <a:defRPr sz="10400">
          <a:solidFill>
            <a:schemeClr val="tx1"/>
          </a:solidFill>
          <a:latin typeface="+mn-lt"/>
        </a:defRPr>
      </a:lvl4pPr>
      <a:lvl5pPr marL="10772775" indent="-1195388" algn="l" defTabSz="4787900" rtl="0" eaLnBrk="0" fontAlgn="base" hangingPunct="0">
        <a:spcBef>
          <a:spcPct val="20000"/>
        </a:spcBef>
        <a:spcAft>
          <a:spcPct val="0"/>
        </a:spcAft>
        <a:buChar char="»"/>
        <a:defRPr sz="10400">
          <a:solidFill>
            <a:schemeClr val="tx1"/>
          </a:solidFill>
          <a:latin typeface="+mn-lt"/>
        </a:defRPr>
      </a:lvl5pPr>
      <a:lvl6pPr marL="11229975" indent="-1195388" algn="l" defTabSz="4787900" rtl="0" fontAlgn="base">
        <a:spcBef>
          <a:spcPct val="20000"/>
        </a:spcBef>
        <a:spcAft>
          <a:spcPct val="0"/>
        </a:spcAft>
        <a:buChar char="»"/>
        <a:defRPr sz="10400">
          <a:solidFill>
            <a:schemeClr val="tx1"/>
          </a:solidFill>
          <a:latin typeface="+mn-lt"/>
        </a:defRPr>
      </a:lvl6pPr>
      <a:lvl7pPr marL="11687175" indent="-1195388" algn="l" defTabSz="4787900" rtl="0" fontAlgn="base">
        <a:spcBef>
          <a:spcPct val="20000"/>
        </a:spcBef>
        <a:spcAft>
          <a:spcPct val="0"/>
        </a:spcAft>
        <a:buChar char="»"/>
        <a:defRPr sz="10400">
          <a:solidFill>
            <a:schemeClr val="tx1"/>
          </a:solidFill>
          <a:latin typeface="+mn-lt"/>
        </a:defRPr>
      </a:lvl7pPr>
      <a:lvl8pPr marL="12144375" indent="-1195388" algn="l" defTabSz="4787900" rtl="0" fontAlgn="base">
        <a:spcBef>
          <a:spcPct val="20000"/>
        </a:spcBef>
        <a:spcAft>
          <a:spcPct val="0"/>
        </a:spcAft>
        <a:buChar char="»"/>
        <a:defRPr sz="10400">
          <a:solidFill>
            <a:schemeClr val="tx1"/>
          </a:solidFill>
          <a:latin typeface="+mn-lt"/>
        </a:defRPr>
      </a:lvl8pPr>
      <a:lvl9pPr marL="12601575" indent="-1195388" algn="l" defTabSz="4787900"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3EB"/>
        </a:solidFill>
        <a:effectLst/>
      </p:bgPr>
    </p:bg>
    <p:spTree>
      <p:nvGrpSpPr>
        <p:cNvPr id="1" name=""/>
        <p:cNvGrpSpPr/>
        <p:nvPr/>
      </p:nvGrpSpPr>
      <p:grpSpPr>
        <a:xfrm>
          <a:off x="0" y="0"/>
          <a:ext cx="0" cy="0"/>
          <a:chOff x="0" y="0"/>
          <a:chExt cx="0" cy="0"/>
        </a:xfrm>
      </p:grpSpPr>
      <p:sp>
        <p:nvSpPr>
          <p:cNvPr id="48" name="Text Box 512"/>
          <p:cNvSpPr txBox="1">
            <a:spLocks noChangeArrowheads="1"/>
          </p:cNvSpPr>
          <p:nvPr/>
        </p:nvSpPr>
        <p:spPr bwMode="auto">
          <a:xfrm>
            <a:off x="1066800" y="8077200"/>
            <a:ext cx="11887200" cy="11658601"/>
          </a:xfrm>
          <a:prstGeom prst="rect">
            <a:avLst/>
          </a:prstGeom>
          <a:solidFill>
            <a:schemeClr val="bg1"/>
          </a:solidFill>
          <a:ln w="9525">
            <a:solidFill>
              <a:srgbClr val="FF6600"/>
            </a:solidFill>
            <a:miter lim="800000"/>
            <a:headEnd/>
            <a:tailEnd/>
          </a:ln>
          <a:effectLst/>
        </p:spPr>
        <p:txBody>
          <a:bodyPr/>
          <a:lstStyle/>
          <a:p>
            <a:pPr>
              <a:defRPr/>
            </a:pPr>
            <a:r>
              <a:rPr lang="en-US" sz="3300" dirty="0">
                <a:effectLst>
                  <a:outerShdw blurRad="38100" dist="38100" dir="2700000" algn="tl">
                    <a:srgbClr val="C0C0C0"/>
                  </a:outerShdw>
                </a:effectLst>
                <a:latin typeface="Arial" charset="0"/>
                <a:cs typeface="Arial" charset="0"/>
              </a:rPr>
              <a:t>LaMnO</a:t>
            </a:r>
            <a:r>
              <a:rPr lang="en-US" sz="3300" baseline="-25000" dirty="0">
                <a:effectLst>
                  <a:outerShdw blurRad="38100" dist="38100" dir="2700000" algn="tl">
                    <a:srgbClr val="C0C0C0"/>
                  </a:outerShdw>
                </a:effectLst>
                <a:latin typeface="Arial" charset="0"/>
                <a:cs typeface="Arial" charset="0"/>
              </a:rPr>
              <a:t>3</a:t>
            </a:r>
            <a:r>
              <a:rPr lang="en-US" sz="3300" dirty="0">
                <a:effectLst>
                  <a:outerShdw blurRad="38100" dist="38100" dir="2700000" algn="tl">
                    <a:srgbClr val="C0C0C0"/>
                  </a:outerShdw>
                </a:effectLst>
                <a:latin typeface="Arial" charset="0"/>
                <a:cs typeface="Arial" charset="0"/>
              </a:rPr>
              <a:t> has been shown to have tremendous catalytic activity when used as a cathode in alkaline fuel cells</a:t>
            </a:r>
            <a:r>
              <a:rPr lang="en-US" sz="3300" baseline="30000" dirty="0">
                <a:effectLst>
                  <a:outerShdw blurRad="38100" dist="38100" dir="2700000" algn="tl">
                    <a:srgbClr val="C0C0C0"/>
                  </a:outerShdw>
                </a:effectLst>
                <a:latin typeface="Arial" charset="0"/>
                <a:cs typeface="Arial" charset="0"/>
              </a:rPr>
              <a:t>1</a:t>
            </a:r>
            <a:r>
              <a:rPr lang="en-US" sz="3300" dirty="0">
                <a:effectLst>
                  <a:outerShdw blurRad="38100" dist="38100" dir="2700000" algn="tl">
                    <a:srgbClr val="C0C0C0"/>
                  </a:outerShdw>
                </a:effectLst>
                <a:latin typeface="Arial" charset="0"/>
                <a:cs typeface="Arial" charset="0"/>
              </a:rPr>
              <a:t>, and has recently been used as an electrode in a </a:t>
            </a:r>
            <a:r>
              <a:rPr lang="en-US" sz="3300" dirty="0" err="1">
                <a:effectLst>
                  <a:outerShdw blurRad="38100" dist="38100" dir="2700000" algn="tl">
                    <a:srgbClr val="C0C0C0"/>
                  </a:outerShdw>
                </a:effectLst>
                <a:latin typeface="Arial" charset="0"/>
                <a:cs typeface="Arial" charset="0"/>
              </a:rPr>
              <a:t>supercapacitor</a:t>
            </a:r>
            <a:r>
              <a:rPr lang="en-US" sz="3300" dirty="0">
                <a:effectLst>
                  <a:outerShdw blurRad="38100" dist="38100" dir="2700000" algn="tl">
                    <a:srgbClr val="C0C0C0"/>
                  </a:outerShdw>
                </a:effectLst>
                <a:latin typeface="Arial" charset="0"/>
                <a:cs typeface="Arial" charset="0"/>
              </a:rPr>
              <a:t>, where rapid intercalation of oxygen ions into the surface have caused a high </a:t>
            </a:r>
            <a:r>
              <a:rPr lang="en-US" sz="3300" dirty="0" err="1">
                <a:effectLst>
                  <a:outerShdw blurRad="38100" dist="38100" dir="2700000" algn="tl">
                    <a:srgbClr val="C0C0C0"/>
                  </a:outerShdw>
                </a:effectLst>
                <a:latin typeface="Arial" charset="0"/>
                <a:cs typeface="Arial" charset="0"/>
              </a:rPr>
              <a:t>pseudocapacitive</a:t>
            </a:r>
            <a:r>
              <a:rPr lang="en-US" sz="3300" dirty="0">
                <a:effectLst>
                  <a:outerShdw blurRad="38100" dist="38100" dir="2700000" algn="tl">
                    <a:srgbClr val="C0C0C0"/>
                  </a:outerShdw>
                </a:effectLst>
                <a:latin typeface="Arial" charset="0"/>
                <a:cs typeface="Arial" charset="0"/>
              </a:rPr>
              <a:t> effect</a:t>
            </a:r>
            <a:r>
              <a:rPr lang="en-US" sz="3300" baseline="30000" dirty="0">
                <a:effectLst>
                  <a:outerShdw blurRad="38100" dist="38100" dir="2700000" algn="tl">
                    <a:srgbClr val="C0C0C0"/>
                  </a:outerShdw>
                </a:effectLst>
                <a:latin typeface="Arial" charset="0"/>
                <a:cs typeface="Arial" charset="0"/>
              </a:rPr>
              <a:t>2</a:t>
            </a:r>
            <a:r>
              <a:rPr lang="en-US" sz="3300" dirty="0">
                <a:effectLst>
                  <a:outerShdw blurRad="38100" dist="38100" dir="2700000" algn="tl">
                    <a:srgbClr val="C0C0C0"/>
                  </a:outerShdw>
                </a:effectLst>
                <a:latin typeface="Arial" charset="0"/>
                <a:cs typeface="Arial" charset="0"/>
              </a:rPr>
              <a:t>.</a:t>
            </a:r>
          </a:p>
          <a:p>
            <a:pPr marL="457200" indent="-457200">
              <a:buFont typeface="Arial" panose="020B0604020202020204" pitchFamily="34" charset="0"/>
              <a:buChar char="•"/>
              <a:defRPr/>
            </a:pPr>
            <a:endParaRPr lang="en-US" sz="3300" dirty="0">
              <a:effectLst>
                <a:outerShdw blurRad="38100" dist="38100" dir="2700000" algn="tl">
                  <a:srgbClr val="C0C0C0"/>
                </a:outerShdw>
              </a:effectLst>
              <a:latin typeface="Arial" charset="0"/>
              <a:cs typeface="Arial" charset="0"/>
            </a:endParaRPr>
          </a:p>
          <a:p>
            <a:pPr>
              <a:defRPr/>
            </a:pPr>
            <a:r>
              <a:rPr lang="en-US" sz="3300" dirty="0">
                <a:effectLst>
                  <a:outerShdw blurRad="38100" dist="38100" dir="2700000" algn="tl">
                    <a:srgbClr val="C0C0C0"/>
                  </a:outerShdw>
                </a:effectLst>
                <a:latin typeface="Arial" charset="0"/>
                <a:cs typeface="Arial" charset="0"/>
              </a:rPr>
              <a:t>Both of these applications involve the interface of LaMnO</a:t>
            </a:r>
            <a:r>
              <a:rPr lang="en-US" sz="3300" baseline="-25000" dirty="0">
                <a:effectLst>
                  <a:outerShdw blurRad="38100" dist="38100" dir="2700000" algn="tl">
                    <a:srgbClr val="C0C0C0"/>
                  </a:outerShdw>
                </a:effectLst>
                <a:latin typeface="Arial" charset="0"/>
                <a:cs typeface="Arial" charset="0"/>
              </a:rPr>
              <a:t>3</a:t>
            </a:r>
            <a:r>
              <a:rPr lang="en-US" sz="3300" dirty="0">
                <a:effectLst>
                  <a:outerShdw blurRad="38100" dist="38100" dir="2700000" algn="tl">
                    <a:srgbClr val="C0C0C0"/>
                  </a:outerShdw>
                </a:effectLst>
                <a:latin typeface="Arial" charset="0"/>
                <a:cs typeface="Arial" charset="0"/>
              </a:rPr>
              <a:t> and water.  The effect of water clusters adsorbed on the surface can affect the rate of the reaction, and the structure of water on the surface will dictate the electric double layer contribution to the supercapacitance.</a:t>
            </a:r>
          </a:p>
          <a:p>
            <a:pPr marL="457200" indent="-457200">
              <a:buFont typeface="Arial" panose="020B0604020202020204" pitchFamily="34" charset="0"/>
              <a:buChar char="•"/>
              <a:defRPr/>
            </a:pPr>
            <a:endParaRPr lang="en-US" sz="3300" dirty="0">
              <a:effectLst>
                <a:outerShdw blurRad="38100" dist="38100" dir="2700000" algn="tl">
                  <a:srgbClr val="C0C0C0"/>
                </a:outerShdw>
              </a:effectLst>
              <a:latin typeface="Arial" charset="0"/>
              <a:cs typeface="Arial" charset="0"/>
            </a:endParaRPr>
          </a:p>
          <a:p>
            <a:pPr>
              <a:defRPr/>
            </a:pPr>
            <a:r>
              <a:rPr lang="en-US" sz="3300" dirty="0">
                <a:effectLst>
                  <a:outerShdw blurRad="38100" dist="38100" dir="2700000" algn="tl">
                    <a:srgbClr val="C0C0C0"/>
                  </a:outerShdw>
                </a:effectLst>
                <a:latin typeface="Arial" charset="0"/>
                <a:cs typeface="Arial" charset="0"/>
              </a:rPr>
              <a:t>While there is previous work on adsorption of oxygen ions</a:t>
            </a:r>
            <a:r>
              <a:rPr lang="en-US" sz="3300" baseline="30000" dirty="0">
                <a:effectLst>
                  <a:outerShdw blurRad="38100" dist="38100" dir="2700000" algn="tl">
                    <a:srgbClr val="C0C0C0"/>
                  </a:outerShdw>
                </a:effectLst>
                <a:latin typeface="Arial" charset="0"/>
                <a:cs typeface="Arial" charset="0"/>
              </a:rPr>
              <a:t>2</a:t>
            </a:r>
            <a:r>
              <a:rPr lang="en-US" sz="3300" dirty="0">
                <a:effectLst>
                  <a:outerShdw blurRad="38100" dist="38100" dir="2700000" algn="tl">
                    <a:srgbClr val="C0C0C0"/>
                  </a:outerShdw>
                </a:effectLst>
                <a:latin typeface="Arial" charset="0"/>
                <a:cs typeface="Arial" charset="0"/>
              </a:rPr>
              <a:t> and the intermediates of the oxygen reduction reaction for its fuel cell applications</a:t>
            </a:r>
            <a:r>
              <a:rPr lang="en-US" sz="3300" baseline="30000" dirty="0">
                <a:effectLst>
                  <a:outerShdw blurRad="38100" dist="38100" dir="2700000" algn="tl">
                    <a:srgbClr val="C0C0C0"/>
                  </a:outerShdw>
                </a:effectLst>
                <a:latin typeface="Arial" charset="0"/>
                <a:cs typeface="Arial" charset="0"/>
              </a:rPr>
              <a:t>3</a:t>
            </a:r>
            <a:r>
              <a:rPr lang="en-US" sz="3300" dirty="0">
                <a:effectLst>
                  <a:outerShdw blurRad="38100" dist="38100" dir="2700000" algn="tl">
                    <a:srgbClr val="C0C0C0"/>
                  </a:outerShdw>
                </a:effectLst>
                <a:latin typeface="Arial" charset="0"/>
                <a:cs typeface="Arial" charset="0"/>
              </a:rPr>
              <a:t>, there has been no work in exploring the adsorption of water on the surface.</a:t>
            </a:r>
          </a:p>
          <a:p>
            <a:pPr marL="457200" indent="-457200">
              <a:buFont typeface="Arial" panose="020B0604020202020204" pitchFamily="34" charset="0"/>
              <a:buChar char="•"/>
              <a:defRPr/>
            </a:pPr>
            <a:endParaRPr lang="en-US" sz="3300" dirty="0">
              <a:effectLst>
                <a:outerShdw blurRad="38100" dist="38100" dir="2700000" algn="tl">
                  <a:srgbClr val="C0C0C0"/>
                </a:outerShdw>
              </a:effectLst>
              <a:latin typeface="Arial" charset="0"/>
              <a:cs typeface="Arial" charset="0"/>
            </a:endParaRPr>
          </a:p>
          <a:p>
            <a:pPr>
              <a:defRPr/>
            </a:pPr>
            <a:r>
              <a:rPr lang="en-US" sz="3300" dirty="0">
                <a:effectLst>
                  <a:outerShdw blurRad="38100" dist="38100" dir="2700000" algn="tl">
                    <a:srgbClr val="C0C0C0"/>
                  </a:outerShdw>
                </a:effectLst>
                <a:latin typeface="Arial" charset="0"/>
                <a:cs typeface="Arial" charset="0"/>
              </a:rPr>
              <a:t>By exploring the formation of water clusters on the surface of lanthanum manganite we broaden </a:t>
            </a:r>
            <a:r>
              <a:rPr lang="en-US" sz="3300" dirty="0">
                <a:effectLst>
                  <a:outerShdw blurRad="38100" dist="38100" dir="2700000" algn="tl">
                    <a:srgbClr val="C0C0C0"/>
                  </a:outerShdw>
                </a:effectLst>
                <a:latin typeface="Arial" charset="0"/>
                <a:cs typeface="Arial" charset="0"/>
              </a:rPr>
              <a:t>our understanding of adsorption on </a:t>
            </a:r>
            <a:r>
              <a:rPr lang="en-US" sz="3300" dirty="0">
                <a:effectLst>
                  <a:outerShdw blurRad="38100" dist="38100" dir="2700000" algn="tl">
                    <a:srgbClr val="C0C0C0"/>
                  </a:outerShdw>
                </a:effectLst>
                <a:latin typeface="Arial" charset="0"/>
                <a:cs typeface="Arial" charset="0"/>
              </a:rPr>
              <a:t>the LaMnO</a:t>
            </a:r>
            <a:r>
              <a:rPr lang="en-US" sz="3300" baseline="-25000" dirty="0">
                <a:effectLst>
                  <a:outerShdw blurRad="38100" dist="38100" dir="2700000" algn="tl">
                    <a:srgbClr val="C0C0C0"/>
                  </a:outerShdw>
                </a:effectLst>
                <a:latin typeface="Arial" charset="0"/>
                <a:cs typeface="Arial" charset="0"/>
              </a:rPr>
              <a:t>3</a:t>
            </a:r>
            <a:r>
              <a:rPr lang="en-US" sz="3300" dirty="0">
                <a:effectLst>
                  <a:outerShdw blurRad="38100" dist="38100" dir="2700000" algn="tl">
                    <a:srgbClr val="C0C0C0"/>
                  </a:outerShdw>
                </a:effectLst>
                <a:latin typeface="Arial" charset="0"/>
                <a:cs typeface="Arial" charset="0"/>
              </a:rPr>
              <a:t> surface, laying the foundation for future computational studies to directly address these complex applications. </a:t>
            </a:r>
            <a:endParaRPr lang="en-US" sz="3300" dirty="0">
              <a:effectLst>
                <a:outerShdw blurRad="38100" dist="38100" dir="2700000" algn="tl">
                  <a:srgbClr val="C0C0C0"/>
                </a:outerShdw>
              </a:effectLst>
              <a:latin typeface="Arial" charset="0"/>
              <a:cs typeface="Arial" charset="0"/>
            </a:endParaRPr>
          </a:p>
        </p:txBody>
      </p:sp>
      <p:sp>
        <p:nvSpPr>
          <p:cNvPr id="2050" name="Rectangle 2"/>
          <p:cNvSpPr>
            <a:spLocks noChangeArrowheads="1"/>
          </p:cNvSpPr>
          <p:nvPr/>
        </p:nvSpPr>
        <p:spPr bwMode="auto">
          <a:xfrm>
            <a:off x="0" y="1666568"/>
            <a:ext cx="38404800" cy="5045792"/>
          </a:xfrm>
          <a:prstGeom prst="rect">
            <a:avLst/>
          </a:prstGeom>
          <a:solidFill>
            <a:srgbClr val="0033E5"/>
          </a:solidFill>
          <a:ln w="9525">
            <a:noFill/>
            <a:miter lim="800000"/>
            <a:headEnd/>
            <a:tailEnd/>
          </a:ln>
        </p:spPr>
        <p:txBody>
          <a:bodyPr wrap="none" anchor="ctr"/>
          <a:lstStyle/>
          <a:p>
            <a:pPr algn="ctr"/>
            <a:endParaRPr lang="en-US" dirty="0"/>
          </a:p>
        </p:txBody>
      </p:sp>
      <p:sp>
        <p:nvSpPr>
          <p:cNvPr id="2051" name="Rectangle 5"/>
          <p:cNvSpPr>
            <a:spLocks noChangeArrowheads="1"/>
          </p:cNvSpPr>
          <p:nvPr/>
        </p:nvSpPr>
        <p:spPr bwMode="auto">
          <a:xfrm>
            <a:off x="1045501" y="19735800"/>
            <a:ext cx="11887200" cy="1143000"/>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METHODS</a:t>
            </a:r>
            <a:endParaRPr lang="en-US" altLang="en-US" sz="5200" b="1" dirty="0">
              <a:solidFill>
                <a:schemeClr val="bg1"/>
              </a:solidFill>
              <a:latin typeface="Arial" charset="0"/>
            </a:endParaRPr>
          </a:p>
        </p:txBody>
      </p:sp>
      <p:sp>
        <p:nvSpPr>
          <p:cNvPr id="2052" name="Rectangle 6"/>
          <p:cNvSpPr>
            <a:spLocks noChangeArrowheads="1"/>
          </p:cNvSpPr>
          <p:nvPr/>
        </p:nvSpPr>
        <p:spPr bwMode="auto">
          <a:xfrm>
            <a:off x="1064133" y="7098892"/>
            <a:ext cx="11889867" cy="1054509"/>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INTRODUCTION</a:t>
            </a:r>
            <a:endParaRPr lang="en-US" altLang="en-US" sz="5200" b="1" dirty="0">
              <a:solidFill>
                <a:schemeClr val="bg1"/>
              </a:solidFill>
              <a:latin typeface="Arial" charset="0"/>
            </a:endParaRPr>
          </a:p>
        </p:txBody>
      </p:sp>
      <p:sp>
        <p:nvSpPr>
          <p:cNvPr id="2054" name="Rectangle 9"/>
          <p:cNvSpPr>
            <a:spLocks noChangeArrowheads="1"/>
          </p:cNvSpPr>
          <p:nvPr/>
        </p:nvSpPr>
        <p:spPr bwMode="auto">
          <a:xfrm>
            <a:off x="25448134" y="22250401"/>
            <a:ext cx="11737467" cy="1089487"/>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CONCLUSIONS</a:t>
            </a:r>
          </a:p>
        </p:txBody>
      </p:sp>
      <p:sp>
        <p:nvSpPr>
          <p:cNvPr id="2055" name="Line 10"/>
          <p:cNvSpPr>
            <a:spLocks noChangeShapeType="1"/>
          </p:cNvSpPr>
          <p:nvPr/>
        </p:nvSpPr>
        <p:spPr bwMode="auto">
          <a:xfrm>
            <a:off x="0" y="6597445"/>
            <a:ext cx="38404800" cy="0"/>
          </a:xfrm>
          <a:prstGeom prst="line">
            <a:avLst/>
          </a:prstGeom>
          <a:noFill/>
          <a:ln w="57150">
            <a:solidFill>
              <a:srgbClr val="FF9900"/>
            </a:solidFill>
            <a:round/>
            <a:headEnd/>
            <a:tailEnd/>
          </a:ln>
        </p:spPr>
        <p:txBody>
          <a:bodyPr/>
          <a:lstStyle/>
          <a:p>
            <a:endParaRPr lang="en-US" dirty="0"/>
          </a:p>
        </p:txBody>
      </p:sp>
      <p:sp>
        <p:nvSpPr>
          <p:cNvPr id="2056" name="Line 11"/>
          <p:cNvSpPr>
            <a:spLocks noChangeShapeType="1"/>
          </p:cNvSpPr>
          <p:nvPr/>
        </p:nvSpPr>
        <p:spPr bwMode="auto">
          <a:xfrm>
            <a:off x="0" y="6781800"/>
            <a:ext cx="38404800" cy="0"/>
          </a:xfrm>
          <a:prstGeom prst="line">
            <a:avLst/>
          </a:prstGeom>
          <a:noFill/>
          <a:ln w="57150">
            <a:solidFill>
              <a:srgbClr val="0000FF"/>
            </a:solidFill>
            <a:round/>
            <a:headEnd/>
            <a:tailEnd/>
          </a:ln>
        </p:spPr>
        <p:txBody>
          <a:bodyPr/>
          <a:lstStyle/>
          <a:p>
            <a:r>
              <a:rPr lang="en-US" dirty="0"/>
              <a:t>1</a:t>
            </a:r>
            <a:endParaRPr lang="en-US" dirty="0"/>
          </a:p>
        </p:txBody>
      </p:sp>
      <p:sp>
        <p:nvSpPr>
          <p:cNvPr id="2107" name="Rectangle 59"/>
          <p:cNvSpPr>
            <a:spLocks noChangeArrowheads="1"/>
          </p:cNvSpPr>
          <p:nvPr/>
        </p:nvSpPr>
        <p:spPr bwMode="auto">
          <a:xfrm>
            <a:off x="1066800" y="20878800"/>
            <a:ext cx="11887200" cy="10820400"/>
          </a:xfrm>
          <a:prstGeom prst="rect">
            <a:avLst/>
          </a:prstGeom>
          <a:solidFill>
            <a:schemeClr val="bg1"/>
          </a:solidFill>
          <a:ln w="9525">
            <a:solidFill>
              <a:srgbClr val="FF6600"/>
            </a:solidFill>
            <a:miter lim="800000"/>
            <a:headEnd/>
            <a:tailEnd/>
          </a:ln>
          <a:effectLst/>
        </p:spPr>
        <p:txBody>
          <a:bodyPr lIns="0" tIns="0" rIns="182880" bIns="0"/>
          <a:lstStyle/>
          <a:p>
            <a:pPr defTabSz="4787900">
              <a:defRPr/>
            </a:pPr>
            <a:r>
              <a:rPr lang="en-US" b="1" dirty="0">
                <a:latin typeface="Arial" charset="0"/>
              </a:rPr>
              <a:t>All DFT calculations were performed using VASP</a:t>
            </a:r>
            <a:r>
              <a:rPr lang="en-US" b="1" baseline="30000" dirty="0">
                <a:latin typeface="Arial" charset="0"/>
              </a:rPr>
              <a:t>4</a:t>
            </a:r>
            <a:r>
              <a:rPr lang="en-US" b="1" dirty="0">
                <a:latin typeface="Arial" charset="0"/>
              </a:rPr>
              <a:t>.  K-points were sampled using a 2x2x1 mesh in a </a:t>
            </a:r>
            <a:r>
              <a:rPr lang="en-US" b="1" dirty="0" err="1">
                <a:latin typeface="Arial" charset="0"/>
              </a:rPr>
              <a:t>Monkhorst</a:t>
            </a:r>
            <a:r>
              <a:rPr lang="en-US" b="1" dirty="0">
                <a:latin typeface="Arial" charset="0"/>
              </a:rPr>
              <a:t>-Pack scheme</a:t>
            </a:r>
            <a:r>
              <a:rPr lang="en-US" b="1" baseline="30000" dirty="0">
                <a:latin typeface="Arial" charset="0"/>
              </a:rPr>
              <a:t>2</a:t>
            </a:r>
            <a:r>
              <a:rPr lang="en-US" b="1" dirty="0">
                <a:latin typeface="Arial" charset="0"/>
              </a:rPr>
              <a:t>.  The exchange-correlation functional was PBE, with van der Waals </a:t>
            </a:r>
            <a:r>
              <a:rPr lang="en-US" b="1" dirty="0">
                <a:latin typeface="Arial" charset="0"/>
              </a:rPr>
              <a:t>i</a:t>
            </a:r>
            <a:r>
              <a:rPr lang="en-US" b="1" dirty="0">
                <a:latin typeface="Arial" charset="0"/>
              </a:rPr>
              <a:t>nteractions added with optB88</a:t>
            </a:r>
            <a:r>
              <a:rPr lang="en-US" b="1" baseline="30000" dirty="0">
                <a:latin typeface="Arial" charset="0"/>
              </a:rPr>
              <a:t>5</a:t>
            </a:r>
            <a:r>
              <a:rPr lang="en-US" b="1" dirty="0">
                <a:latin typeface="Arial" charset="0"/>
              </a:rPr>
              <a:t>.  The ferromagnetic half-metallic state was chosen, as in most applications the material is doped so that it is in the half-metallic state.  </a:t>
            </a:r>
            <a:r>
              <a:rPr lang="en-US" b="1" dirty="0">
                <a:latin typeface="Arial" charset="0"/>
              </a:rPr>
              <a:t>For each cluster, </a:t>
            </a:r>
            <a:r>
              <a:rPr lang="en-US" b="1" dirty="0" smtClean="0">
                <a:latin typeface="Arial" charset="0"/>
              </a:rPr>
              <a:t>many </a:t>
            </a:r>
            <a:r>
              <a:rPr lang="en-US" b="1" dirty="0">
                <a:latin typeface="Arial" charset="0"/>
              </a:rPr>
              <a:t>different configurations were </a:t>
            </a:r>
            <a:r>
              <a:rPr lang="en-US" b="1" dirty="0" smtClean="0">
                <a:latin typeface="Arial" charset="0"/>
              </a:rPr>
              <a:t>relaxed.  Only the lowest energy structures are shown here.  </a:t>
            </a:r>
            <a:r>
              <a:rPr lang="en-US" b="1" dirty="0">
                <a:latin typeface="Arial" charset="0"/>
              </a:rPr>
              <a:t>For the dimer and trimer, </a:t>
            </a:r>
            <a:r>
              <a:rPr lang="en-US" b="1" dirty="0" smtClean="0">
                <a:latin typeface="Arial" charset="0"/>
              </a:rPr>
              <a:t>configurations for relaxation were </a:t>
            </a:r>
            <a:r>
              <a:rPr lang="en-US" b="1" dirty="0">
                <a:latin typeface="Arial" charset="0"/>
              </a:rPr>
              <a:t>generated by a quantum molecular dynamics simulation, to better sample the potential landscape</a:t>
            </a:r>
            <a:r>
              <a:rPr lang="en-US" b="1" dirty="0" smtClean="0">
                <a:latin typeface="Arial" charset="0"/>
              </a:rPr>
              <a:t>.  The number of configurations relaxed were 4, 7, and 13 for each cluster respectively.</a:t>
            </a:r>
            <a:endParaRPr lang="en-US" b="1" dirty="0">
              <a:latin typeface="Arial" charset="0"/>
            </a:endParaRPr>
          </a:p>
          <a:p>
            <a:pPr defTabSz="4787900">
              <a:defRPr/>
            </a:pPr>
            <a:endParaRPr lang="en-US" sz="2600" b="1" dirty="0">
              <a:latin typeface="Arial" charset="0"/>
            </a:endParaRPr>
          </a:p>
          <a:p>
            <a:pPr defTabSz="4787900">
              <a:defRPr/>
            </a:pPr>
            <a:r>
              <a:rPr lang="en-US" sz="2600" b="1" dirty="0">
                <a:latin typeface="Arial" charset="0"/>
              </a:rPr>
              <a:t>To analyze bonding, we use three main tools:</a:t>
            </a:r>
          </a:p>
          <a:p>
            <a:pPr marL="514350" indent="-514350" defTabSz="4787900">
              <a:buAutoNum type="arabicPeriod"/>
              <a:defRPr/>
            </a:pPr>
            <a:r>
              <a:rPr lang="en-US" sz="2600" b="1" dirty="0">
                <a:latin typeface="Arial" charset="0"/>
              </a:rPr>
              <a:t>Adsorption Energy:</a:t>
            </a:r>
          </a:p>
          <a:p>
            <a:pPr defTabSz="4787900">
              <a:defRPr/>
            </a:pPr>
            <a:endParaRPr lang="en-US" sz="1000" b="1" dirty="0" smtClean="0">
              <a:latin typeface="Arial" charset="0"/>
            </a:endParaRPr>
          </a:p>
          <a:p>
            <a:pPr defTabSz="4787900">
              <a:defRPr/>
            </a:pPr>
            <a:endParaRPr lang="en-US" sz="2600" b="1" dirty="0">
              <a:latin typeface="Arial" charset="0"/>
            </a:endParaRPr>
          </a:p>
          <a:p>
            <a:pPr defTabSz="4787900">
              <a:defRPr/>
            </a:pPr>
            <a:r>
              <a:rPr lang="en-US" sz="2600" b="1" dirty="0" smtClean="0">
                <a:latin typeface="Arial" charset="0"/>
              </a:rPr>
              <a:t>   </a:t>
            </a:r>
            <a:r>
              <a:rPr lang="en-US" sz="2200" b="1" dirty="0">
                <a:latin typeface="Arial" charset="0"/>
              </a:rPr>
              <a:t>Where E</a:t>
            </a:r>
            <a:r>
              <a:rPr lang="en-US" sz="2200" b="1" baseline="-25000" dirty="0">
                <a:latin typeface="Arial" charset="0"/>
              </a:rPr>
              <a:t>A</a:t>
            </a:r>
            <a:r>
              <a:rPr lang="en-US" sz="2200" b="1" dirty="0">
                <a:latin typeface="Arial" charset="0"/>
              </a:rPr>
              <a:t> is adsorption energy, </a:t>
            </a:r>
            <a:r>
              <a:rPr lang="en-US" sz="2200" b="1" dirty="0" err="1">
                <a:latin typeface="Arial" charset="0"/>
              </a:rPr>
              <a:t>E</a:t>
            </a:r>
            <a:r>
              <a:rPr lang="en-US" sz="2200" b="1" baseline="-25000" dirty="0" err="1">
                <a:latin typeface="Arial" charset="0"/>
              </a:rPr>
              <a:t>surf+Ads</a:t>
            </a:r>
            <a:r>
              <a:rPr lang="en-US" sz="2200" b="1" dirty="0">
                <a:latin typeface="Arial" charset="0"/>
              </a:rPr>
              <a:t> is the energy of the adsorbed </a:t>
            </a:r>
          </a:p>
          <a:p>
            <a:pPr defTabSz="4787900">
              <a:defRPr/>
            </a:pPr>
            <a:r>
              <a:rPr lang="en-US" sz="2200" b="1" dirty="0">
                <a:latin typeface="Arial" charset="0"/>
              </a:rPr>
              <a:t> </a:t>
            </a:r>
            <a:r>
              <a:rPr lang="en-US" sz="2200" b="1" dirty="0">
                <a:latin typeface="Arial" charset="0"/>
              </a:rPr>
              <a:t>  system, and </a:t>
            </a:r>
            <a:r>
              <a:rPr lang="en-US" sz="2200" b="1" dirty="0" err="1">
                <a:latin typeface="Arial" charset="0"/>
              </a:rPr>
              <a:t>E</a:t>
            </a:r>
            <a:r>
              <a:rPr lang="en-US" sz="2200" b="1" baseline="-25000" dirty="0" err="1">
                <a:latin typeface="Arial" charset="0"/>
              </a:rPr>
              <a:t>surf</a:t>
            </a:r>
            <a:r>
              <a:rPr lang="en-US" sz="2200" b="1" dirty="0">
                <a:latin typeface="Arial" charset="0"/>
              </a:rPr>
              <a:t> and E</a:t>
            </a:r>
            <a:r>
              <a:rPr lang="en-US" sz="2200" b="1" baseline="-25000" dirty="0">
                <a:latin typeface="Arial" charset="0"/>
              </a:rPr>
              <a:t>ads</a:t>
            </a:r>
            <a:r>
              <a:rPr lang="en-US" sz="2200" b="1" dirty="0">
                <a:latin typeface="Arial" charset="0"/>
              </a:rPr>
              <a:t> are the energies of the isolated surface and </a:t>
            </a:r>
          </a:p>
          <a:p>
            <a:pPr defTabSz="4787900">
              <a:defRPr/>
            </a:pPr>
            <a:r>
              <a:rPr lang="en-US" sz="2200" b="1" dirty="0">
                <a:latin typeface="Arial" charset="0"/>
              </a:rPr>
              <a:t> </a:t>
            </a:r>
            <a:r>
              <a:rPr lang="en-US" sz="2200" b="1" dirty="0">
                <a:latin typeface="Arial" charset="0"/>
              </a:rPr>
              <a:t>  </a:t>
            </a:r>
            <a:r>
              <a:rPr lang="en-US" sz="2200" b="1" dirty="0" err="1">
                <a:latin typeface="Arial" charset="0"/>
              </a:rPr>
              <a:t>adsorbate</a:t>
            </a:r>
            <a:r>
              <a:rPr lang="en-US" sz="2200" b="1" dirty="0">
                <a:latin typeface="Arial" charset="0"/>
              </a:rPr>
              <a:t> respectively.</a:t>
            </a:r>
          </a:p>
          <a:p>
            <a:pPr defTabSz="4787900">
              <a:defRPr/>
            </a:pPr>
            <a:endParaRPr lang="en-US" sz="2600" b="1" dirty="0">
              <a:latin typeface="Arial" charset="0"/>
            </a:endParaRPr>
          </a:p>
          <a:p>
            <a:pPr defTabSz="4787900">
              <a:defRPr/>
            </a:pPr>
            <a:r>
              <a:rPr lang="en-US" sz="2600" b="1" dirty="0">
                <a:latin typeface="Arial" charset="0"/>
              </a:rPr>
              <a:t>2. Charge Density Difference:</a:t>
            </a:r>
            <a:endParaRPr lang="en-US" sz="2600" b="1" dirty="0">
              <a:latin typeface="Arial" charset="0"/>
            </a:endParaRPr>
          </a:p>
          <a:p>
            <a:pPr defTabSz="4787900">
              <a:defRPr/>
            </a:pPr>
            <a:endParaRPr lang="en-US" sz="1000" b="1" dirty="0">
              <a:latin typeface="Arial" charset="0"/>
            </a:endParaRPr>
          </a:p>
          <a:p>
            <a:pPr defTabSz="4787900">
              <a:defRPr/>
            </a:pPr>
            <a:endParaRPr lang="en-US" sz="2600" b="1" dirty="0">
              <a:latin typeface="Arial" charset="0"/>
            </a:endParaRPr>
          </a:p>
          <a:p>
            <a:pPr defTabSz="4787900">
              <a:defRPr/>
            </a:pPr>
            <a:r>
              <a:rPr lang="en-US" sz="2600" b="1" dirty="0">
                <a:latin typeface="Arial" charset="0"/>
              </a:rPr>
              <a:t> </a:t>
            </a:r>
            <a:r>
              <a:rPr lang="en-US" sz="2600" b="1" dirty="0">
                <a:latin typeface="Arial" charset="0"/>
              </a:rPr>
              <a:t>  </a:t>
            </a:r>
            <a:r>
              <a:rPr lang="en-US" sz="2200" b="1" dirty="0">
                <a:latin typeface="Arial" charset="0"/>
              </a:rPr>
              <a:t>Where </a:t>
            </a:r>
            <a:r>
              <a:rPr lang="el-GR" sz="2200" b="1" dirty="0">
                <a:latin typeface="Arial" charset="0"/>
              </a:rPr>
              <a:t>ρ </a:t>
            </a:r>
            <a:r>
              <a:rPr lang="en-US" sz="2200" b="1" baseline="-25000" dirty="0" err="1">
                <a:latin typeface="Arial" charset="0"/>
              </a:rPr>
              <a:t>surf+Ads</a:t>
            </a:r>
            <a:r>
              <a:rPr lang="en-US" sz="2200" b="1" dirty="0">
                <a:latin typeface="Arial" charset="0"/>
              </a:rPr>
              <a:t> </a:t>
            </a:r>
            <a:r>
              <a:rPr lang="en-US" sz="2200" b="1" dirty="0">
                <a:latin typeface="Arial" charset="0"/>
              </a:rPr>
              <a:t>is the </a:t>
            </a:r>
            <a:r>
              <a:rPr lang="en-US" sz="2200" b="1" dirty="0">
                <a:latin typeface="Arial" charset="0"/>
              </a:rPr>
              <a:t>charge density </a:t>
            </a:r>
            <a:r>
              <a:rPr lang="en-US" sz="2200" b="1" dirty="0">
                <a:latin typeface="Arial" charset="0"/>
              </a:rPr>
              <a:t>of the adsorbed system, and </a:t>
            </a:r>
            <a:r>
              <a:rPr lang="en-US" sz="2200" b="1" dirty="0">
                <a:latin typeface="Arial" charset="0"/>
              </a:rPr>
              <a:t> </a:t>
            </a:r>
          </a:p>
          <a:p>
            <a:pPr defTabSz="4787900">
              <a:defRPr/>
            </a:pPr>
            <a:r>
              <a:rPr lang="en-US" sz="2200" b="1" dirty="0">
                <a:latin typeface="Arial" charset="0"/>
              </a:rPr>
              <a:t>   </a:t>
            </a:r>
            <a:r>
              <a:rPr lang="el-GR" sz="2200" b="1" dirty="0">
                <a:latin typeface="Arial" charset="0"/>
              </a:rPr>
              <a:t>ρ </a:t>
            </a:r>
            <a:r>
              <a:rPr lang="en-US" sz="2200" b="1" baseline="-25000" dirty="0">
                <a:latin typeface="Arial" charset="0"/>
              </a:rPr>
              <a:t>surf</a:t>
            </a:r>
            <a:r>
              <a:rPr lang="en-US" sz="2200" b="1" dirty="0">
                <a:latin typeface="Arial" charset="0"/>
              </a:rPr>
              <a:t> </a:t>
            </a:r>
            <a:r>
              <a:rPr lang="en-US" sz="2200" b="1" dirty="0">
                <a:latin typeface="Arial" charset="0"/>
              </a:rPr>
              <a:t>and </a:t>
            </a:r>
            <a:r>
              <a:rPr lang="el-GR" sz="2200" b="1" dirty="0">
                <a:latin typeface="Arial" charset="0"/>
              </a:rPr>
              <a:t>ρ </a:t>
            </a:r>
            <a:r>
              <a:rPr lang="en-US" sz="2200" b="1" baseline="-25000" dirty="0">
                <a:latin typeface="Arial" charset="0"/>
              </a:rPr>
              <a:t>ads</a:t>
            </a:r>
            <a:r>
              <a:rPr lang="en-US" sz="2200" b="1" dirty="0">
                <a:latin typeface="Arial" charset="0"/>
              </a:rPr>
              <a:t> </a:t>
            </a:r>
            <a:r>
              <a:rPr lang="en-US" sz="2200" b="1" dirty="0">
                <a:latin typeface="Arial" charset="0"/>
              </a:rPr>
              <a:t>are the </a:t>
            </a:r>
            <a:r>
              <a:rPr lang="en-US" sz="2200" b="1" dirty="0">
                <a:latin typeface="Arial" charset="0"/>
              </a:rPr>
              <a:t>charge densities </a:t>
            </a:r>
            <a:r>
              <a:rPr lang="en-US" sz="2200" b="1" dirty="0">
                <a:latin typeface="Arial" charset="0"/>
              </a:rPr>
              <a:t>of the isolated surface and </a:t>
            </a:r>
            <a:endParaRPr lang="en-US" sz="2200" b="1" dirty="0">
              <a:latin typeface="Arial" charset="0"/>
            </a:endParaRPr>
          </a:p>
          <a:p>
            <a:pPr defTabSz="4787900">
              <a:defRPr/>
            </a:pPr>
            <a:r>
              <a:rPr lang="en-US" sz="2200" b="1" dirty="0">
                <a:latin typeface="Arial" charset="0"/>
              </a:rPr>
              <a:t> </a:t>
            </a:r>
            <a:r>
              <a:rPr lang="en-US" sz="2200" b="1" dirty="0">
                <a:latin typeface="Arial" charset="0"/>
              </a:rPr>
              <a:t>  </a:t>
            </a:r>
            <a:r>
              <a:rPr lang="en-US" sz="2200" b="1" dirty="0" err="1">
                <a:latin typeface="Arial" charset="0"/>
              </a:rPr>
              <a:t>adsorbate</a:t>
            </a:r>
            <a:r>
              <a:rPr lang="en-US" sz="2200" b="1" dirty="0">
                <a:latin typeface="Arial" charset="0"/>
              </a:rPr>
              <a:t> </a:t>
            </a:r>
            <a:r>
              <a:rPr lang="en-US" sz="2200" b="1" dirty="0">
                <a:latin typeface="Arial" charset="0"/>
              </a:rPr>
              <a:t>respectively</a:t>
            </a:r>
            <a:r>
              <a:rPr lang="en-US" sz="2200" b="1" dirty="0">
                <a:latin typeface="Arial" charset="0"/>
              </a:rPr>
              <a:t>.</a:t>
            </a:r>
          </a:p>
          <a:p>
            <a:pPr defTabSz="4787900">
              <a:defRPr/>
            </a:pPr>
            <a:endParaRPr lang="en-US" sz="2600" b="1" dirty="0">
              <a:latin typeface="Arial" charset="0"/>
            </a:endParaRPr>
          </a:p>
          <a:p>
            <a:pPr defTabSz="4787900">
              <a:defRPr/>
            </a:pPr>
            <a:r>
              <a:rPr lang="en-US" sz="2600" b="1" dirty="0">
                <a:latin typeface="Arial" charset="0"/>
              </a:rPr>
              <a:t>3. Crystal orbital Hamilton population (COHP).  The COHP uses orbital overlaps and band structure to determine the bonding nature of portions of the density of states.  These calculations were performed using LOBSTER</a:t>
            </a:r>
            <a:r>
              <a:rPr lang="en-US" sz="2600" b="1" baseline="30000" dirty="0">
                <a:latin typeface="Arial" charset="0"/>
              </a:rPr>
              <a:t>6</a:t>
            </a:r>
            <a:r>
              <a:rPr lang="en-US" sz="2600" b="1" dirty="0">
                <a:latin typeface="Arial" charset="0"/>
              </a:rPr>
              <a:t>.</a:t>
            </a:r>
          </a:p>
          <a:p>
            <a:pPr defTabSz="4787900">
              <a:defRPr/>
            </a:pPr>
            <a:endParaRPr lang="en-US" sz="2600" b="1" dirty="0">
              <a:latin typeface="Arial" charset="0"/>
            </a:endParaRPr>
          </a:p>
          <a:p>
            <a:pPr marL="288925" indent="-288925" defTabSz="4787900">
              <a:buFont typeface="Arial" pitchFamily="34" charset="0"/>
              <a:buChar char="•"/>
              <a:defRPr/>
            </a:pPr>
            <a:endParaRPr lang="en-US" sz="2600" b="1" dirty="0">
              <a:latin typeface="Arial" charset="0"/>
            </a:endParaRPr>
          </a:p>
        </p:txBody>
      </p:sp>
      <p:sp>
        <p:nvSpPr>
          <p:cNvPr id="2060" name="Text Box 65"/>
          <p:cNvSpPr txBox="1">
            <a:spLocks noChangeArrowheads="1"/>
          </p:cNvSpPr>
          <p:nvPr/>
        </p:nvSpPr>
        <p:spPr bwMode="auto">
          <a:xfrm>
            <a:off x="13198982" y="8229601"/>
            <a:ext cx="12023218" cy="9525001"/>
          </a:xfrm>
          <a:prstGeom prst="rect">
            <a:avLst/>
          </a:prstGeom>
          <a:solidFill>
            <a:schemeClr val="bg1"/>
          </a:solidFill>
          <a:ln w="9525">
            <a:solidFill>
              <a:srgbClr val="FF6600"/>
            </a:solidFill>
            <a:miter lim="800000"/>
            <a:headEnd/>
            <a:tailEnd/>
          </a:ln>
        </p:spPr>
        <p:txBody>
          <a:bodyPr lIns="92595" tIns="46297" rIns="92595" bIns="46297"/>
          <a:lstStyle/>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3100" i="1" baseline="-25000" dirty="0">
              <a:latin typeface="Arial" charset="0"/>
            </a:endParaRPr>
          </a:p>
          <a:p>
            <a:pPr marL="228600" indent="-228600" defTabSz="925513">
              <a:buFont typeface="Arial" pitchFamily="34" charset="0"/>
              <a:buChar char="•"/>
            </a:pPr>
            <a:endParaRPr lang="en-US" sz="2800" dirty="0">
              <a:latin typeface="Arial" charset="0"/>
            </a:endParaRPr>
          </a:p>
          <a:p>
            <a:pPr marL="228600" indent="-228600" defTabSz="925513">
              <a:buFont typeface="Arial" pitchFamily="34" charset="0"/>
              <a:buChar char="•"/>
            </a:pPr>
            <a:endParaRPr lang="en-US" sz="2800" dirty="0">
              <a:latin typeface="Arial" charset="0"/>
            </a:endParaRPr>
          </a:p>
          <a:p>
            <a:pPr marL="228600" indent="-228600" defTabSz="925513">
              <a:buFont typeface="Arial" pitchFamily="34" charset="0"/>
              <a:buChar char="•"/>
            </a:pPr>
            <a:r>
              <a:rPr lang="en-US" sz="2800" dirty="0">
                <a:latin typeface="Arial" charset="0"/>
              </a:rPr>
              <a:t>The ground state structure for the monomer is parallel above the </a:t>
            </a:r>
            <a:r>
              <a:rPr lang="en-US" sz="2800" dirty="0" err="1">
                <a:latin typeface="Arial" charset="0"/>
              </a:rPr>
              <a:t>Mn</a:t>
            </a:r>
            <a:r>
              <a:rPr lang="en-US" sz="2800" dirty="0">
                <a:latin typeface="Arial" charset="0"/>
              </a:rPr>
              <a:t>-site.</a:t>
            </a:r>
          </a:p>
          <a:p>
            <a:pPr marL="228600" indent="-228600" defTabSz="925513">
              <a:buFont typeface="Arial" pitchFamily="34" charset="0"/>
              <a:buChar char="•"/>
            </a:pPr>
            <a:r>
              <a:rPr lang="en-US" sz="2800" dirty="0">
                <a:latin typeface="Arial" charset="0"/>
              </a:rPr>
              <a:t>Additional water molecules adsorb by attaching to the monomer through hydrogen bonds.</a:t>
            </a:r>
          </a:p>
          <a:p>
            <a:pPr marL="228600" indent="-228600" defTabSz="925513">
              <a:buFont typeface="Arial" pitchFamily="34" charset="0"/>
              <a:buChar char="•"/>
            </a:pPr>
            <a:r>
              <a:rPr lang="en-US" sz="2800" dirty="0">
                <a:latin typeface="Arial" charset="0"/>
              </a:rPr>
              <a:t>In the ground state dimer and trimer configurations, peripheral molecules also hydrogen bond to surface oxygen atoms.</a:t>
            </a:r>
          </a:p>
          <a:p>
            <a:pPr marL="228600" indent="-228600" defTabSz="925513">
              <a:buFont typeface="Arial" pitchFamily="34" charset="0"/>
              <a:buChar char="•"/>
            </a:pPr>
            <a:r>
              <a:rPr lang="en-US" sz="2800" dirty="0">
                <a:latin typeface="Arial" charset="0"/>
              </a:rPr>
              <a:t>Adsorption energy per molecule increases for the dimer, but decreases slightly for the trimer </a:t>
            </a:r>
          </a:p>
        </p:txBody>
      </p:sp>
      <p:sp>
        <p:nvSpPr>
          <p:cNvPr id="2721" name="Rectangle 673"/>
          <p:cNvSpPr>
            <a:spLocks noChangeArrowheads="1"/>
          </p:cNvSpPr>
          <p:nvPr/>
        </p:nvSpPr>
        <p:spPr bwMode="auto">
          <a:xfrm>
            <a:off x="25467184" y="23317200"/>
            <a:ext cx="11737467" cy="8382000"/>
          </a:xfrm>
          <a:prstGeom prst="rect">
            <a:avLst/>
          </a:prstGeom>
          <a:solidFill>
            <a:schemeClr val="bg1"/>
          </a:solidFill>
          <a:ln w="9525">
            <a:solidFill>
              <a:srgbClr val="FF6600"/>
            </a:solidFill>
            <a:miter lim="800000"/>
            <a:headEnd/>
            <a:tailEnd/>
          </a:ln>
          <a:effectLst/>
        </p:spPr>
        <p:txBody>
          <a:bodyPr lIns="0" tIns="46297" rIns="92595" bIns="46297"/>
          <a:lstStyle/>
          <a:p>
            <a:pPr marL="457200" indent="-457200" defTabSz="925513">
              <a:lnSpc>
                <a:spcPct val="80000"/>
              </a:lnSpc>
              <a:spcBef>
                <a:spcPct val="20000"/>
              </a:spcBef>
              <a:buFont typeface="Arial" panose="020B0604020202020204" pitchFamily="34" charset="0"/>
              <a:buChar char="•"/>
              <a:defRPr/>
            </a:pPr>
            <a:r>
              <a:rPr lang="en-US" sz="2700" dirty="0">
                <a:latin typeface="Arial" charset="0"/>
              </a:rPr>
              <a:t>Water adsorbed on the LaMnO</a:t>
            </a:r>
            <a:r>
              <a:rPr lang="en-US" sz="2700" baseline="-25000" dirty="0">
                <a:latin typeface="Arial" charset="0"/>
              </a:rPr>
              <a:t>3 </a:t>
            </a:r>
            <a:r>
              <a:rPr lang="en-US" sz="2700" dirty="0">
                <a:latin typeface="Arial" charset="0"/>
              </a:rPr>
              <a:t>shows a balance between water-water interactions and water-surface interactions, which causes a surprising trend with E</a:t>
            </a:r>
            <a:r>
              <a:rPr lang="en-US" sz="2700" baseline="-25000" dirty="0">
                <a:latin typeface="Arial" charset="0"/>
              </a:rPr>
              <a:t>A</a:t>
            </a:r>
            <a:r>
              <a:rPr lang="en-US" sz="2700" dirty="0">
                <a:latin typeface="Arial" charset="0"/>
              </a:rPr>
              <a:t>/molecule, where it increases for the dimer but stays constant for the trimer.</a:t>
            </a:r>
          </a:p>
          <a:p>
            <a:pPr marL="457200" indent="-457200" defTabSz="925513">
              <a:lnSpc>
                <a:spcPct val="80000"/>
              </a:lnSpc>
              <a:spcBef>
                <a:spcPct val="20000"/>
              </a:spcBef>
              <a:buFont typeface="Arial" panose="020B0604020202020204" pitchFamily="34" charset="0"/>
              <a:buChar char="•"/>
              <a:defRPr/>
            </a:pPr>
            <a:r>
              <a:rPr lang="en-US" sz="2700" dirty="0">
                <a:latin typeface="Arial" charset="0"/>
              </a:rPr>
              <a:t>While the dimer structure remains mostly unchanged upon adsorption, the strong water-surface interaction causes a broken hydrogen bond for the trimer cluster, contributing to the plateau in E</a:t>
            </a:r>
            <a:r>
              <a:rPr lang="en-US" sz="2700" baseline="-25000" dirty="0">
                <a:latin typeface="Arial" charset="0"/>
              </a:rPr>
              <a:t>A</a:t>
            </a:r>
            <a:r>
              <a:rPr lang="en-US" sz="2700" dirty="0">
                <a:latin typeface="Arial" charset="0"/>
              </a:rPr>
              <a:t>/molecule.</a:t>
            </a:r>
          </a:p>
          <a:p>
            <a:pPr marL="457200" indent="-457200" defTabSz="925513">
              <a:lnSpc>
                <a:spcPct val="80000"/>
              </a:lnSpc>
              <a:spcBef>
                <a:spcPct val="20000"/>
              </a:spcBef>
              <a:buFont typeface="Arial" panose="020B0604020202020204" pitchFamily="34" charset="0"/>
              <a:buChar char="•"/>
              <a:defRPr/>
            </a:pPr>
            <a:r>
              <a:rPr lang="en-US" sz="2700" dirty="0">
                <a:latin typeface="Arial" charset="0"/>
              </a:rPr>
              <a:t>Covalent interaction between the central molecule and the surface are enhanced slightly when additional molecules are adsorbed, by depopulating antibonding orbitals.  However, the COHP and PDOS show that it is a small contribution, implying that the electrostatic interaction is the main cause of adsorption.</a:t>
            </a:r>
          </a:p>
          <a:p>
            <a:pPr marL="457200" indent="-457200" defTabSz="925513">
              <a:lnSpc>
                <a:spcPct val="80000"/>
              </a:lnSpc>
              <a:spcBef>
                <a:spcPct val="20000"/>
              </a:spcBef>
              <a:buFont typeface="Arial" panose="020B0604020202020204" pitchFamily="34" charset="0"/>
              <a:buChar char="•"/>
              <a:defRPr/>
            </a:pPr>
            <a:r>
              <a:rPr lang="en-US" sz="2700" dirty="0">
                <a:latin typeface="Arial" charset="0"/>
              </a:rPr>
              <a:t>These results not only give insight into the application of LaMnO</a:t>
            </a:r>
            <a:r>
              <a:rPr lang="en-US" sz="2700" baseline="-25000" dirty="0">
                <a:latin typeface="Arial" charset="0"/>
              </a:rPr>
              <a:t>3</a:t>
            </a:r>
            <a:r>
              <a:rPr lang="en-US" sz="2700" dirty="0">
                <a:latin typeface="Arial" charset="0"/>
              </a:rPr>
              <a:t> in aqueous environments, it contributes to our understanding of adsorption on a complex transition metal oxide surface.</a:t>
            </a:r>
          </a:p>
          <a:p>
            <a:pPr marL="457200" indent="-457200" defTabSz="925513">
              <a:lnSpc>
                <a:spcPct val="80000"/>
              </a:lnSpc>
              <a:spcBef>
                <a:spcPct val="20000"/>
              </a:spcBef>
              <a:buFont typeface="Arial" panose="020B0604020202020204" pitchFamily="34" charset="0"/>
              <a:buChar char="•"/>
              <a:defRPr/>
            </a:pPr>
            <a:r>
              <a:rPr lang="en-US" sz="2700" dirty="0">
                <a:latin typeface="Arial" charset="0"/>
              </a:rPr>
              <a:t>Future work: using an implicit solvation model to look at water cluster adsorption. </a:t>
            </a:r>
            <a:r>
              <a:rPr lang="en-US" sz="2700" dirty="0">
                <a:latin typeface="Arial" charset="0"/>
              </a:rPr>
              <a:t>This will enable a </a:t>
            </a:r>
            <a:r>
              <a:rPr lang="en-US" sz="2700" dirty="0" smtClean="0">
                <a:latin typeface="Arial" charset="0"/>
              </a:rPr>
              <a:t>multi-scale </a:t>
            </a:r>
            <a:r>
              <a:rPr lang="en-US" sz="2700" dirty="0">
                <a:latin typeface="Arial" charset="0"/>
              </a:rPr>
              <a:t>approach that only treats the area of adsorption explicitly, but adds the effect of the surrounding aqueous environment.</a:t>
            </a:r>
            <a:endParaRPr lang="en-US" sz="2700" dirty="0">
              <a:latin typeface="Arial" charset="0"/>
            </a:endParaRPr>
          </a:p>
          <a:p>
            <a:pPr defTabSz="925513">
              <a:lnSpc>
                <a:spcPct val="80000"/>
              </a:lnSpc>
              <a:spcBef>
                <a:spcPct val="20000"/>
              </a:spcBef>
              <a:defRPr/>
            </a:pPr>
            <a:r>
              <a:rPr lang="en-US" sz="1400" dirty="0">
                <a:latin typeface="Arial" charset="0"/>
              </a:rPr>
              <a:t>  References:</a:t>
            </a:r>
          </a:p>
          <a:p>
            <a:pPr marL="514350" indent="-514350" defTabSz="925513">
              <a:lnSpc>
                <a:spcPct val="80000"/>
              </a:lnSpc>
              <a:spcBef>
                <a:spcPct val="20000"/>
              </a:spcBef>
              <a:buFont typeface="+mj-lt"/>
              <a:buAutoNum type="arabicPeriod"/>
              <a:defRPr/>
            </a:pPr>
            <a:r>
              <a:rPr lang="en-US" sz="1400" dirty="0">
                <a:latin typeface="Arial" charset="0"/>
              </a:rPr>
              <a:t>J. </a:t>
            </a:r>
            <a:r>
              <a:rPr lang="en-US" sz="1400" dirty="0" err="1">
                <a:latin typeface="Arial" charset="0"/>
              </a:rPr>
              <a:t>Suntivich</a:t>
            </a:r>
            <a:r>
              <a:rPr lang="en-US" sz="1400" dirty="0">
                <a:latin typeface="Arial" charset="0"/>
              </a:rPr>
              <a:t>, et. al. 2011, </a:t>
            </a:r>
            <a:r>
              <a:rPr lang="en-US" sz="1400" b="1" dirty="0">
                <a:latin typeface="Arial" charset="0"/>
              </a:rPr>
              <a:t>3</a:t>
            </a:r>
            <a:r>
              <a:rPr lang="en-US" sz="1400" dirty="0">
                <a:latin typeface="Arial" charset="0"/>
              </a:rPr>
              <a:t>, 546.</a:t>
            </a:r>
            <a:endParaRPr lang="en-US" sz="1400" b="1" dirty="0">
              <a:latin typeface="Arial" charset="0"/>
            </a:endParaRPr>
          </a:p>
          <a:p>
            <a:pPr marL="514350" indent="-514350" defTabSz="925513">
              <a:lnSpc>
                <a:spcPct val="80000"/>
              </a:lnSpc>
              <a:spcBef>
                <a:spcPct val="20000"/>
              </a:spcBef>
              <a:buFont typeface="+mj-lt"/>
              <a:buAutoNum type="arabicPeriod"/>
              <a:defRPr/>
            </a:pPr>
            <a:r>
              <a:rPr lang="en-US" sz="1400" dirty="0">
                <a:latin typeface="Arial" charset="0"/>
              </a:rPr>
              <a:t>J. </a:t>
            </a:r>
            <a:r>
              <a:rPr lang="en-US" sz="1400" dirty="0" err="1">
                <a:latin typeface="Arial" charset="0"/>
              </a:rPr>
              <a:t>Mefford</a:t>
            </a:r>
            <a:r>
              <a:rPr lang="en-US" sz="1400" dirty="0">
                <a:latin typeface="Arial" charset="0"/>
              </a:rPr>
              <a:t>, et. al. 2014, </a:t>
            </a:r>
            <a:r>
              <a:rPr lang="en-US" sz="1400" b="1" dirty="0">
                <a:latin typeface="Arial" charset="0"/>
              </a:rPr>
              <a:t>13</a:t>
            </a:r>
            <a:r>
              <a:rPr lang="en-US" sz="1400" dirty="0">
                <a:latin typeface="Arial" charset="0"/>
              </a:rPr>
              <a:t>, 726.</a:t>
            </a:r>
          </a:p>
          <a:p>
            <a:pPr marL="514350" indent="-514350" defTabSz="925513">
              <a:lnSpc>
                <a:spcPct val="80000"/>
              </a:lnSpc>
              <a:spcBef>
                <a:spcPct val="20000"/>
              </a:spcBef>
              <a:buFont typeface="+mj-lt"/>
              <a:buAutoNum type="arabicPeriod"/>
              <a:defRPr/>
            </a:pPr>
            <a:r>
              <a:rPr lang="en-US" sz="1400" dirty="0">
                <a:latin typeface="Arial" charset="0"/>
              </a:rPr>
              <a:t>E. </a:t>
            </a:r>
            <a:r>
              <a:rPr lang="en-US" sz="1400" dirty="0" err="1">
                <a:latin typeface="Arial" charset="0"/>
              </a:rPr>
              <a:t>Kotomin</a:t>
            </a:r>
            <a:r>
              <a:rPr lang="en-US" sz="1400" dirty="0">
                <a:latin typeface="Arial" charset="0"/>
              </a:rPr>
              <a:t>, et. al. </a:t>
            </a:r>
            <a:r>
              <a:rPr lang="en-US" sz="1400" i="1" dirty="0">
                <a:latin typeface="Arial" charset="0"/>
              </a:rPr>
              <a:t>JCCP</a:t>
            </a:r>
            <a:r>
              <a:rPr lang="en-US" sz="1400" dirty="0">
                <a:latin typeface="Arial" charset="0"/>
              </a:rPr>
              <a:t>. 2008, </a:t>
            </a:r>
            <a:r>
              <a:rPr lang="en-US" sz="1400" b="1" dirty="0">
                <a:latin typeface="Arial" charset="0"/>
              </a:rPr>
              <a:t>10</a:t>
            </a:r>
            <a:r>
              <a:rPr lang="en-US" sz="1400" dirty="0">
                <a:latin typeface="Arial" charset="0"/>
              </a:rPr>
              <a:t>, 4644.</a:t>
            </a:r>
            <a:endParaRPr lang="en-US" sz="1400" i="1" dirty="0">
              <a:latin typeface="Arial" charset="0"/>
            </a:endParaRPr>
          </a:p>
          <a:p>
            <a:pPr marL="514350" indent="-514350" defTabSz="925513">
              <a:lnSpc>
                <a:spcPct val="80000"/>
              </a:lnSpc>
              <a:spcBef>
                <a:spcPct val="20000"/>
              </a:spcBef>
              <a:buFont typeface="+mj-lt"/>
              <a:buAutoNum type="arabicPeriod"/>
              <a:defRPr/>
            </a:pPr>
            <a:r>
              <a:rPr lang="en-US" sz="1400" dirty="0">
                <a:latin typeface="Arial" charset="0"/>
              </a:rPr>
              <a:t>Y. Wang, et. al. </a:t>
            </a:r>
            <a:r>
              <a:rPr lang="en-US" sz="1400" i="1" dirty="0">
                <a:latin typeface="Arial" charset="0"/>
              </a:rPr>
              <a:t>JPCC</a:t>
            </a:r>
            <a:r>
              <a:rPr lang="en-US" sz="1400" dirty="0">
                <a:latin typeface="Arial" charset="0"/>
              </a:rPr>
              <a:t>. 2013, </a:t>
            </a:r>
            <a:r>
              <a:rPr lang="en-US" sz="1400" b="1" dirty="0">
                <a:latin typeface="Arial" charset="0"/>
              </a:rPr>
              <a:t>117</a:t>
            </a:r>
            <a:r>
              <a:rPr lang="en-US" sz="1400" dirty="0">
                <a:latin typeface="Arial" charset="0"/>
              </a:rPr>
              <a:t>, 2106.</a:t>
            </a:r>
          </a:p>
          <a:p>
            <a:pPr marL="514350" indent="-514350" defTabSz="925513">
              <a:lnSpc>
                <a:spcPct val="80000"/>
              </a:lnSpc>
              <a:spcBef>
                <a:spcPct val="20000"/>
              </a:spcBef>
              <a:buFont typeface="+mj-lt"/>
              <a:buAutoNum type="arabicPeriod"/>
              <a:defRPr/>
            </a:pPr>
            <a:r>
              <a:rPr lang="en-US" sz="1400" dirty="0">
                <a:latin typeface="Arial" charset="0"/>
              </a:rPr>
              <a:t>G. </a:t>
            </a:r>
            <a:r>
              <a:rPr lang="en-US" sz="1400" dirty="0" err="1">
                <a:latin typeface="Arial" charset="0"/>
              </a:rPr>
              <a:t>Kresse</a:t>
            </a:r>
            <a:r>
              <a:rPr lang="en-US" sz="1400" dirty="0">
                <a:latin typeface="Arial" charset="0"/>
              </a:rPr>
              <a:t>, et. al. </a:t>
            </a:r>
            <a:r>
              <a:rPr lang="en-US" sz="1400" i="1" dirty="0">
                <a:latin typeface="Arial" charset="0"/>
              </a:rPr>
              <a:t>Phys. Rev. B</a:t>
            </a:r>
            <a:r>
              <a:rPr lang="en-US" sz="1400" dirty="0">
                <a:latin typeface="Arial" charset="0"/>
              </a:rPr>
              <a:t>.</a:t>
            </a:r>
            <a:r>
              <a:rPr lang="en-US" sz="1400" b="1" dirty="0">
                <a:latin typeface="Arial" charset="0"/>
              </a:rPr>
              <a:t> </a:t>
            </a:r>
            <a:r>
              <a:rPr lang="en-US" sz="1400" dirty="0">
                <a:latin typeface="Arial" charset="0"/>
              </a:rPr>
              <a:t>1993, </a:t>
            </a:r>
            <a:r>
              <a:rPr lang="en-US" sz="1400" b="1" dirty="0">
                <a:latin typeface="Arial" charset="0"/>
              </a:rPr>
              <a:t>47</a:t>
            </a:r>
            <a:r>
              <a:rPr lang="en-US" sz="1400" dirty="0">
                <a:latin typeface="Arial" charset="0"/>
              </a:rPr>
              <a:t>, 558</a:t>
            </a:r>
          </a:p>
          <a:p>
            <a:pPr marL="514350" indent="-514350" defTabSz="925513">
              <a:lnSpc>
                <a:spcPct val="80000"/>
              </a:lnSpc>
              <a:spcBef>
                <a:spcPct val="20000"/>
              </a:spcBef>
              <a:buFont typeface="+mj-lt"/>
              <a:buAutoNum type="arabicPeriod"/>
              <a:defRPr/>
            </a:pPr>
            <a:r>
              <a:rPr lang="en-US" sz="1400" dirty="0">
                <a:latin typeface="Arial" charset="0"/>
              </a:rPr>
              <a:t>J. </a:t>
            </a:r>
            <a:r>
              <a:rPr lang="en-US" sz="1400" dirty="0" err="1">
                <a:latin typeface="Arial" charset="0"/>
              </a:rPr>
              <a:t>Klimes</a:t>
            </a:r>
            <a:r>
              <a:rPr lang="en-US" sz="1400" dirty="0">
                <a:latin typeface="Arial" charset="0"/>
              </a:rPr>
              <a:t>, et. al. </a:t>
            </a:r>
            <a:r>
              <a:rPr lang="en-US" sz="1400" i="1" dirty="0">
                <a:latin typeface="Arial" charset="0"/>
              </a:rPr>
              <a:t>Phys. Rev. B</a:t>
            </a:r>
            <a:r>
              <a:rPr lang="en-US" sz="1400" dirty="0">
                <a:latin typeface="Arial" charset="0"/>
              </a:rPr>
              <a:t>. 2011, </a:t>
            </a:r>
            <a:r>
              <a:rPr lang="en-US" sz="1400" b="1" dirty="0">
                <a:latin typeface="Arial" charset="0"/>
              </a:rPr>
              <a:t>83</a:t>
            </a:r>
            <a:r>
              <a:rPr lang="en-US" sz="1400" dirty="0">
                <a:latin typeface="Arial" charset="0"/>
              </a:rPr>
              <a:t>, 195131.</a:t>
            </a:r>
          </a:p>
          <a:p>
            <a:pPr marL="514350" indent="-514350" defTabSz="925513">
              <a:lnSpc>
                <a:spcPct val="80000"/>
              </a:lnSpc>
              <a:spcBef>
                <a:spcPct val="20000"/>
              </a:spcBef>
              <a:buFont typeface="+mj-lt"/>
              <a:buAutoNum type="arabicPeriod"/>
              <a:defRPr/>
            </a:pPr>
            <a:r>
              <a:rPr lang="en-US" sz="1400" dirty="0">
                <a:latin typeface="Arial" charset="0"/>
              </a:rPr>
              <a:t>S. </a:t>
            </a:r>
            <a:r>
              <a:rPr lang="en-US" sz="1400" dirty="0" err="1">
                <a:latin typeface="Arial" charset="0"/>
              </a:rPr>
              <a:t>Maintz</a:t>
            </a:r>
            <a:r>
              <a:rPr lang="en-US" sz="1400" dirty="0">
                <a:latin typeface="Arial" charset="0"/>
              </a:rPr>
              <a:t>, et. al. </a:t>
            </a:r>
            <a:r>
              <a:rPr lang="en-US" sz="1400" i="1" dirty="0">
                <a:latin typeface="Arial" charset="0"/>
              </a:rPr>
              <a:t>J </a:t>
            </a:r>
            <a:r>
              <a:rPr lang="en-US" sz="1400" i="1" dirty="0" err="1">
                <a:latin typeface="Arial" charset="0"/>
              </a:rPr>
              <a:t>Comput</a:t>
            </a:r>
            <a:r>
              <a:rPr lang="en-US" sz="1400" i="1" dirty="0">
                <a:latin typeface="Arial" charset="0"/>
              </a:rPr>
              <a:t>. Chem. </a:t>
            </a:r>
            <a:r>
              <a:rPr lang="en-US" sz="1400" dirty="0">
                <a:latin typeface="Arial" charset="0"/>
              </a:rPr>
              <a:t>2013, </a:t>
            </a:r>
            <a:r>
              <a:rPr lang="en-US" sz="1400" b="1" dirty="0">
                <a:latin typeface="Arial" charset="0"/>
              </a:rPr>
              <a:t>34</a:t>
            </a:r>
            <a:r>
              <a:rPr lang="en-US" sz="1400" dirty="0">
                <a:latin typeface="Arial" charset="0"/>
              </a:rPr>
              <a:t>, 2557</a:t>
            </a:r>
            <a:r>
              <a:rPr lang="en-US" sz="1500" dirty="0">
                <a:latin typeface="Arial" charset="0"/>
              </a:rPr>
              <a:t>.</a:t>
            </a:r>
            <a:endParaRPr lang="en-US" sz="1500" i="1" dirty="0">
              <a:latin typeface="Arial" charset="0"/>
            </a:endParaRPr>
          </a:p>
          <a:p>
            <a:pPr defTabSz="925513">
              <a:lnSpc>
                <a:spcPct val="80000"/>
              </a:lnSpc>
              <a:spcBef>
                <a:spcPct val="20000"/>
              </a:spcBef>
              <a:defRPr/>
            </a:pPr>
            <a:endParaRPr lang="en-US" sz="3000" dirty="0">
              <a:latin typeface="Arial" charset="0"/>
            </a:endParaRPr>
          </a:p>
          <a:p>
            <a:pPr defTabSz="925513">
              <a:lnSpc>
                <a:spcPct val="80000"/>
              </a:lnSpc>
              <a:spcBef>
                <a:spcPct val="20000"/>
              </a:spcBef>
              <a:defRPr/>
            </a:pPr>
            <a:endParaRPr lang="en-US" sz="3000" dirty="0">
              <a:latin typeface="Arial" charset="0"/>
            </a:endParaRPr>
          </a:p>
        </p:txBody>
      </p:sp>
      <p:sp>
        <p:nvSpPr>
          <p:cNvPr id="10752" name="Text Box 512"/>
          <p:cNvSpPr txBox="1">
            <a:spLocks noChangeArrowheads="1"/>
          </p:cNvSpPr>
          <p:nvPr/>
        </p:nvSpPr>
        <p:spPr bwMode="auto">
          <a:xfrm>
            <a:off x="25467184" y="8243597"/>
            <a:ext cx="11737467" cy="14097000"/>
          </a:xfrm>
          <a:prstGeom prst="rect">
            <a:avLst/>
          </a:prstGeom>
          <a:solidFill>
            <a:schemeClr val="bg1"/>
          </a:solidFill>
          <a:ln w="9525">
            <a:solidFill>
              <a:srgbClr val="FF6600"/>
            </a:solidFill>
            <a:miter lim="800000"/>
            <a:headEnd/>
            <a:tailEnd/>
          </a:ln>
          <a:effectLst/>
        </p:spPr>
        <p:txBody>
          <a:bodyPr/>
          <a:lstStyle/>
          <a:p>
            <a:pPr>
              <a:buFont typeface="Arial" pitchFamily="34" charset="0"/>
              <a:buChar char="•"/>
              <a:defRPr/>
            </a:pPr>
            <a:endParaRPr lang="en-US" sz="3200" dirty="0">
              <a:latin typeface="Arial" charset="0"/>
              <a:cs typeface="Arial" charset="0"/>
            </a:endParaRPr>
          </a:p>
        </p:txBody>
      </p:sp>
      <p:sp>
        <p:nvSpPr>
          <p:cNvPr id="2065" name="Rectangle 602"/>
          <p:cNvSpPr>
            <a:spLocks noChangeArrowheads="1"/>
          </p:cNvSpPr>
          <p:nvPr/>
        </p:nvSpPr>
        <p:spPr bwMode="auto">
          <a:xfrm>
            <a:off x="13201650" y="17800571"/>
            <a:ext cx="12020550" cy="1143000"/>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Charge Density Analysis</a:t>
            </a:r>
            <a:endParaRPr lang="en-US" altLang="en-US" sz="5200" b="1" dirty="0">
              <a:solidFill>
                <a:schemeClr val="bg1"/>
              </a:solidFill>
              <a:latin typeface="Arial" charset="0"/>
            </a:endParaRPr>
          </a:p>
        </p:txBody>
      </p:sp>
      <p:sp>
        <p:nvSpPr>
          <p:cNvPr id="2053" name="Rectangle 7"/>
          <p:cNvSpPr>
            <a:spLocks noChangeArrowheads="1"/>
          </p:cNvSpPr>
          <p:nvPr/>
        </p:nvSpPr>
        <p:spPr bwMode="auto">
          <a:xfrm>
            <a:off x="13198984" y="7098892"/>
            <a:ext cx="12023216" cy="1130709"/>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Structure and Energetics</a:t>
            </a:r>
            <a:endParaRPr lang="en-US" altLang="en-US" sz="5200" b="1" dirty="0">
              <a:solidFill>
                <a:schemeClr val="bg1"/>
              </a:solidFill>
              <a:latin typeface="Arial" charset="0"/>
            </a:endParaRPr>
          </a:p>
        </p:txBody>
      </p:sp>
      <p:sp>
        <p:nvSpPr>
          <p:cNvPr id="2071" name="Rectangle 8"/>
          <p:cNvSpPr>
            <a:spLocks noChangeArrowheads="1"/>
          </p:cNvSpPr>
          <p:nvPr/>
        </p:nvSpPr>
        <p:spPr bwMode="auto">
          <a:xfrm>
            <a:off x="25467184" y="7098892"/>
            <a:ext cx="11737467" cy="1130709"/>
          </a:xfrm>
          <a:prstGeom prst="rect">
            <a:avLst/>
          </a:prstGeom>
          <a:solidFill>
            <a:srgbClr val="FF6600"/>
          </a:solidFill>
          <a:ln w="19050">
            <a:solidFill>
              <a:srgbClr val="FF9900"/>
            </a:solidFill>
            <a:miter lim="800000"/>
            <a:headEnd/>
            <a:tailEnd/>
          </a:ln>
        </p:spPr>
        <p:txBody>
          <a:bodyPr wrap="none" lIns="92595" tIns="46297" rIns="92595" bIns="46297" anchor="ctr"/>
          <a:lstStyle/>
          <a:p>
            <a:pPr algn="ctr" defTabSz="925513" eaLnBrk="0" hangingPunct="0"/>
            <a:r>
              <a:rPr lang="en-US" altLang="en-US" sz="5200" b="1" dirty="0">
                <a:solidFill>
                  <a:schemeClr val="bg1"/>
                </a:solidFill>
                <a:latin typeface="Arial" charset="0"/>
              </a:rPr>
              <a:t>PDOS and COHP Analysis</a:t>
            </a:r>
            <a:endParaRPr lang="en-US" altLang="en-US" sz="5200" b="1" dirty="0">
              <a:solidFill>
                <a:schemeClr val="bg1"/>
              </a:solidFill>
              <a:latin typeface="Arial" charset="0"/>
            </a:endParaRPr>
          </a:p>
        </p:txBody>
      </p:sp>
      <p:sp>
        <p:nvSpPr>
          <p:cNvPr id="18" name="TextBox 17"/>
          <p:cNvSpPr txBox="1"/>
          <p:nvPr/>
        </p:nvSpPr>
        <p:spPr>
          <a:xfrm>
            <a:off x="0" y="1248698"/>
            <a:ext cx="38404800" cy="2554545"/>
          </a:xfrm>
          <a:prstGeom prst="rect">
            <a:avLst/>
          </a:prstGeom>
          <a:noFill/>
        </p:spPr>
        <p:txBody>
          <a:bodyPr wrap="square" rtlCol="0">
            <a:spAutoFit/>
          </a:bodyPr>
          <a:lstStyle/>
          <a:p>
            <a:pPr algn="ctr"/>
            <a:r>
              <a:rPr lang="en-US" sz="8000" b="1" dirty="0">
                <a:solidFill>
                  <a:schemeClr val="bg1"/>
                </a:solidFill>
                <a:latin typeface="Arial" pitchFamily="34" charset="0"/>
                <a:cs typeface="Arial" pitchFamily="34" charset="0"/>
              </a:rPr>
              <a:t>Adsorption of Water Clusters on the </a:t>
            </a:r>
          </a:p>
          <a:p>
            <a:pPr algn="ctr"/>
            <a:r>
              <a:rPr lang="en-US" sz="8000" b="1" dirty="0">
                <a:solidFill>
                  <a:schemeClr val="bg1"/>
                </a:solidFill>
                <a:latin typeface="Arial" pitchFamily="34" charset="0"/>
                <a:cs typeface="Arial" pitchFamily="34" charset="0"/>
              </a:rPr>
              <a:t>LaMnO</a:t>
            </a:r>
            <a:r>
              <a:rPr lang="en-US" sz="8000" b="1" baseline="-25000" dirty="0">
                <a:solidFill>
                  <a:schemeClr val="bg1"/>
                </a:solidFill>
                <a:latin typeface="Arial" pitchFamily="34" charset="0"/>
                <a:cs typeface="Arial" pitchFamily="34" charset="0"/>
              </a:rPr>
              <a:t>3 </a:t>
            </a:r>
            <a:r>
              <a:rPr lang="en-US" sz="8000" b="1" dirty="0">
                <a:solidFill>
                  <a:schemeClr val="bg1"/>
                </a:solidFill>
                <a:latin typeface="Arial" pitchFamily="34" charset="0"/>
                <a:cs typeface="Arial" pitchFamily="34" charset="0"/>
              </a:rPr>
              <a:t>Surface</a:t>
            </a:r>
            <a:endParaRPr lang="en-US" sz="8000" b="1" baseline="-25000" dirty="0">
              <a:solidFill>
                <a:schemeClr val="bg1"/>
              </a:solidFill>
              <a:latin typeface="Arial" pitchFamily="34" charset="0"/>
              <a:cs typeface="Arial" pitchFamily="34" charset="0"/>
            </a:endParaRPr>
          </a:p>
        </p:txBody>
      </p:sp>
      <p:sp>
        <p:nvSpPr>
          <p:cNvPr id="19" name="TextBox 18"/>
          <p:cNvSpPr txBox="1"/>
          <p:nvPr/>
        </p:nvSpPr>
        <p:spPr>
          <a:xfrm>
            <a:off x="0" y="4038600"/>
            <a:ext cx="38404800" cy="1754326"/>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Chris </a:t>
            </a:r>
            <a:r>
              <a:rPr lang="en-US" sz="6000" b="1" dirty="0" err="1">
                <a:solidFill>
                  <a:schemeClr val="bg1"/>
                </a:solidFill>
                <a:latin typeface="Arial" pitchFamily="34" charset="0"/>
                <a:cs typeface="Arial" pitchFamily="34" charset="0"/>
              </a:rPr>
              <a:t>Billman</a:t>
            </a:r>
            <a:r>
              <a:rPr lang="en-US" sz="6000" b="1" dirty="0">
                <a:solidFill>
                  <a:schemeClr val="bg1"/>
                </a:solidFill>
                <a:latin typeface="Arial" pitchFamily="34" charset="0"/>
                <a:cs typeface="Arial" pitchFamily="34" charset="0"/>
              </a:rPr>
              <a:t> and Hai-Ping Cheng</a:t>
            </a:r>
            <a:endParaRPr lang="en-US" sz="6000" b="1" baseline="30000" dirty="0">
              <a:solidFill>
                <a:schemeClr val="bg1"/>
              </a:solidFill>
              <a:latin typeface="Arial" pitchFamily="34" charset="0"/>
              <a:cs typeface="Arial" pitchFamily="34" charset="0"/>
            </a:endParaRPr>
          </a:p>
          <a:p>
            <a:pPr algn="ctr"/>
            <a:r>
              <a:rPr lang="en-US" sz="4800" dirty="0">
                <a:solidFill>
                  <a:schemeClr val="bg1"/>
                </a:solidFill>
                <a:latin typeface="Arial" pitchFamily="34" charset="0"/>
                <a:cs typeface="Arial" pitchFamily="34" charset="0"/>
              </a:rPr>
              <a:t>Quantum Theory Project, Department of Physics, University of Florida, Gainesville, FL 32611</a:t>
            </a:r>
          </a:p>
        </p:txBody>
      </p:sp>
      <p:pic>
        <p:nvPicPr>
          <p:cNvPr id="20" name="Picture Placeholder 62"/>
          <p:cNvPicPr>
            <a:picLocks noChangeAspect="1"/>
          </p:cNvPicPr>
          <p:nvPr/>
        </p:nvPicPr>
        <p:blipFill rotWithShape="1">
          <a:blip r:embed="rId3" cstate="print">
            <a:extLst>
              <a:ext uri="{28A0092B-C50C-407E-A947-70E740481C1C}">
                <a14:useLocalDpi xmlns:a14="http://schemas.microsoft.com/office/drawing/2010/main" val="0"/>
              </a:ext>
            </a:extLst>
          </a:blip>
          <a:srcRect l="202" r="499"/>
          <a:stretch/>
        </p:blipFill>
        <p:spPr>
          <a:xfrm>
            <a:off x="30203775" y="1143000"/>
            <a:ext cx="7620001" cy="2455324"/>
          </a:xfrm>
          <a:prstGeom prst="rect">
            <a:avLst/>
          </a:prstGeom>
        </p:spPr>
      </p:pic>
      <p:pic>
        <p:nvPicPr>
          <p:cNvPr id="21" name="Picture 103" descr="https://encrypted-tbn1.gstatic.com/images?q=tbn:ANd9GcT32FMG9xP2PxaCCCAppXXxtKjBT2fTF7FBub5sw9iOXD_mbgtojw"/>
          <p:cNvPicPr>
            <a:picLocks noChangeAspect="1" noChangeArrowheads="1"/>
          </p:cNvPicPr>
          <p:nvPr/>
        </p:nvPicPr>
        <p:blipFill>
          <a:blip r:embed="rId4" cstate="print"/>
          <a:srcRect l="5857" t="23892" b="24701"/>
          <a:stretch>
            <a:fillRect/>
          </a:stretch>
        </p:blipFill>
        <p:spPr bwMode="auto">
          <a:xfrm>
            <a:off x="35071051" y="30558644"/>
            <a:ext cx="2149873" cy="988156"/>
          </a:xfrm>
          <a:prstGeom prst="rect">
            <a:avLst/>
          </a:prstGeom>
          <a:noFill/>
        </p:spPr>
      </p:pic>
      <p:pic>
        <p:nvPicPr>
          <p:cNvPr id="22" name="Picture 2" descr="C:\Users\qtp\Downloads\Desktop\Trinastic\School\Physics PhD\Cheng\Logos\DOE.jpg"/>
          <p:cNvPicPr>
            <a:picLocks noChangeAspect="1" noChangeArrowheads="1"/>
          </p:cNvPicPr>
          <p:nvPr/>
        </p:nvPicPr>
        <p:blipFill>
          <a:blip r:embed="rId5" cstate="print"/>
          <a:srcRect/>
          <a:stretch>
            <a:fillRect/>
          </a:stretch>
        </p:blipFill>
        <p:spPr bwMode="auto">
          <a:xfrm>
            <a:off x="514350" y="1155906"/>
            <a:ext cx="3467100" cy="3810000"/>
          </a:xfrm>
          <a:prstGeom prst="rect">
            <a:avLst/>
          </a:prstGeom>
          <a:noFill/>
        </p:spPr>
      </p:pic>
      <p:sp>
        <p:nvSpPr>
          <p:cNvPr id="23" name="TextBox 22"/>
          <p:cNvSpPr txBox="1"/>
          <p:nvPr/>
        </p:nvSpPr>
        <p:spPr>
          <a:xfrm>
            <a:off x="1533526" y="9522544"/>
            <a:ext cx="184731" cy="461665"/>
          </a:xfrm>
          <a:prstGeom prst="rect">
            <a:avLst/>
          </a:prstGeom>
          <a:noFill/>
        </p:spPr>
        <p:txBody>
          <a:bodyPr wrap="none" rtlCol="0">
            <a:spAutoFit/>
          </a:bodyPr>
          <a:lstStyle/>
          <a:p>
            <a:endParaRPr lang="en-US" dirty="0"/>
          </a:p>
        </p:txBody>
      </p:sp>
      <p:sp>
        <p:nvSpPr>
          <p:cNvPr id="24" name="Rectangle 59"/>
          <p:cNvSpPr>
            <a:spLocks noChangeArrowheads="1"/>
          </p:cNvSpPr>
          <p:nvPr/>
        </p:nvSpPr>
        <p:spPr bwMode="auto">
          <a:xfrm>
            <a:off x="13182600" y="18943572"/>
            <a:ext cx="12039600" cy="12679430"/>
          </a:xfrm>
          <a:prstGeom prst="rect">
            <a:avLst/>
          </a:prstGeom>
          <a:solidFill>
            <a:schemeClr val="bg1"/>
          </a:solidFill>
          <a:ln w="9525">
            <a:solidFill>
              <a:srgbClr val="FF6600"/>
            </a:solidFill>
            <a:miter lim="800000"/>
            <a:headEnd/>
            <a:tailEnd/>
          </a:ln>
          <a:effectLst/>
        </p:spPr>
        <p:txBody>
          <a:bodyPr lIns="0" tIns="0" rIns="182880" bIns="0"/>
          <a:lstStyle/>
          <a:p>
            <a:pPr algn="just" defTabSz="4787900">
              <a:defRPr/>
            </a:pPr>
            <a:r>
              <a:rPr lang="en-US" sz="3200" dirty="0">
                <a:latin typeface="Arial" charset="0"/>
              </a:rPr>
              <a:t>Charge density differences show that there is significant charge </a:t>
            </a:r>
            <a:r>
              <a:rPr lang="en-US" sz="3200" dirty="0" err="1">
                <a:latin typeface="Arial" charset="0"/>
              </a:rPr>
              <a:t>reorganiation</a:t>
            </a:r>
            <a:r>
              <a:rPr lang="en-US" sz="3200" dirty="0">
                <a:latin typeface="Arial" charset="0"/>
              </a:rPr>
              <a:t> in both the surface and the adsorbed water molecules upon adsorption.</a:t>
            </a:r>
          </a:p>
          <a:p>
            <a:pPr algn="just" defTabSz="4787900">
              <a:defRPr/>
            </a:pPr>
            <a:r>
              <a:rPr lang="en-US" sz="3200" dirty="0">
                <a:latin typeface="Arial" charset="0"/>
              </a:rPr>
              <a:t>The reorganization at the monomer adsorption site is strongly enhanced upon adsorption of a second water molecule, but the effect does not continue when a third is adsorbed.</a:t>
            </a: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marL="288925" indent="-288925" algn="just" defTabSz="4787900">
              <a:buFont typeface="Arial" pitchFamily="34" charset="0"/>
              <a:buChar char="•"/>
              <a:defRPr/>
            </a:pPr>
            <a:endParaRPr lang="en-US" sz="3200" dirty="0">
              <a:latin typeface="Arial" charset="0"/>
            </a:endParaRPr>
          </a:p>
          <a:p>
            <a:pPr algn="just" defTabSz="4787900">
              <a:defRPr/>
            </a:pPr>
            <a:endParaRPr lang="en-US" sz="3200" dirty="0">
              <a:latin typeface="Arial" charset="0"/>
            </a:endParaRPr>
          </a:p>
        </p:txBody>
      </p:sp>
      <p:pic>
        <p:nvPicPr>
          <p:cNvPr id="2" name="Picture 12" descr="https://encrypted-tbn2.gstatic.com/images?q=tbn:ANd9GcRe21wI2aE9nf38Wd73Bdx00BLAmdc4Ovgbk-NZ05CqIXnFV_NxJQ"/>
          <p:cNvPicPr>
            <a:picLocks noChangeAspect="1" noChangeArrowheads="1"/>
          </p:cNvPicPr>
          <p:nvPr/>
        </p:nvPicPr>
        <p:blipFill>
          <a:blip r:embed="rId6" cstate="print"/>
          <a:srcRect/>
          <a:stretch>
            <a:fillRect/>
          </a:stretch>
        </p:blipFill>
        <p:spPr bwMode="auto">
          <a:xfrm>
            <a:off x="36335098" y="3803242"/>
            <a:ext cx="1524000" cy="1961322"/>
          </a:xfrm>
          <a:prstGeom prst="rect">
            <a:avLst/>
          </a:prstGeom>
          <a:noFill/>
        </p:spPr>
      </p:pic>
      <p:pic>
        <p:nvPicPr>
          <p:cNvPr id="10" name="Picture 9"/>
          <p:cNvPicPr>
            <a:picLocks noChangeAspect="1"/>
          </p:cNvPicPr>
          <p:nvPr/>
        </p:nvPicPr>
        <p:blipFill>
          <a:blip r:embed="rId7"/>
          <a:stretch>
            <a:fillRect/>
          </a:stretch>
        </p:blipFill>
        <p:spPr>
          <a:xfrm>
            <a:off x="4495800" y="1143000"/>
            <a:ext cx="3695700" cy="36957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13110" y="21915845"/>
            <a:ext cx="10626380" cy="6948018"/>
          </a:xfrm>
          <a:prstGeom prst="rect">
            <a:avLst/>
          </a:prstGeom>
        </p:spPr>
      </p:pic>
      <p:pic>
        <p:nvPicPr>
          <p:cNvPr id="12" name="Picture 11"/>
          <p:cNvPicPr>
            <a:picLocks noChangeAspect="1"/>
          </p:cNvPicPr>
          <p:nvPr/>
        </p:nvPicPr>
        <p:blipFill>
          <a:blip r:embed="rId9"/>
          <a:stretch>
            <a:fillRect/>
          </a:stretch>
        </p:blipFill>
        <p:spPr>
          <a:xfrm>
            <a:off x="13239965" y="21873966"/>
            <a:ext cx="2781300" cy="714375"/>
          </a:xfrm>
          <a:prstGeom prst="rect">
            <a:avLst/>
          </a:prstGeom>
        </p:spPr>
      </p:pic>
      <p:pic>
        <p:nvPicPr>
          <p:cNvPr id="13" name="Picture 12"/>
          <p:cNvPicPr>
            <a:picLocks noChangeAspect="1"/>
          </p:cNvPicPr>
          <p:nvPr/>
        </p:nvPicPr>
        <p:blipFill>
          <a:blip r:embed="rId10"/>
          <a:stretch>
            <a:fillRect/>
          </a:stretch>
        </p:blipFill>
        <p:spPr>
          <a:xfrm>
            <a:off x="13230400" y="25801571"/>
            <a:ext cx="1060621" cy="2971801"/>
          </a:xfrm>
          <a:prstGeom prst="rect">
            <a:avLst/>
          </a:prstGeom>
        </p:spPr>
      </p:pic>
      <p:sp>
        <p:nvSpPr>
          <p:cNvPr id="16" name="TextBox 15"/>
          <p:cNvSpPr txBox="1"/>
          <p:nvPr/>
        </p:nvSpPr>
        <p:spPr>
          <a:xfrm>
            <a:off x="13411201" y="28947622"/>
            <a:ext cx="11582401" cy="23237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900" dirty="0">
                <a:latin typeface="Arial" panose="020B0604020202020204" pitchFamily="34" charset="0"/>
                <a:cs typeface="Arial" panose="020B0604020202020204" pitchFamily="34" charset="0"/>
              </a:rPr>
              <a:t>Picture at top, charge density differences for the water monomer, dimer, and trimer respectively.  At the bottom are the charge density differences projected upon the </a:t>
            </a:r>
            <a:r>
              <a:rPr lang="en-US" sz="2900" dirty="0" err="1">
                <a:latin typeface="Arial" panose="020B0604020202020204" pitchFamily="34" charset="0"/>
                <a:cs typeface="Arial" panose="020B0604020202020204" pitchFamily="34" charset="0"/>
              </a:rPr>
              <a:t>xz</a:t>
            </a:r>
            <a:r>
              <a:rPr lang="en-US" sz="2900" dirty="0">
                <a:latin typeface="Arial" panose="020B0604020202020204" pitchFamily="34" charset="0"/>
                <a:cs typeface="Arial" panose="020B0604020202020204" pitchFamily="34" charset="0"/>
              </a:rPr>
              <a:t> plane, which cuts between the central molecule for each cluster.  Note the rotation between the total charge density difference and projected difference for the trimer.</a:t>
            </a:r>
            <a:endParaRPr lang="en-US" sz="2900" dirty="0">
              <a:latin typeface="Arial" panose="020B0604020202020204" pitchFamily="34" charset="0"/>
              <a:cs typeface="Arial" panose="020B0604020202020204" pitchFamily="34" charset="0"/>
            </a:endParaRPr>
          </a:p>
        </p:txBody>
      </p:sp>
      <p:sp>
        <p:nvSpPr>
          <p:cNvPr id="17" name="Rectangle 16"/>
          <p:cNvSpPr/>
          <p:nvPr/>
        </p:nvSpPr>
        <p:spPr>
          <a:xfrm>
            <a:off x="17678400" y="21915846"/>
            <a:ext cx="838200" cy="63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1259800" y="21793201"/>
            <a:ext cx="838200" cy="63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7602200" y="25222201"/>
            <a:ext cx="838200" cy="63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3792200" y="25146001"/>
            <a:ext cx="838200" cy="63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20955000" y="25306631"/>
            <a:ext cx="838200" cy="630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11"/>
          <a:stretch>
            <a:fillRect/>
          </a:stretch>
        </p:blipFill>
        <p:spPr>
          <a:xfrm>
            <a:off x="13280923" y="8991601"/>
            <a:ext cx="3724275" cy="3513989"/>
          </a:xfrm>
          <a:prstGeom prst="rect">
            <a:avLst/>
          </a:prstGeom>
        </p:spPr>
      </p:pic>
      <p:pic>
        <p:nvPicPr>
          <p:cNvPr id="30" name="Picture 29"/>
          <p:cNvPicPr>
            <a:picLocks noChangeAspect="1"/>
          </p:cNvPicPr>
          <p:nvPr/>
        </p:nvPicPr>
        <p:blipFill rotWithShape="1">
          <a:blip r:embed="rId12"/>
          <a:srcRect l="8680" t="5690" r="9726" b="5825"/>
          <a:stretch/>
        </p:blipFill>
        <p:spPr>
          <a:xfrm>
            <a:off x="17288281" y="8991600"/>
            <a:ext cx="4035901" cy="3503918"/>
          </a:xfrm>
          <a:prstGeom prst="rect">
            <a:avLst/>
          </a:prstGeom>
        </p:spPr>
      </p:pic>
      <p:pic>
        <p:nvPicPr>
          <p:cNvPr id="31" name="Picture 30"/>
          <p:cNvPicPr>
            <a:picLocks noChangeAspect="1"/>
          </p:cNvPicPr>
          <p:nvPr/>
        </p:nvPicPr>
        <p:blipFill rotWithShape="1">
          <a:blip r:embed="rId13"/>
          <a:srcRect l="24748" r="5017" b="26698"/>
          <a:stretch/>
        </p:blipFill>
        <p:spPr>
          <a:xfrm>
            <a:off x="21521512" y="8991600"/>
            <a:ext cx="3638378" cy="3503918"/>
          </a:xfrm>
          <a:prstGeom prst="rect">
            <a:avLst/>
          </a:prstGeom>
        </p:spPr>
      </p:pic>
      <p:graphicFrame>
        <p:nvGraphicFramePr>
          <p:cNvPr id="10753" name="Table 10752"/>
          <p:cNvGraphicFramePr>
            <a:graphicFrameLocks noGrp="1"/>
          </p:cNvGraphicFramePr>
          <p:nvPr>
            <p:extLst>
              <p:ext uri="{D42A27DB-BD31-4B8C-83A1-F6EECF244321}">
                <p14:modId xmlns:p14="http://schemas.microsoft.com/office/powerpoint/2010/main" val="1207728273"/>
              </p:ext>
            </p:extLst>
          </p:nvPr>
        </p:nvGraphicFramePr>
        <p:xfrm>
          <a:off x="13487400" y="15997849"/>
          <a:ext cx="11430000" cy="1463040"/>
        </p:xfrm>
        <a:graphic>
          <a:graphicData uri="http://schemas.openxmlformats.org/drawingml/2006/table">
            <a:tbl>
              <a:tblPr firstRow="1" bandRow="1">
                <a:tableStyleId>{21E4AEA4-8DFA-4A89-87EB-49C32662AFE0}</a:tableStyleId>
              </a:tblPr>
              <a:tblGrid>
                <a:gridCol w="2286000"/>
                <a:gridCol w="1676400"/>
                <a:gridCol w="2209800"/>
                <a:gridCol w="2286000"/>
                <a:gridCol w="2971800"/>
              </a:tblGrid>
              <a:tr h="314108">
                <a:tc>
                  <a:txBody>
                    <a:bodyPr/>
                    <a:lstStyle/>
                    <a:p>
                      <a:r>
                        <a:rPr lang="en-US" dirty="0" smtClean="0"/>
                        <a:t>Structure</a:t>
                      </a:r>
                      <a:endParaRPr lang="en-US" dirty="0"/>
                    </a:p>
                  </a:txBody>
                  <a:tcPr/>
                </a:tc>
                <a:tc>
                  <a:txBody>
                    <a:bodyPr/>
                    <a:lstStyle/>
                    <a:p>
                      <a:r>
                        <a:rPr lang="en-US" dirty="0" smtClean="0"/>
                        <a:t>E</a:t>
                      </a:r>
                      <a:r>
                        <a:rPr lang="en-US" baseline="-25000" dirty="0" smtClean="0"/>
                        <a:t>A  </a:t>
                      </a:r>
                      <a:r>
                        <a:rPr lang="en-US" dirty="0" smtClean="0"/>
                        <a:t>(eV)</a:t>
                      </a:r>
                      <a:endParaRPr lang="en-US" dirty="0"/>
                    </a:p>
                  </a:txBody>
                  <a:tcPr/>
                </a:tc>
                <a:tc>
                  <a:txBody>
                    <a:bodyPr/>
                    <a:lstStyle/>
                    <a:p>
                      <a:r>
                        <a:rPr lang="en-US" dirty="0" smtClean="0"/>
                        <a:t>E</a:t>
                      </a:r>
                      <a:r>
                        <a:rPr lang="en-US" baseline="-25000" dirty="0" smtClean="0"/>
                        <a:t>A</a:t>
                      </a:r>
                      <a:r>
                        <a:rPr lang="en-US" baseline="0" dirty="0" smtClean="0"/>
                        <a:t>/molecule (eV)</a:t>
                      </a:r>
                      <a:endParaRPr lang="en-US" baseline="-25000" dirty="0"/>
                    </a:p>
                  </a:txBody>
                  <a:tcPr/>
                </a:tc>
                <a:tc>
                  <a:txBody>
                    <a:bodyPr/>
                    <a:lstStyle/>
                    <a:p>
                      <a:r>
                        <a:rPr lang="en-US" dirty="0" err="1" smtClean="0"/>
                        <a:t>Mn</a:t>
                      </a:r>
                      <a:r>
                        <a:rPr lang="en-US" dirty="0" smtClean="0"/>
                        <a:t>-O Distance (Å)</a:t>
                      </a:r>
                      <a:endParaRPr lang="en-US" dirty="0"/>
                    </a:p>
                  </a:txBody>
                  <a:tcPr/>
                </a:tc>
                <a:tc>
                  <a:txBody>
                    <a:bodyPr/>
                    <a:lstStyle/>
                    <a:p>
                      <a:r>
                        <a:rPr lang="en-US" dirty="0" smtClean="0"/>
                        <a:t>Hydrogen Bond Length (Å)</a:t>
                      </a:r>
                      <a:endParaRPr lang="en-US" dirty="0"/>
                    </a:p>
                  </a:txBody>
                  <a:tcPr/>
                </a:tc>
              </a:tr>
              <a:tr h="314108">
                <a:tc>
                  <a:txBody>
                    <a:bodyPr/>
                    <a:lstStyle/>
                    <a:p>
                      <a:r>
                        <a:rPr lang="en-US" dirty="0" smtClean="0"/>
                        <a:t>Monomer</a:t>
                      </a:r>
                      <a:endParaRPr lang="en-US" dirty="0"/>
                    </a:p>
                  </a:txBody>
                  <a:tcPr/>
                </a:tc>
                <a:tc>
                  <a:txBody>
                    <a:bodyPr/>
                    <a:lstStyle/>
                    <a:p>
                      <a:r>
                        <a:rPr lang="en-US" dirty="0" smtClean="0"/>
                        <a:t>-0.570</a:t>
                      </a:r>
                      <a:endParaRPr lang="en-US" dirty="0"/>
                    </a:p>
                  </a:txBody>
                  <a:tcPr/>
                </a:tc>
                <a:tc>
                  <a:txBody>
                    <a:bodyPr/>
                    <a:lstStyle/>
                    <a:p>
                      <a:r>
                        <a:rPr lang="en-US" dirty="0" smtClean="0"/>
                        <a:t>-0.570</a:t>
                      </a:r>
                      <a:endParaRPr lang="en-US" dirty="0"/>
                    </a:p>
                  </a:txBody>
                  <a:tcPr/>
                </a:tc>
                <a:tc>
                  <a:txBody>
                    <a:bodyPr/>
                    <a:lstStyle/>
                    <a:p>
                      <a:r>
                        <a:rPr lang="en-US" dirty="0" smtClean="0"/>
                        <a:t>2.34</a:t>
                      </a:r>
                      <a:endParaRPr lang="en-US" dirty="0"/>
                    </a:p>
                  </a:txBody>
                  <a:tcPr/>
                </a:tc>
                <a:tc>
                  <a:txBody>
                    <a:bodyPr/>
                    <a:lstStyle/>
                    <a:p>
                      <a:r>
                        <a:rPr lang="en-US" dirty="0" smtClean="0"/>
                        <a:t>--</a:t>
                      </a:r>
                      <a:endParaRPr lang="en-US" dirty="0"/>
                    </a:p>
                  </a:txBody>
                  <a:tcPr/>
                </a:tc>
              </a:tr>
              <a:tr h="314108">
                <a:tc>
                  <a:txBody>
                    <a:bodyPr/>
                    <a:lstStyle/>
                    <a:p>
                      <a:r>
                        <a:rPr lang="en-US" dirty="0" smtClean="0"/>
                        <a:t>Dimer</a:t>
                      </a:r>
                      <a:endParaRPr lang="en-US" dirty="0"/>
                    </a:p>
                  </a:txBody>
                  <a:tcPr/>
                </a:tc>
                <a:tc>
                  <a:txBody>
                    <a:bodyPr/>
                    <a:lstStyle/>
                    <a:p>
                      <a:r>
                        <a:rPr lang="en-US" dirty="0" smtClean="0"/>
                        <a:t>-1.34</a:t>
                      </a:r>
                      <a:endParaRPr lang="en-US" dirty="0"/>
                    </a:p>
                  </a:txBody>
                  <a:tcPr/>
                </a:tc>
                <a:tc>
                  <a:txBody>
                    <a:bodyPr/>
                    <a:lstStyle/>
                    <a:p>
                      <a:r>
                        <a:rPr lang="en-US" dirty="0" smtClean="0"/>
                        <a:t>-0.670</a:t>
                      </a:r>
                      <a:endParaRPr lang="en-US" dirty="0"/>
                    </a:p>
                  </a:txBody>
                  <a:tcPr/>
                </a:tc>
                <a:tc>
                  <a:txBody>
                    <a:bodyPr/>
                    <a:lstStyle/>
                    <a:p>
                      <a:r>
                        <a:rPr lang="en-US" dirty="0" smtClean="0"/>
                        <a:t>2.11</a:t>
                      </a:r>
                      <a:endParaRPr lang="en-US" dirty="0"/>
                    </a:p>
                  </a:txBody>
                  <a:tcPr/>
                </a:tc>
                <a:tc>
                  <a:txBody>
                    <a:bodyPr/>
                    <a:lstStyle/>
                    <a:p>
                      <a:r>
                        <a:rPr lang="en-US" dirty="0" smtClean="0"/>
                        <a:t>1.65</a:t>
                      </a:r>
                      <a:endParaRPr lang="en-US" dirty="0"/>
                    </a:p>
                  </a:txBody>
                  <a:tcPr/>
                </a:tc>
              </a:tr>
              <a:tr h="314108">
                <a:tc>
                  <a:txBody>
                    <a:bodyPr/>
                    <a:lstStyle/>
                    <a:p>
                      <a:r>
                        <a:rPr lang="en-US" dirty="0" smtClean="0"/>
                        <a:t>Trimer</a:t>
                      </a:r>
                      <a:endParaRPr lang="en-US" dirty="0"/>
                    </a:p>
                  </a:txBody>
                  <a:tcPr/>
                </a:tc>
                <a:tc>
                  <a:txBody>
                    <a:bodyPr/>
                    <a:lstStyle/>
                    <a:p>
                      <a:r>
                        <a:rPr lang="en-US" dirty="0" smtClean="0"/>
                        <a:t>-1.99</a:t>
                      </a:r>
                      <a:endParaRPr lang="en-US" dirty="0"/>
                    </a:p>
                  </a:txBody>
                  <a:tcPr/>
                </a:tc>
                <a:tc>
                  <a:txBody>
                    <a:bodyPr/>
                    <a:lstStyle/>
                    <a:p>
                      <a:r>
                        <a:rPr lang="en-US" dirty="0" smtClean="0"/>
                        <a:t>-0.665</a:t>
                      </a:r>
                      <a:endParaRPr lang="en-US" dirty="0"/>
                    </a:p>
                  </a:txBody>
                  <a:tcPr/>
                </a:tc>
                <a:tc>
                  <a:txBody>
                    <a:bodyPr/>
                    <a:lstStyle/>
                    <a:p>
                      <a:r>
                        <a:rPr lang="en-US" dirty="0" smtClean="0"/>
                        <a:t>2.06</a:t>
                      </a:r>
                      <a:endParaRPr lang="en-US" dirty="0"/>
                    </a:p>
                  </a:txBody>
                  <a:tcPr/>
                </a:tc>
                <a:tc>
                  <a:txBody>
                    <a:bodyPr/>
                    <a:lstStyle/>
                    <a:p>
                      <a:r>
                        <a:rPr lang="en-US" dirty="0" smtClean="0"/>
                        <a:t>1.72/1.73</a:t>
                      </a:r>
                      <a:endParaRPr lang="en-US" dirty="0"/>
                    </a:p>
                  </a:txBody>
                  <a:tcPr/>
                </a:tc>
              </a:tr>
            </a:tbl>
          </a:graphicData>
        </a:graphic>
      </p:graphicFrame>
      <p:pic>
        <p:nvPicPr>
          <p:cNvPr id="3" name="Picture 2"/>
          <p:cNvPicPr>
            <a:picLocks noChangeAspect="1"/>
          </p:cNvPicPr>
          <p:nvPr/>
        </p:nvPicPr>
        <p:blipFill rotWithShape="1">
          <a:blip r:embed="rId14" cstate="print">
            <a:extLst>
              <a:ext uri="{28A0092B-C50C-407E-A947-70E740481C1C}">
                <a14:useLocalDpi xmlns:a14="http://schemas.microsoft.com/office/drawing/2010/main" val="0"/>
              </a:ext>
            </a:extLst>
          </a:blip>
          <a:srcRect l="4963" r="4196"/>
          <a:stretch/>
        </p:blipFill>
        <p:spPr>
          <a:xfrm>
            <a:off x="25541839" y="8538187"/>
            <a:ext cx="5638800" cy="4796554"/>
          </a:xfrm>
          <a:prstGeom prst="rect">
            <a:avLst/>
          </a:prstGeom>
        </p:spPr>
      </p:pic>
      <p:sp>
        <p:nvSpPr>
          <p:cNvPr id="6" name="TextBox 5"/>
          <p:cNvSpPr txBox="1"/>
          <p:nvPr/>
        </p:nvSpPr>
        <p:spPr>
          <a:xfrm>
            <a:off x="25710826" y="8307126"/>
            <a:ext cx="5791200" cy="830997"/>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PDOS of water monomer on the LaMnO</a:t>
            </a:r>
            <a:r>
              <a:rPr lang="en-US" baseline="-25000"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surface</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020406" y="13258801"/>
            <a:ext cx="4165195" cy="3218559"/>
          </a:xfrm>
          <a:prstGeom prst="rect">
            <a:avLst/>
          </a:prstGeom>
        </p:spPr>
      </p:pic>
      <p:pic>
        <p:nvPicPr>
          <p:cNvPr id="15" name="Picture 14"/>
          <p:cNvPicPr>
            <a:picLocks noChangeAspect="1"/>
          </p:cNvPicPr>
          <p:nvPr/>
        </p:nvPicPr>
        <p:blipFill rotWithShape="1">
          <a:blip r:embed="rId16" cstate="print">
            <a:extLst>
              <a:ext uri="{28A0092B-C50C-407E-A947-70E740481C1C}">
                <a14:useLocalDpi xmlns:a14="http://schemas.microsoft.com/office/drawing/2010/main" val="0"/>
              </a:ext>
            </a:extLst>
          </a:blip>
          <a:srcRect l="4853" r="5083"/>
          <a:stretch/>
        </p:blipFill>
        <p:spPr>
          <a:xfrm>
            <a:off x="25528697" y="17678400"/>
            <a:ext cx="4267200" cy="3661112"/>
          </a:xfrm>
          <a:prstGeom prst="rect">
            <a:avLst/>
          </a:prstGeom>
        </p:spPr>
      </p:pic>
      <p:pic>
        <p:nvPicPr>
          <p:cNvPr id="7" name="Picture 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394785" y="13258801"/>
            <a:ext cx="4140862" cy="3199757"/>
          </a:xfrm>
          <a:prstGeom prst="rect">
            <a:avLst/>
          </a:prstGeom>
        </p:spPr>
      </p:pic>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5505283" y="13258800"/>
            <a:ext cx="4041646" cy="3123090"/>
          </a:xfrm>
          <a:prstGeom prst="rect">
            <a:avLst/>
          </a:prstGeom>
        </p:spPr>
      </p:pic>
      <p:sp>
        <p:nvSpPr>
          <p:cNvPr id="49" name="TextBox 48"/>
          <p:cNvSpPr txBox="1"/>
          <p:nvPr/>
        </p:nvSpPr>
        <p:spPr>
          <a:xfrm>
            <a:off x="26390546" y="13032223"/>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Monomer</a:t>
            </a:r>
            <a:endParaRPr lang="en-US" sz="3000" dirty="0">
              <a:latin typeface="Arial" panose="020B0604020202020204" pitchFamily="34" charset="0"/>
              <a:cs typeface="Arial" panose="020B0604020202020204" pitchFamily="34" charset="0"/>
            </a:endParaRPr>
          </a:p>
        </p:txBody>
      </p:sp>
      <p:sp>
        <p:nvSpPr>
          <p:cNvPr id="50" name="TextBox 49"/>
          <p:cNvSpPr txBox="1"/>
          <p:nvPr/>
        </p:nvSpPr>
        <p:spPr>
          <a:xfrm>
            <a:off x="30154715" y="13032223"/>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Dimer</a:t>
            </a:r>
            <a:endParaRPr lang="en-US" sz="3000" dirty="0">
              <a:latin typeface="Arial" panose="020B0604020202020204" pitchFamily="34" charset="0"/>
              <a:cs typeface="Arial" panose="020B0604020202020204" pitchFamily="34" charset="0"/>
            </a:endParaRPr>
          </a:p>
        </p:txBody>
      </p:sp>
      <p:sp>
        <p:nvSpPr>
          <p:cNvPr id="14" name="TextBox 13"/>
          <p:cNvSpPr txBox="1"/>
          <p:nvPr/>
        </p:nvSpPr>
        <p:spPr>
          <a:xfrm>
            <a:off x="33917596" y="13027347"/>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Trimer</a:t>
            </a:r>
            <a:endParaRPr lang="en-US" sz="3000" dirty="0">
              <a:latin typeface="Arial" panose="020B0604020202020204" pitchFamily="34" charset="0"/>
              <a:cs typeface="Arial" panose="020B0604020202020204" pitchFamily="34" charset="0"/>
            </a:endParaRPr>
          </a:p>
        </p:txBody>
      </p:sp>
      <p:sp>
        <p:nvSpPr>
          <p:cNvPr id="25" name="TextBox 24"/>
          <p:cNvSpPr txBox="1"/>
          <p:nvPr/>
        </p:nvSpPr>
        <p:spPr>
          <a:xfrm>
            <a:off x="25679400" y="16287119"/>
            <a:ext cx="11417698"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Near the Fermi energy, adsorption of additional clusters broadens a water peak (Red line), pushing some of the states above the Fermi energy.  If the water states here are antibonding orbitals, this effect will strengthen the surface adsorption.</a:t>
            </a: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31136392" y="9218266"/>
            <a:ext cx="5820609"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Arial" panose="020B0604020202020204" pitchFamily="34" charset="0"/>
                <a:cs typeface="Arial" panose="020B0604020202020204" pitchFamily="34" charset="0"/>
              </a:rPr>
              <a:t>Upon adsorption, deep water peaks shift downward, but some states mix with surface states</a:t>
            </a:r>
            <a:r>
              <a:rPr lang="en-US" sz="2000" dirty="0">
                <a:latin typeface="Arial" panose="020B0604020202020204" pitchFamily="34" charset="0"/>
                <a:cs typeface="Arial" panose="020B0604020202020204" pitchFamily="34" charset="0"/>
              </a:rPr>
              <a:t>. Note the </a:t>
            </a:r>
            <a:r>
              <a:rPr lang="en-US" sz="2000" dirty="0">
                <a:latin typeface="Arial" panose="020B0604020202020204" pitchFamily="34" charset="0"/>
                <a:cs typeface="Arial" panose="020B0604020202020204" pitchFamily="34" charset="0"/>
              </a:rPr>
              <a:t>similar </a:t>
            </a:r>
            <a:r>
              <a:rPr lang="en-US" sz="2000" dirty="0">
                <a:latin typeface="Arial" panose="020B0604020202020204" pitchFamily="34" charset="0"/>
                <a:cs typeface="Arial" panose="020B0604020202020204" pitchFamily="34" charset="0"/>
              </a:rPr>
              <a:t>shape of the </a:t>
            </a:r>
            <a:r>
              <a:rPr lang="en-US" sz="2000" dirty="0">
                <a:latin typeface="Arial" panose="020B0604020202020204" pitchFamily="34" charset="0"/>
                <a:cs typeface="Arial" panose="020B0604020202020204" pitchFamily="34" charset="0"/>
              </a:rPr>
              <a:t>binding </a:t>
            </a:r>
            <a:r>
              <a:rPr lang="en-US" sz="2000" dirty="0">
                <a:latin typeface="Arial" panose="020B0604020202020204" pitchFamily="34" charset="0"/>
                <a:cs typeface="Arial" panose="020B0604020202020204" pitchFamily="34" charset="0"/>
              </a:rPr>
              <a:t>water </a:t>
            </a:r>
            <a:r>
              <a:rPr lang="en-US" sz="2000" dirty="0">
                <a:latin typeface="Arial" panose="020B0604020202020204" pitchFamily="34" charset="0"/>
                <a:cs typeface="Arial" panose="020B0604020202020204" pitchFamily="34" charset="0"/>
              </a:rPr>
              <a:t>p-orbitals (red) </a:t>
            </a:r>
            <a:r>
              <a:rPr lang="en-US" sz="2000" dirty="0">
                <a:latin typeface="Arial" panose="020B0604020202020204" pitchFamily="34" charset="0"/>
                <a:cs typeface="Arial" panose="020B0604020202020204" pitchFamily="34" charset="0"/>
              </a:rPr>
              <a:t>and </a:t>
            </a:r>
            <a:r>
              <a:rPr lang="en-US" sz="2000" dirty="0" err="1">
                <a:latin typeface="Arial" panose="020B0604020202020204" pitchFamily="34" charset="0"/>
                <a:cs typeface="Arial" panose="020B0604020202020204" pitchFamily="34" charset="0"/>
              </a:rPr>
              <a:t>Mn</a:t>
            </a:r>
            <a:r>
              <a:rPr lang="en-US" sz="2000" dirty="0">
                <a:latin typeface="Arial" panose="020B0604020202020204" pitchFamily="34" charset="0"/>
                <a:cs typeface="Arial" panose="020B0604020202020204" pitchFamily="34" charset="0"/>
              </a:rPr>
              <a:t> d-orbitals (blue), and contrast this with the narrow peaks of the lone water p-orbitals (orange).  The strongest mixing is the 3a</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 and 1b</a:t>
            </a:r>
            <a:r>
              <a:rPr lang="en-US" sz="2000" baseline="-25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orbitals.  Because both bonding and antibonding 3a</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 orbitals are filled, this cannot be responsible for stabilizing during adsorption.</a:t>
            </a:r>
            <a:endParaRPr lang="en-US" sz="2000" baseline="-25000" dirty="0">
              <a:latin typeface="Arial" panose="020B0604020202020204" pitchFamily="34" charset="0"/>
              <a:cs typeface="Arial" panose="020B0604020202020204" pitchFamily="34" charset="0"/>
            </a:endParaRPr>
          </a:p>
        </p:txBody>
      </p:sp>
      <p:sp>
        <p:nvSpPr>
          <p:cNvPr id="10754" name="TextBox 10753"/>
          <p:cNvSpPr txBox="1"/>
          <p:nvPr/>
        </p:nvSpPr>
        <p:spPr>
          <a:xfrm>
            <a:off x="26324611" y="11317748"/>
            <a:ext cx="641026" cy="369332"/>
          </a:xfrm>
          <a:prstGeom prst="rect">
            <a:avLst/>
          </a:prstGeom>
          <a:noFill/>
        </p:spPr>
        <p:txBody>
          <a:bodyPr wrap="square" rtlCol="0">
            <a:spAutoFit/>
          </a:bodyPr>
          <a:lstStyle/>
          <a:p>
            <a:r>
              <a:rPr lang="en-US" sz="1800" dirty="0"/>
              <a:t>1b</a:t>
            </a:r>
            <a:r>
              <a:rPr lang="en-US" sz="1800" baseline="-25000" dirty="0"/>
              <a:t>1</a:t>
            </a:r>
            <a:endParaRPr lang="en-US" sz="1800" baseline="-25000" dirty="0"/>
          </a:p>
        </p:txBody>
      </p:sp>
      <p:sp>
        <p:nvSpPr>
          <p:cNvPr id="54" name="TextBox 53"/>
          <p:cNvSpPr txBox="1"/>
          <p:nvPr/>
        </p:nvSpPr>
        <p:spPr>
          <a:xfrm>
            <a:off x="27498548" y="11648952"/>
            <a:ext cx="641026" cy="369332"/>
          </a:xfrm>
          <a:prstGeom prst="rect">
            <a:avLst/>
          </a:prstGeom>
          <a:noFill/>
        </p:spPr>
        <p:txBody>
          <a:bodyPr wrap="square" rtlCol="0">
            <a:spAutoFit/>
          </a:bodyPr>
          <a:lstStyle/>
          <a:p>
            <a:r>
              <a:rPr lang="en-US" sz="1800" dirty="0"/>
              <a:t>3</a:t>
            </a:r>
            <a:r>
              <a:rPr lang="en-US" sz="1800" dirty="0"/>
              <a:t>a</a:t>
            </a:r>
            <a:r>
              <a:rPr lang="en-US" sz="1800" baseline="-25000" dirty="0"/>
              <a:t>1</a:t>
            </a:r>
            <a:endParaRPr lang="en-US" sz="1800" baseline="-25000" dirty="0"/>
          </a:p>
        </p:txBody>
      </p:sp>
      <p:sp>
        <p:nvSpPr>
          <p:cNvPr id="55" name="TextBox 54"/>
          <p:cNvSpPr txBox="1"/>
          <p:nvPr/>
        </p:nvSpPr>
        <p:spPr>
          <a:xfrm>
            <a:off x="28116155" y="11128922"/>
            <a:ext cx="641026" cy="369332"/>
          </a:xfrm>
          <a:prstGeom prst="rect">
            <a:avLst/>
          </a:prstGeom>
          <a:noFill/>
        </p:spPr>
        <p:txBody>
          <a:bodyPr wrap="square" rtlCol="0">
            <a:spAutoFit/>
          </a:bodyPr>
          <a:lstStyle/>
          <a:p>
            <a:r>
              <a:rPr lang="en-US" sz="1800" dirty="0"/>
              <a:t>1b</a:t>
            </a:r>
            <a:r>
              <a:rPr lang="en-US" sz="1800" baseline="-25000" dirty="0"/>
              <a:t>2</a:t>
            </a:r>
          </a:p>
        </p:txBody>
      </p:sp>
      <p:sp>
        <p:nvSpPr>
          <p:cNvPr id="10755" name="TextBox 10754"/>
          <p:cNvSpPr txBox="1"/>
          <p:nvPr/>
        </p:nvSpPr>
        <p:spPr>
          <a:xfrm>
            <a:off x="25880645" y="17373600"/>
            <a:ext cx="3637115" cy="769441"/>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COHP and DOS of Lone Water Monomer</a:t>
            </a:r>
            <a:endParaRPr lang="en-US" sz="2200" dirty="0">
              <a:latin typeface="Arial" panose="020B0604020202020204" pitchFamily="34" charset="0"/>
              <a:cs typeface="Arial" panose="020B0604020202020204" pitchFamily="34" charset="0"/>
            </a:endParaRPr>
          </a:p>
        </p:txBody>
      </p:sp>
      <p:pic>
        <p:nvPicPr>
          <p:cNvPr id="10757" name="Picture 10756"/>
          <p:cNvPicPr>
            <a:picLocks noChangeAspect="1"/>
          </p:cNvPicPr>
          <p:nvPr/>
        </p:nvPicPr>
        <p:blipFill rotWithShape="1">
          <a:blip r:embed="rId19" cstate="print">
            <a:extLst>
              <a:ext uri="{28A0092B-C50C-407E-A947-70E740481C1C}">
                <a14:useLocalDpi xmlns:a14="http://schemas.microsoft.com/office/drawing/2010/main" val="0"/>
              </a:ext>
            </a:extLst>
          </a:blip>
          <a:srcRect l="4954" r="4229"/>
          <a:stretch/>
        </p:blipFill>
        <p:spPr>
          <a:xfrm>
            <a:off x="32841926" y="17754600"/>
            <a:ext cx="4191000" cy="3565979"/>
          </a:xfrm>
          <a:prstGeom prst="rect">
            <a:avLst/>
          </a:prstGeom>
        </p:spPr>
      </p:pic>
      <p:sp>
        <p:nvSpPr>
          <p:cNvPr id="58" name="TextBox 57"/>
          <p:cNvSpPr txBox="1"/>
          <p:nvPr/>
        </p:nvSpPr>
        <p:spPr>
          <a:xfrm>
            <a:off x="33086910" y="17373600"/>
            <a:ext cx="3965067" cy="769441"/>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COHP and DOS of Adsorbed Monomer on LaMnO</a:t>
            </a:r>
            <a:r>
              <a:rPr lang="en-US" sz="2200" baseline="-25000" dirty="0">
                <a:latin typeface="Arial" panose="020B0604020202020204" pitchFamily="34" charset="0"/>
                <a:cs typeface="Arial" panose="020B0604020202020204" pitchFamily="34" charset="0"/>
              </a:rPr>
              <a:t>3</a:t>
            </a:r>
            <a:r>
              <a:rPr lang="en-US" sz="2200" dirty="0">
                <a:latin typeface="Arial" panose="020B0604020202020204" pitchFamily="34" charset="0"/>
                <a:cs typeface="Arial" panose="020B0604020202020204" pitchFamily="34" charset="0"/>
              </a:rPr>
              <a:t> surface</a:t>
            </a:r>
            <a:endParaRPr lang="en-US" sz="2200" baseline="-25000" dirty="0">
              <a:latin typeface="Arial" panose="020B0604020202020204" pitchFamily="34" charset="0"/>
              <a:cs typeface="Arial" panose="020B0604020202020204" pitchFamily="34" charset="0"/>
            </a:endParaRPr>
          </a:p>
        </p:txBody>
      </p:sp>
      <p:sp>
        <p:nvSpPr>
          <p:cNvPr id="10758" name="TextBox 10757"/>
          <p:cNvSpPr txBox="1"/>
          <p:nvPr/>
        </p:nvSpPr>
        <p:spPr>
          <a:xfrm>
            <a:off x="25679402" y="21107400"/>
            <a:ext cx="1127759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dirty="0">
                <a:latin typeface="Arial" panose="020B0604020202020204" pitchFamily="34" charset="0"/>
                <a:cs typeface="Arial" panose="020B0604020202020204" pitchFamily="34" charset="0"/>
              </a:rPr>
              <a:t>COHP analysis shows that the water states near the Fermi energy are antibonding, so broadening during adsorption stabilizes the molecule by pushing antibonding orbitals (hybridized between the purple </a:t>
            </a:r>
            <a:r>
              <a:rPr lang="en-US" sz="1800" dirty="0" err="1">
                <a:latin typeface="Arial" panose="020B0604020202020204" pitchFamily="34" charset="0"/>
                <a:cs typeface="Arial" panose="020B0604020202020204" pitchFamily="34" charset="0"/>
              </a:rPr>
              <a:t>Mn</a:t>
            </a:r>
            <a:r>
              <a:rPr lang="en-US" sz="1800" dirty="0">
                <a:latin typeface="Arial" panose="020B0604020202020204" pitchFamily="34" charset="0"/>
                <a:cs typeface="Arial" panose="020B0604020202020204" pitchFamily="34" charset="0"/>
              </a:rPr>
              <a:t> d-orbitals and blue water p-orbitals) above the Fermi Energy.  However, the COHP shows that an antibonding contribution that is quite small, so that it appears that electrostatic interactions dominate.</a:t>
            </a:r>
            <a:endParaRPr lang="en-US" sz="1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759" name="TextBox 10758"/>
              <p:cNvSpPr txBox="1"/>
              <p:nvPr/>
            </p:nvSpPr>
            <p:spPr>
              <a:xfrm>
                <a:off x="2362200" y="25617160"/>
                <a:ext cx="6845166" cy="6401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800" b="1" i="1">
                              <a:latin typeface="Cambria Math" panose="02040503050406030204" pitchFamily="18" charset="0"/>
                            </a:rPr>
                          </m:ctrlPr>
                        </m:sSubPr>
                        <m:e>
                          <m:r>
                            <a:rPr lang="en-US" sz="3800" b="1" i="1">
                              <a:latin typeface="Cambria Math" panose="02040503050406030204" pitchFamily="18" charset="0"/>
                            </a:rPr>
                            <m:t>𝑬</m:t>
                          </m:r>
                        </m:e>
                        <m:sub>
                          <m:r>
                            <a:rPr lang="en-US" sz="3800" b="1" i="1">
                              <a:latin typeface="Cambria Math" panose="02040503050406030204" pitchFamily="18" charset="0"/>
                            </a:rPr>
                            <m:t>𝑨</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rPr>
                            <m:t>𝑬</m:t>
                          </m:r>
                        </m:e>
                        <m:sub>
                          <m:r>
                            <a:rPr lang="en-US" sz="3800" b="1" i="1">
                              <a:latin typeface="Cambria Math" panose="02040503050406030204" pitchFamily="18" charset="0"/>
                            </a:rPr>
                            <m:t>𝒔𝒖𝒓𝒇</m:t>
                          </m:r>
                          <m:r>
                            <a:rPr lang="en-US" sz="3800" b="1" i="1">
                              <a:latin typeface="Cambria Math" panose="02040503050406030204" pitchFamily="18" charset="0"/>
                            </a:rPr>
                            <m:t>+</m:t>
                          </m:r>
                          <m:r>
                            <a:rPr lang="en-US" sz="3800" b="1" i="1">
                              <a:latin typeface="Cambria Math" panose="02040503050406030204" pitchFamily="18" charset="0"/>
                            </a:rPr>
                            <m:t>𝒂𝒅𝒔</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rPr>
                            <m:t>𝑬</m:t>
                          </m:r>
                        </m:e>
                        <m:sub>
                          <m:r>
                            <a:rPr lang="en-US" sz="3800" b="1" i="1">
                              <a:latin typeface="Cambria Math" panose="02040503050406030204" pitchFamily="18" charset="0"/>
                            </a:rPr>
                            <m:t>𝒔𝒖𝒓𝒇</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rPr>
                            <m:t>𝑬</m:t>
                          </m:r>
                        </m:e>
                        <m:sub>
                          <m:r>
                            <a:rPr lang="en-US" sz="3800" b="1" i="1">
                              <a:latin typeface="Cambria Math" panose="02040503050406030204" pitchFamily="18" charset="0"/>
                            </a:rPr>
                            <m:t>𝒂𝒅𝒔</m:t>
                          </m:r>
                        </m:sub>
                      </m:sSub>
                      <m:r>
                        <a:rPr lang="en-US" sz="3800" b="1" i="1">
                          <a:latin typeface="Cambria Math" panose="02040503050406030204" pitchFamily="18" charset="0"/>
                        </a:rPr>
                        <m:t>)</m:t>
                      </m:r>
                    </m:oMath>
                  </m:oMathPara>
                </a14:m>
                <a:endParaRPr lang="en-US" sz="3800" b="1" dirty="0"/>
              </a:p>
            </p:txBody>
          </p:sp>
        </mc:Choice>
        <mc:Fallback>
          <p:sp>
            <p:nvSpPr>
              <p:cNvPr id="10759" name="TextBox 10758"/>
              <p:cNvSpPr txBox="1">
                <a:spLocks noRot="1" noChangeAspect="1" noMove="1" noResize="1" noEditPoints="1" noAdjustHandles="1" noChangeArrowheads="1" noChangeShapeType="1" noTextEdit="1"/>
              </p:cNvSpPr>
              <p:nvPr/>
            </p:nvSpPr>
            <p:spPr>
              <a:xfrm>
                <a:off x="2362200" y="25617160"/>
                <a:ext cx="6845166" cy="6401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2086418" y="27934825"/>
                <a:ext cx="7844158" cy="6401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800" b="1" i="1">
                              <a:latin typeface="Cambria Math" panose="02040503050406030204" pitchFamily="18" charset="0"/>
                            </a:rPr>
                          </m:ctrlPr>
                        </m:sSubPr>
                        <m:e>
                          <m:r>
                            <a:rPr lang="en-US" sz="3800" b="1" i="1">
                              <a:latin typeface="Cambria Math" panose="02040503050406030204" pitchFamily="18" charset="0"/>
                              <a:ea typeface="Cambria Math" panose="02040503050406030204" pitchFamily="18" charset="0"/>
                            </a:rPr>
                            <m:t>𝝆</m:t>
                          </m:r>
                        </m:e>
                        <m:sub>
                          <m:r>
                            <a:rPr lang="en-US" sz="3800" b="1" i="1">
                              <a:latin typeface="Cambria Math" panose="02040503050406030204" pitchFamily="18" charset="0"/>
                            </a:rPr>
                            <m:t>𝒅𝒊𝒇𝒇</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ea typeface="Cambria Math" panose="02040503050406030204" pitchFamily="18" charset="0"/>
                            </a:rPr>
                            <m:t>𝝆</m:t>
                          </m:r>
                        </m:e>
                        <m:sub>
                          <m:r>
                            <a:rPr lang="en-US" sz="3800" b="1" i="1">
                              <a:latin typeface="Cambria Math" panose="02040503050406030204" pitchFamily="18" charset="0"/>
                            </a:rPr>
                            <m:t>𝒔𝒖𝒓𝒇</m:t>
                          </m:r>
                          <m:r>
                            <a:rPr lang="en-US" sz="3800" b="1" i="1">
                              <a:latin typeface="Cambria Math" panose="02040503050406030204" pitchFamily="18" charset="0"/>
                            </a:rPr>
                            <m:t>+</m:t>
                          </m:r>
                          <m:r>
                            <a:rPr lang="en-US" sz="3800" b="1" i="1">
                              <a:latin typeface="Cambria Math" panose="02040503050406030204" pitchFamily="18" charset="0"/>
                            </a:rPr>
                            <m:t>𝒂𝒅𝒔</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ea typeface="Cambria Math" panose="02040503050406030204" pitchFamily="18" charset="0"/>
                            </a:rPr>
                            <m:t>𝝆</m:t>
                          </m:r>
                        </m:e>
                        <m:sub>
                          <m:r>
                            <a:rPr lang="en-US" sz="3800" b="1" i="1">
                              <a:latin typeface="Cambria Math" panose="02040503050406030204" pitchFamily="18" charset="0"/>
                            </a:rPr>
                            <m:t>𝒔𝒖𝒓𝒇</m:t>
                          </m:r>
                        </m:sub>
                      </m:sSub>
                      <m:r>
                        <a:rPr lang="en-US" sz="3800" b="1" i="1">
                          <a:latin typeface="Cambria Math" panose="02040503050406030204" pitchFamily="18" charset="0"/>
                        </a:rPr>
                        <m:t>+</m:t>
                      </m:r>
                      <m:sSub>
                        <m:sSubPr>
                          <m:ctrlPr>
                            <a:rPr lang="en-US" sz="3800" b="1" i="1">
                              <a:latin typeface="Cambria Math" panose="02040503050406030204" pitchFamily="18" charset="0"/>
                            </a:rPr>
                          </m:ctrlPr>
                        </m:sSubPr>
                        <m:e>
                          <m:r>
                            <a:rPr lang="en-US" sz="3800" b="1" i="1">
                              <a:latin typeface="Cambria Math" panose="02040503050406030204" pitchFamily="18" charset="0"/>
                              <a:ea typeface="Cambria Math" panose="02040503050406030204" pitchFamily="18" charset="0"/>
                            </a:rPr>
                            <m:t>𝝆</m:t>
                          </m:r>
                        </m:e>
                        <m:sub>
                          <m:r>
                            <a:rPr lang="en-US" sz="3800" b="1" i="1">
                              <a:latin typeface="Cambria Math" panose="02040503050406030204" pitchFamily="18" charset="0"/>
                            </a:rPr>
                            <m:t>𝒂𝒅𝒔</m:t>
                          </m:r>
                        </m:sub>
                      </m:sSub>
                      <m:r>
                        <a:rPr lang="en-US" sz="3800" b="1" i="1">
                          <a:latin typeface="Cambria Math" panose="02040503050406030204" pitchFamily="18" charset="0"/>
                        </a:rPr>
                        <m:t>)</m:t>
                      </m:r>
                    </m:oMath>
                  </m:oMathPara>
                </a14:m>
                <a:endParaRPr lang="en-US" sz="3800" b="1" dirty="0"/>
              </a:p>
            </p:txBody>
          </p:sp>
        </mc:Choice>
        <mc:Fallback>
          <p:sp>
            <p:nvSpPr>
              <p:cNvPr id="62" name="TextBox 61"/>
              <p:cNvSpPr txBox="1">
                <a:spLocks noRot="1" noChangeAspect="1" noMove="1" noResize="1" noEditPoints="1" noAdjustHandles="1" noChangeArrowheads="1" noChangeShapeType="1" noTextEdit="1"/>
              </p:cNvSpPr>
              <p:nvPr/>
            </p:nvSpPr>
            <p:spPr>
              <a:xfrm>
                <a:off x="2086418" y="27934825"/>
                <a:ext cx="7844158" cy="640175"/>
              </a:xfrm>
              <a:prstGeom prst="rect">
                <a:avLst/>
              </a:prstGeom>
              <a:blipFill rotWithShape="0">
                <a:blip r:embed="rId21"/>
                <a:stretch>
                  <a:fillRect/>
                </a:stretch>
              </a:blipFill>
            </p:spPr>
            <p:txBody>
              <a:bodyPr/>
              <a:lstStyle/>
              <a:p>
                <a:r>
                  <a:rPr lang="en-US">
                    <a:noFill/>
                  </a:rPr>
                  <a:t> </a:t>
                </a:r>
              </a:p>
            </p:txBody>
          </p:sp>
        </mc:Fallback>
      </mc:AlternateContent>
      <p:pic>
        <p:nvPicPr>
          <p:cNvPr id="10761" name="Picture 10760"/>
          <p:cNvPicPr>
            <a:picLocks noChangeAspect="1"/>
          </p:cNvPicPr>
          <p:nvPr/>
        </p:nvPicPr>
        <p:blipFill>
          <a:blip r:embed="rId22"/>
          <a:stretch>
            <a:fillRect/>
          </a:stretch>
        </p:blipFill>
        <p:spPr>
          <a:xfrm>
            <a:off x="13242969" y="8534399"/>
            <a:ext cx="904875" cy="1143000"/>
          </a:xfrm>
          <a:prstGeom prst="rect">
            <a:avLst/>
          </a:prstGeom>
        </p:spPr>
      </p:pic>
      <p:sp>
        <p:nvSpPr>
          <p:cNvPr id="65" name="TextBox 64"/>
          <p:cNvSpPr txBox="1"/>
          <p:nvPr/>
        </p:nvSpPr>
        <p:spPr>
          <a:xfrm>
            <a:off x="26970619" y="18993441"/>
            <a:ext cx="641026" cy="369332"/>
          </a:xfrm>
          <a:prstGeom prst="rect">
            <a:avLst/>
          </a:prstGeom>
          <a:noFill/>
        </p:spPr>
        <p:txBody>
          <a:bodyPr wrap="square" rtlCol="0">
            <a:spAutoFit/>
          </a:bodyPr>
          <a:lstStyle/>
          <a:p>
            <a:r>
              <a:rPr lang="en-US" sz="1800" dirty="0"/>
              <a:t>1b</a:t>
            </a:r>
            <a:r>
              <a:rPr lang="en-US" sz="1800" baseline="-25000" dirty="0"/>
              <a:t>1</a:t>
            </a:r>
            <a:endParaRPr lang="en-US" sz="1800" baseline="-25000" dirty="0"/>
          </a:p>
        </p:txBody>
      </p:sp>
      <p:sp>
        <p:nvSpPr>
          <p:cNvPr id="66" name="TextBox 65"/>
          <p:cNvSpPr txBox="1"/>
          <p:nvPr/>
        </p:nvSpPr>
        <p:spPr>
          <a:xfrm>
            <a:off x="27795642" y="19087468"/>
            <a:ext cx="641026" cy="369332"/>
          </a:xfrm>
          <a:prstGeom prst="rect">
            <a:avLst/>
          </a:prstGeom>
          <a:noFill/>
        </p:spPr>
        <p:txBody>
          <a:bodyPr wrap="square" rtlCol="0">
            <a:spAutoFit/>
          </a:bodyPr>
          <a:lstStyle/>
          <a:p>
            <a:r>
              <a:rPr lang="en-US" sz="1800" dirty="0"/>
              <a:t>3</a:t>
            </a:r>
            <a:r>
              <a:rPr lang="en-US" sz="1800" dirty="0"/>
              <a:t>a</a:t>
            </a:r>
            <a:r>
              <a:rPr lang="en-US" sz="1800" baseline="-25000" dirty="0"/>
              <a:t>1</a:t>
            </a:r>
            <a:endParaRPr lang="en-US" sz="1800" baseline="-25000" dirty="0"/>
          </a:p>
        </p:txBody>
      </p:sp>
      <p:sp>
        <p:nvSpPr>
          <p:cNvPr id="67" name="TextBox 66"/>
          <p:cNvSpPr txBox="1"/>
          <p:nvPr/>
        </p:nvSpPr>
        <p:spPr>
          <a:xfrm>
            <a:off x="28285913" y="19088536"/>
            <a:ext cx="641026" cy="369332"/>
          </a:xfrm>
          <a:prstGeom prst="rect">
            <a:avLst/>
          </a:prstGeom>
          <a:noFill/>
        </p:spPr>
        <p:txBody>
          <a:bodyPr wrap="square" rtlCol="0">
            <a:spAutoFit/>
          </a:bodyPr>
          <a:lstStyle/>
          <a:p>
            <a:r>
              <a:rPr lang="en-US" sz="1800" dirty="0"/>
              <a:t>1b</a:t>
            </a:r>
            <a:r>
              <a:rPr lang="en-US" sz="1800" baseline="-25000" dirty="0"/>
              <a:t>2</a:t>
            </a:r>
          </a:p>
        </p:txBody>
      </p:sp>
      <p:sp>
        <p:nvSpPr>
          <p:cNvPr id="63" name="TextBox 62"/>
          <p:cNvSpPr txBox="1"/>
          <p:nvPr/>
        </p:nvSpPr>
        <p:spPr>
          <a:xfrm>
            <a:off x="13760709" y="8400919"/>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Monomer</a:t>
            </a:r>
            <a:endParaRPr lang="en-US" sz="3000" dirty="0">
              <a:latin typeface="Arial" panose="020B0604020202020204" pitchFamily="34" charset="0"/>
              <a:cs typeface="Arial" panose="020B0604020202020204" pitchFamily="34" charset="0"/>
            </a:endParaRPr>
          </a:p>
        </p:txBody>
      </p:sp>
      <p:sp>
        <p:nvSpPr>
          <p:cNvPr id="64" name="TextBox 63"/>
          <p:cNvSpPr txBox="1"/>
          <p:nvPr/>
        </p:nvSpPr>
        <p:spPr>
          <a:xfrm>
            <a:off x="17866772" y="8413731"/>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Dimer</a:t>
            </a:r>
            <a:endParaRPr lang="en-US" sz="3000" dirty="0">
              <a:latin typeface="Arial" panose="020B0604020202020204" pitchFamily="34" charset="0"/>
              <a:cs typeface="Arial" panose="020B0604020202020204" pitchFamily="34" charset="0"/>
            </a:endParaRPr>
          </a:p>
        </p:txBody>
      </p:sp>
      <p:sp>
        <p:nvSpPr>
          <p:cNvPr id="68" name="TextBox 67"/>
          <p:cNvSpPr txBox="1"/>
          <p:nvPr/>
        </p:nvSpPr>
        <p:spPr>
          <a:xfrm>
            <a:off x="21972836" y="8400919"/>
            <a:ext cx="2622290" cy="55399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Trimer</a:t>
            </a:r>
            <a:endParaRPr lang="en-US" sz="3000" dirty="0">
              <a:latin typeface="Arial" panose="020B0604020202020204" pitchFamily="34" charset="0"/>
              <a:cs typeface="Arial" panose="020B0604020202020204" pitchFamily="34" charset="0"/>
            </a:endParaRPr>
          </a:p>
        </p:txBody>
      </p:sp>
      <p:sp>
        <p:nvSpPr>
          <p:cNvPr id="4" name="TextBox 3"/>
          <p:cNvSpPr txBox="1"/>
          <p:nvPr/>
        </p:nvSpPr>
        <p:spPr>
          <a:xfrm>
            <a:off x="14414577" y="25301806"/>
            <a:ext cx="2235156"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Monomer</a:t>
            </a:r>
            <a:endParaRPr lang="en-US" dirty="0">
              <a:latin typeface="Arial" panose="020B0604020202020204" pitchFamily="34" charset="0"/>
              <a:cs typeface="Arial" panose="020B0604020202020204" pitchFamily="34" charset="0"/>
            </a:endParaRPr>
          </a:p>
        </p:txBody>
      </p:sp>
      <p:sp>
        <p:nvSpPr>
          <p:cNvPr id="70" name="TextBox 69"/>
          <p:cNvSpPr txBox="1"/>
          <p:nvPr/>
        </p:nvSpPr>
        <p:spPr>
          <a:xfrm>
            <a:off x="18084822" y="25301805"/>
            <a:ext cx="2235156"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Dimer</a:t>
            </a:r>
            <a:endParaRPr lang="en-US" dirty="0">
              <a:latin typeface="Arial" panose="020B0604020202020204" pitchFamily="34" charset="0"/>
              <a:cs typeface="Arial" panose="020B0604020202020204" pitchFamily="34" charset="0"/>
            </a:endParaRPr>
          </a:p>
        </p:txBody>
      </p:sp>
      <p:sp>
        <p:nvSpPr>
          <p:cNvPr id="71" name="TextBox 70"/>
          <p:cNvSpPr txBox="1"/>
          <p:nvPr/>
        </p:nvSpPr>
        <p:spPr>
          <a:xfrm>
            <a:off x="21941289" y="25306631"/>
            <a:ext cx="2235156"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Trimer</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29910029" y="18650661"/>
            <a:ext cx="2837815" cy="1446550"/>
          </a:xfrm>
          <a:prstGeom prst="rect">
            <a:avLst/>
          </a:prstGeom>
          <a:ln w="28575">
            <a:solidFill>
              <a:srgbClr val="FFC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200" dirty="0"/>
              <a:t>Negative parts of the COHP plot are anti-bonding, positive are bonding</a:t>
            </a:r>
            <a:endParaRPr lang="en-US" sz="2200" dirty="0"/>
          </a:p>
        </p:txBody>
      </p:sp>
      <p:sp>
        <p:nvSpPr>
          <p:cNvPr id="72" name="TextBox 71"/>
          <p:cNvSpPr txBox="1"/>
          <p:nvPr/>
        </p:nvSpPr>
        <p:spPr>
          <a:xfrm>
            <a:off x="33597083" y="18910380"/>
            <a:ext cx="641026" cy="369332"/>
          </a:xfrm>
          <a:prstGeom prst="rect">
            <a:avLst/>
          </a:prstGeom>
          <a:noFill/>
        </p:spPr>
        <p:txBody>
          <a:bodyPr wrap="square" rtlCol="0">
            <a:spAutoFit/>
          </a:bodyPr>
          <a:lstStyle/>
          <a:p>
            <a:r>
              <a:rPr lang="en-US" sz="1800" dirty="0"/>
              <a:t>1b</a:t>
            </a:r>
            <a:r>
              <a:rPr lang="en-US" sz="1800" baseline="-25000" dirty="0"/>
              <a:t>1</a:t>
            </a:r>
            <a:endParaRPr lang="en-US" sz="1800" baseline="-25000" dirty="0"/>
          </a:p>
        </p:txBody>
      </p:sp>
      <p:sp>
        <p:nvSpPr>
          <p:cNvPr id="73" name="TextBox 72"/>
          <p:cNvSpPr txBox="1"/>
          <p:nvPr/>
        </p:nvSpPr>
        <p:spPr>
          <a:xfrm>
            <a:off x="34352240" y="18808775"/>
            <a:ext cx="641026" cy="369332"/>
          </a:xfrm>
          <a:prstGeom prst="rect">
            <a:avLst/>
          </a:prstGeom>
          <a:noFill/>
        </p:spPr>
        <p:txBody>
          <a:bodyPr wrap="square" rtlCol="0">
            <a:spAutoFit/>
          </a:bodyPr>
          <a:lstStyle/>
          <a:p>
            <a:r>
              <a:rPr lang="en-US" sz="1800" dirty="0"/>
              <a:t>3</a:t>
            </a:r>
            <a:r>
              <a:rPr lang="en-US" sz="1800" dirty="0"/>
              <a:t>a</a:t>
            </a:r>
            <a:r>
              <a:rPr lang="en-US" sz="1800" baseline="-25000" dirty="0"/>
              <a:t>1</a:t>
            </a:r>
            <a:endParaRPr lang="en-US" sz="1800" baseline="-25000" dirty="0"/>
          </a:p>
        </p:txBody>
      </p:sp>
      <p:sp>
        <p:nvSpPr>
          <p:cNvPr id="74" name="TextBox 73"/>
          <p:cNvSpPr txBox="1"/>
          <p:nvPr/>
        </p:nvSpPr>
        <p:spPr>
          <a:xfrm>
            <a:off x="34940489" y="18650661"/>
            <a:ext cx="641026" cy="369332"/>
          </a:xfrm>
          <a:prstGeom prst="rect">
            <a:avLst/>
          </a:prstGeom>
          <a:noFill/>
        </p:spPr>
        <p:txBody>
          <a:bodyPr wrap="square" rtlCol="0">
            <a:spAutoFit/>
          </a:bodyPr>
          <a:lstStyle/>
          <a:p>
            <a:r>
              <a:rPr lang="en-US" sz="1800" dirty="0"/>
              <a:t>1b</a:t>
            </a:r>
            <a:r>
              <a:rPr lang="en-US" sz="1800" baseline="-25000" dirty="0"/>
              <a:t>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5026</TotalTime>
  <Words>1218</Words>
  <Application>Microsoft Office PowerPoint</Application>
  <PresentationFormat>Custom</PresentationFormat>
  <Paragraphs>131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Default Design</vt:lpstr>
      <vt:lpstr>PowerPoint Presentation</vt:lpstr>
    </vt:vector>
  </TitlesOfParts>
  <Company>IT Center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Billman,Chris R</cp:lastModifiedBy>
  <cp:revision>525</cp:revision>
  <dcterms:created xsi:type="dcterms:W3CDTF">2002-01-04T15:07:16Z</dcterms:created>
  <dcterms:modified xsi:type="dcterms:W3CDTF">2015-02-12T14:40:12Z</dcterms:modified>
</cp:coreProperties>
</file>