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7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/>
    <p:restoredTop sz="94629"/>
  </p:normalViewPr>
  <p:slideViewPr>
    <p:cSldViewPr snapToGrid="0" snapToObjects="1">
      <p:cViewPr>
        <p:scale>
          <a:sx n="90" d="100"/>
          <a:sy n="90" d="100"/>
        </p:scale>
        <p:origin x="92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B057B-2E3B-1647-B2E0-B478BE2136A8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B3010-9B43-FE41-8EC3-5DA5C5EB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8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4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E9A3-938D-944D-8AEB-39FB72277A3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398B-D150-4248-AF4D-2F6B585A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gi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99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DFT calculations of motional effects on NQR parameters in molecular crystals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0194"/>
            <a:ext cx="9144000" cy="1655762"/>
          </a:xfrm>
        </p:spPr>
        <p:txBody>
          <a:bodyPr/>
          <a:lstStyle/>
          <a:p>
            <a:r>
              <a:rPr lang="en-US" dirty="0" smtClean="0"/>
              <a:t>Allen </a:t>
            </a:r>
            <a:r>
              <a:rPr lang="en-US" dirty="0" err="1" smtClean="0"/>
              <a:t>Majewski</a:t>
            </a:r>
            <a:r>
              <a:rPr lang="en-US" dirty="0" smtClean="0"/>
              <a:t>, Chris </a:t>
            </a:r>
            <a:r>
              <a:rPr lang="en-US" dirty="0" err="1" smtClean="0"/>
              <a:t>Billman</a:t>
            </a:r>
            <a:r>
              <a:rPr lang="en-US" dirty="0" smtClean="0"/>
              <a:t>, Hai-Ping Cheng, Neil Sullivan</a:t>
            </a:r>
          </a:p>
          <a:p>
            <a:r>
              <a:rPr lang="en-US" dirty="0" smtClean="0"/>
              <a:t>University of Florida</a:t>
            </a:r>
          </a:p>
          <a:p>
            <a:r>
              <a:rPr lang="en-US" dirty="0" smtClean="0"/>
              <a:t>March 9,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8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NQR explosives </a:t>
            </a:r>
            <a:r>
              <a:rPr lang="en-US" sz="4000" dirty="0" smtClean="0"/>
              <a:t>detection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155"/>
            <a:ext cx="5720896" cy="25377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NQR is </a:t>
            </a:r>
            <a:r>
              <a:rPr lang="en-US" sz="2400" dirty="0" smtClean="0"/>
              <a:t>a </a:t>
            </a:r>
            <a:r>
              <a:rPr lang="en-US" sz="2400" dirty="0" smtClean="0"/>
              <a:t>“chemical fingerprint”: material-specific frequencies</a:t>
            </a:r>
            <a:endParaRPr lang="en-US" sz="2400" baseline="30000" dirty="0"/>
          </a:p>
          <a:p>
            <a:r>
              <a:rPr lang="en-US" sz="2400" baseline="30000" dirty="0" smtClean="0"/>
              <a:t>14</a:t>
            </a:r>
            <a:r>
              <a:rPr lang="en-US" sz="2400" dirty="0" smtClean="0"/>
              <a:t>N </a:t>
            </a:r>
            <a:r>
              <a:rPr lang="en-US" sz="2400" dirty="0" smtClean="0"/>
              <a:t>has quadrupole </a:t>
            </a:r>
            <a:r>
              <a:rPr lang="en-US" sz="2400" dirty="0" smtClean="0"/>
              <a:t>moment</a:t>
            </a:r>
            <a:endParaRPr lang="en-US" sz="2400" dirty="0"/>
          </a:p>
          <a:p>
            <a:r>
              <a:rPr lang="en-US" sz="2400" dirty="0" smtClean="0"/>
              <a:t>Unlike NMR, no external B required</a:t>
            </a:r>
            <a:endParaRPr lang="en-US" sz="2400" baseline="30000" dirty="0" smtClean="0"/>
          </a:p>
          <a:p>
            <a:r>
              <a:rPr lang="en-US" sz="2400" dirty="0" smtClean="0"/>
              <a:t>US </a:t>
            </a:r>
            <a:r>
              <a:rPr lang="en-US" sz="2400" dirty="0" smtClean="0"/>
              <a:t>Patents </a:t>
            </a:r>
            <a:r>
              <a:rPr lang="en-US" sz="2400" dirty="0" smtClean="0"/>
              <a:t>1992-2017 for NQR bomb detectors: </a:t>
            </a:r>
            <a:r>
              <a:rPr lang="en-US" sz="2400" dirty="0" smtClean="0"/>
              <a:t>~ 10</a:t>
            </a:r>
            <a:r>
              <a:rPr lang="en-US" sz="2400" baseline="30000" dirty="0" smtClean="0"/>
              <a:t>2</a:t>
            </a:r>
            <a:endParaRPr lang="en-US" sz="24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09" y="4224442"/>
            <a:ext cx="1825255" cy="1719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26" y="4428133"/>
            <a:ext cx="1723827" cy="14687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19" y="4129089"/>
            <a:ext cx="1931366" cy="1892348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-1772078" y="56490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/>
              <a:t>   TNT        </a:t>
            </a:r>
            <a:r>
              <a:rPr lang="en-US" sz="2500" dirty="0" smtClean="0"/>
              <a:t>            </a:t>
            </a:r>
            <a:r>
              <a:rPr lang="en-US" sz="2500" dirty="0" smtClean="0"/>
              <a:t>HMX         </a:t>
            </a:r>
            <a:r>
              <a:rPr lang="en-US" sz="2500" dirty="0" smtClean="0"/>
              <a:t>           </a:t>
            </a:r>
            <a:r>
              <a:rPr lang="en-US" sz="2500" dirty="0" smtClean="0"/>
              <a:t>RDX </a:t>
            </a:r>
            <a:endParaRPr lang="en-US" sz="2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880" y="1807444"/>
            <a:ext cx="4146309" cy="27642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80234" y="1194593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ADE 651 </a:t>
            </a:r>
            <a:r>
              <a:rPr lang="mr-IN" sz="2200" dirty="0" smtClean="0"/>
              <a:t>–</a:t>
            </a:r>
            <a:r>
              <a:rPr lang="en-US" sz="2200" dirty="0" smtClean="0"/>
              <a:t> fake NQR bomb detector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880234" y="4914549"/>
            <a:ext cx="4191955" cy="501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sold in Iraq 2008-2009</a:t>
            </a:r>
          </a:p>
          <a:p>
            <a:r>
              <a:rPr lang="en-US" sz="2200" dirty="0" smtClean="0"/>
              <a:t>$50k/</a:t>
            </a:r>
            <a:r>
              <a:rPr lang="en-US" sz="2200" dirty="0" err="1" smtClean="0"/>
              <a:t>ea</a:t>
            </a:r>
            <a:r>
              <a:rPr lang="en-US" sz="2200" dirty="0" smtClean="0"/>
              <a:t>, total $42M</a:t>
            </a:r>
          </a:p>
          <a:p>
            <a:r>
              <a:rPr lang="en-US" sz="2200" dirty="0" smtClean="0"/>
              <a:t>does not actually work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1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4"/>
          <a:stretch/>
        </p:blipFill>
        <p:spPr>
          <a:xfrm>
            <a:off x="320805" y="1462874"/>
            <a:ext cx="3828397" cy="2412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68" y="9002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NQR frequencies </a:t>
            </a:r>
            <a:r>
              <a:rPr lang="en-US" sz="4000" dirty="0" smtClean="0"/>
              <a:t>in the static lattice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3" y="5066345"/>
            <a:ext cx="3317562" cy="1478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29" y="3744397"/>
            <a:ext cx="2856794" cy="447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906" y="4051095"/>
            <a:ext cx="4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potential energy of charge distribution</a:t>
            </a:r>
          </a:p>
          <a:p>
            <a:r>
              <a:rPr lang="en-US" dirty="0" smtClean="0"/>
              <a:t>(nucleus) in an external electric potential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3"/>
          <a:stretch/>
        </p:blipFill>
        <p:spPr>
          <a:xfrm>
            <a:off x="5393074" y="2085908"/>
            <a:ext cx="1756446" cy="8321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07"/>
          <a:stretch/>
        </p:blipFill>
        <p:spPr>
          <a:xfrm>
            <a:off x="8889486" y="3238599"/>
            <a:ext cx="2401023" cy="95315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662525" y="1933120"/>
            <a:ext cx="31887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NQR frequencies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51675" y="1738498"/>
            <a:ext cx="3299575" cy="4821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11" y="5486343"/>
            <a:ext cx="2104707" cy="5981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1412" y="3194210"/>
            <a:ext cx="396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nuclear electric quadrupole moment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48267" y="2833549"/>
            <a:ext cx="353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spin 3/2 nuclei e.g. 35Cl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48267" y="4955555"/>
            <a:ext cx="2508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spin 1 nuclei e.g. 14N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37" y="5671517"/>
            <a:ext cx="1353826" cy="55806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06354" y="1738498"/>
            <a:ext cx="27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electric field gradient (EFG)</a:t>
            </a: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46" y="5597321"/>
            <a:ext cx="1784100" cy="70645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507634" y="4523087"/>
            <a:ext cx="368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define the </a:t>
            </a:r>
            <a:r>
              <a:rPr lang="en-US" b="1" dirty="0" smtClean="0"/>
              <a:t>quadrupole coupling constant </a:t>
            </a:r>
            <a:r>
              <a:rPr lang="en-US" dirty="0" smtClean="0"/>
              <a:t>and </a:t>
            </a:r>
            <a:r>
              <a:rPr lang="en-US" b="1" dirty="0" smtClean="0"/>
              <a:t>asymmetry parameter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06354" y="4523087"/>
            <a:ext cx="3740781" cy="20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18" y="1328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T-dependence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7" y="1458448"/>
            <a:ext cx="5277757" cy="35185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0154" y="4844584"/>
            <a:ext cx="58635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NQR frequency decreases with increasing temperature</a:t>
            </a:r>
            <a:r>
              <a:rPr lang="en-US" sz="2200" dirty="0"/>
              <a:t> </a:t>
            </a:r>
            <a:r>
              <a:rPr lang="en-US" sz="2200" dirty="0" smtClean="0"/>
              <a:t>by two mechanisms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thermal expansion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internal motions</a:t>
            </a:r>
          </a:p>
        </p:txBody>
      </p:sp>
    </p:spTree>
    <p:extLst>
      <p:ext uri="{BB962C8B-B14F-4D97-AF65-F5344CB8AC3E}">
        <p14:creationId xmlns:p14="http://schemas.microsoft.com/office/powerpoint/2010/main" val="19094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8" t="5693" r="20540" b="7674"/>
          <a:stretch/>
        </p:blipFill>
        <p:spPr>
          <a:xfrm>
            <a:off x="383915" y="1478337"/>
            <a:ext cx="4726472" cy="3256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15277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systems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3" t="6275" r="24645" b="7058"/>
          <a:stretch/>
        </p:blipFill>
        <p:spPr>
          <a:xfrm>
            <a:off x="6096000" y="959022"/>
            <a:ext cx="4839259" cy="39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155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DFT calculations of motional effects on NQR parameters in molecular crystals </vt:lpstr>
      <vt:lpstr>NQR explosives detection </vt:lpstr>
      <vt:lpstr>NQR frequencies in the static lattice</vt:lpstr>
      <vt:lpstr>T-dependence</vt:lpstr>
      <vt:lpstr>systems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Majewski,Allen R</dc:creator>
  <cp:lastModifiedBy>Majewski,Allen R</cp:lastModifiedBy>
  <cp:revision>23</cp:revision>
  <dcterms:created xsi:type="dcterms:W3CDTF">2018-03-08T00:30:59Z</dcterms:created>
  <dcterms:modified xsi:type="dcterms:W3CDTF">2018-03-08T09:01:52Z</dcterms:modified>
</cp:coreProperties>
</file>