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83" r:id="rId6"/>
    <p:sldId id="307" r:id="rId7"/>
    <p:sldId id="308" r:id="rId8"/>
    <p:sldId id="297" r:id="rId9"/>
    <p:sldId id="29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27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5303" y="5246713"/>
            <a:ext cx="7746513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Final Project: Asian Grill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92655" y="4497235"/>
            <a:ext cx="1453867" cy="236076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Team 6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Anqi</a:t>
            </a:r>
            <a:r>
              <a:rPr lang="en-US" altLang="ko-KR" sz="1600" dirty="0">
                <a:solidFill>
                  <a:schemeClr val="bg1"/>
                </a:solidFill>
              </a:rPr>
              <a:t> Xia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Yan Teng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Yin Liang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Tuojia</a:t>
            </a:r>
            <a:r>
              <a:rPr lang="en-US" altLang="ko-KR" sz="1600" dirty="0">
                <a:solidFill>
                  <a:schemeClr val="bg1"/>
                </a:solidFill>
              </a:rPr>
              <a:t> Peng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Chao Song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89289" y="7041494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Introduction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Method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Comparison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Conclusion &amp; Recommendations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5245015" y="3895516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4584631" y="3938080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5536755" y="2265030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5800329" y="2945615"/>
            <a:ext cx="700565" cy="635820"/>
            <a:chOff x="6587475" y="3356075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4107648" y="2064887"/>
            <a:ext cx="614469" cy="2263684"/>
            <a:chOff x="3996689" y="2386001"/>
            <a:chExt cx="728344" cy="26831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3668467" y="4728756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5369821" y="4674847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4156428" y="4815732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4620180" y="4778633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19205550">
            <a:off x="7234831" y="1920686"/>
            <a:ext cx="483957" cy="2393860"/>
            <a:chOff x="6983182" y="3979844"/>
            <a:chExt cx="533400" cy="26384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E580A2-FB61-42D8-BD81-7F91B593F005}"/>
              </a:ext>
            </a:extLst>
          </p:cNvPr>
          <p:cNvGrpSpPr/>
          <p:nvPr/>
        </p:nvGrpSpPr>
        <p:grpSpPr>
          <a:xfrm>
            <a:off x="0" y="1936792"/>
            <a:ext cx="4471555" cy="1286399"/>
            <a:chOff x="1771519" y="4307149"/>
            <a:chExt cx="2594855" cy="128639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E64673-21B3-4088-B76D-63727CBE3726}"/>
                </a:ext>
              </a:extLst>
            </p:cNvPr>
            <p:cNvSpPr txBox="1"/>
            <p:nvPr/>
          </p:nvSpPr>
          <p:spPr>
            <a:xfrm>
              <a:off x="1771519" y="4639441"/>
              <a:ext cx="2579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Charge $21.15 for unlimited food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Customers create their own unique dishes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Situated in a popular shopping and restaurant district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ACEC0E-42FA-4198-8E9F-6F382BFF3D6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About The Restaurant</a:t>
              </a:r>
              <a:endParaRPr lang="ko-KR" altLang="en-US" sz="2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AB3E43-23FF-4CB9-A441-2CEB351B625E}"/>
              </a:ext>
            </a:extLst>
          </p:cNvPr>
          <p:cNvGrpSpPr/>
          <p:nvPr/>
        </p:nvGrpSpPr>
        <p:grpSpPr>
          <a:xfrm>
            <a:off x="0" y="4723837"/>
            <a:ext cx="3498236" cy="855512"/>
            <a:chOff x="1985513" y="4307149"/>
            <a:chExt cx="2380861" cy="85551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EFB0E8-1F43-4509-8568-779C84C346A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Dining peak: 6-10 p.m. 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Fri, Sat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Customers arrive between 5-8 p.m.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4834EE-B6E0-4538-81DC-3C0E8CC005A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accent1"/>
                  </a:solidFill>
                  <a:cs typeface="Arial" pitchFamily="34" charset="0"/>
                </a:rPr>
                <a:t>Operations</a:t>
              </a:r>
              <a:endParaRPr lang="ko-KR" altLang="en-US" sz="2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A81696-D6A2-4996-9D0B-F705570ACCAB}"/>
              </a:ext>
            </a:extLst>
          </p:cNvPr>
          <p:cNvGrpSpPr/>
          <p:nvPr/>
        </p:nvGrpSpPr>
        <p:grpSpPr>
          <a:xfrm>
            <a:off x="7497491" y="4735589"/>
            <a:ext cx="2967698" cy="855512"/>
            <a:chOff x="1985513" y="4307149"/>
            <a:chExt cx="2380861" cy="85551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83FE5-3434-47D1-A49D-107F972F11B1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a better table layout plan to optimize the profit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C9190E-7692-43C0-B63F-58EC9C0A361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Our Goal</a:t>
              </a:r>
              <a:endParaRPr lang="ko-KR" altLang="en-US" sz="2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1A61EA1-BF1C-41F3-8204-C463F6B33911}"/>
              </a:ext>
            </a:extLst>
          </p:cNvPr>
          <p:cNvGrpSpPr/>
          <p:nvPr/>
        </p:nvGrpSpPr>
        <p:grpSpPr>
          <a:xfrm>
            <a:off x="7497491" y="1941659"/>
            <a:ext cx="4102792" cy="1070956"/>
            <a:chOff x="1985513" y="4307149"/>
            <a:chExt cx="2380861" cy="107095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44FF21-5BB1-44C4-9352-7F0DB36C71C2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Dining time for each group of guest ~ 50-70mins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 not wait more than 30 mins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1AA976-EB84-4D88-98A1-A1FD2AA593D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Customers’ Habit</a:t>
              </a:r>
              <a:endParaRPr lang="ko-KR" altLang="en-US" sz="2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281D2D6F-9DE6-4E2E-9C8F-9C877AA55B37}"/>
              </a:ext>
            </a:extLst>
          </p:cNvPr>
          <p:cNvGrpSpPr/>
          <p:nvPr/>
        </p:nvGrpSpPr>
        <p:grpSpPr>
          <a:xfrm>
            <a:off x="1481668" y="3283403"/>
            <a:ext cx="7392282" cy="1421768"/>
            <a:chOff x="-713978" y="3320954"/>
            <a:chExt cx="7392282" cy="1421768"/>
          </a:xfrm>
        </p:grpSpPr>
        <p:cxnSp>
          <p:nvCxnSpPr>
            <p:cNvPr id="4" name="Straight Connector 6">
              <a:extLst>
                <a:ext uri="{FF2B5EF4-FFF2-40B4-BE49-F238E27FC236}">
                  <a16:creationId xmlns:a16="http://schemas.microsoft.com/office/drawing/2014/main" id="{C612B073-11AC-4523-AF36-C6969741DC64}"/>
                </a:ext>
              </a:extLst>
            </p:cNvPr>
            <p:cNvCxnSpPr/>
            <p:nvPr/>
          </p:nvCxnSpPr>
          <p:spPr>
            <a:xfrm>
              <a:off x="6221104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9">
              <a:extLst>
                <a:ext uri="{FF2B5EF4-FFF2-40B4-BE49-F238E27FC236}">
                  <a16:creationId xmlns:a16="http://schemas.microsoft.com/office/drawing/2014/main" id="{1FA56C56-1375-4D15-A1E2-AB9942A4CA2D}"/>
                </a:ext>
              </a:extLst>
            </p:cNvPr>
            <p:cNvCxnSpPr/>
            <p:nvPr/>
          </p:nvCxnSpPr>
          <p:spPr>
            <a:xfrm>
              <a:off x="3447070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1">
              <a:extLst>
                <a:ext uri="{FF2B5EF4-FFF2-40B4-BE49-F238E27FC236}">
                  <a16:creationId xmlns:a16="http://schemas.microsoft.com/office/drawing/2014/main" id="{B3F68D0E-3008-4719-A3F3-33485ACA2426}"/>
                </a:ext>
              </a:extLst>
            </p:cNvPr>
            <p:cNvCxnSpPr/>
            <p:nvPr/>
          </p:nvCxnSpPr>
          <p:spPr>
            <a:xfrm>
              <a:off x="673038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>
              <a:extLst>
                <a:ext uri="{FF2B5EF4-FFF2-40B4-BE49-F238E27FC236}">
                  <a16:creationId xmlns:a16="http://schemas.microsoft.com/office/drawing/2014/main" id="{CFDEF1DA-AD74-4CC4-A8FC-7915D9543D98}"/>
                </a:ext>
              </a:extLst>
            </p:cNvPr>
            <p:cNvCxnSpPr/>
            <p:nvPr/>
          </p:nvCxnSpPr>
          <p:spPr>
            <a:xfrm flipV="1">
              <a:off x="4834086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5">
              <a:extLst>
                <a:ext uri="{FF2B5EF4-FFF2-40B4-BE49-F238E27FC236}">
                  <a16:creationId xmlns:a16="http://schemas.microsoft.com/office/drawing/2014/main" id="{C6FC1786-76AA-49A2-8124-42D1EC4C002F}"/>
                </a:ext>
              </a:extLst>
            </p:cNvPr>
            <p:cNvCxnSpPr/>
            <p:nvPr/>
          </p:nvCxnSpPr>
          <p:spPr>
            <a:xfrm flipV="1">
              <a:off x="2060054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5">
              <a:extLst>
                <a:ext uri="{FF2B5EF4-FFF2-40B4-BE49-F238E27FC236}">
                  <a16:creationId xmlns:a16="http://schemas.microsoft.com/office/drawing/2014/main" id="{8EF7F91D-8E1D-498E-AE67-9F855304C69F}"/>
                </a:ext>
              </a:extLst>
            </p:cNvPr>
            <p:cNvCxnSpPr/>
            <p:nvPr/>
          </p:nvCxnSpPr>
          <p:spPr>
            <a:xfrm flipV="1">
              <a:off x="-713978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02F98-2F8A-46F0-9BB1-76A8C4832EDC}"/>
              </a:ext>
            </a:extLst>
          </p:cNvPr>
          <p:cNvGrpSpPr/>
          <p:nvPr/>
        </p:nvGrpSpPr>
        <p:grpSpPr>
          <a:xfrm>
            <a:off x="986764" y="3740603"/>
            <a:ext cx="8661202" cy="514942"/>
            <a:chOff x="-373747" y="3778154"/>
            <a:chExt cx="7826067" cy="514942"/>
          </a:xfrm>
        </p:grpSpPr>
        <p:sp>
          <p:nvSpPr>
            <p:cNvPr id="11" name="Chevron 2">
              <a:extLst>
                <a:ext uri="{FF2B5EF4-FFF2-40B4-BE49-F238E27FC236}">
                  <a16:creationId xmlns:a16="http://schemas.microsoft.com/office/drawing/2014/main" id="{488D96C4-9E70-4A64-9324-3AB9689F5BEF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37">
              <a:extLst>
                <a:ext uri="{FF2B5EF4-FFF2-40B4-BE49-F238E27FC236}">
                  <a16:creationId xmlns:a16="http://schemas.microsoft.com/office/drawing/2014/main" id="{D0A0ACCA-3459-441B-8237-A530320A44EA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38">
              <a:extLst>
                <a:ext uri="{FF2B5EF4-FFF2-40B4-BE49-F238E27FC236}">
                  <a16:creationId xmlns:a16="http://schemas.microsoft.com/office/drawing/2014/main" id="{0F4575AC-C283-421B-9A48-FE9E9B506A80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39">
              <a:extLst>
                <a:ext uri="{FF2B5EF4-FFF2-40B4-BE49-F238E27FC236}">
                  <a16:creationId xmlns:a16="http://schemas.microsoft.com/office/drawing/2014/main" id="{C2E461E5-F91B-4C62-B315-1209E1DED19F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40">
              <a:extLst>
                <a:ext uri="{FF2B5EF4-FFF2-40B4-BE49-F238E27FC236}">
                  <a16:creationId xmlns:a16="http://schemas.microsoft.com/office/drawing/2014/main" id="{4EAF2F64-4172-4666-89CF-59A48C3FC327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2">
              <a:extLst>
                <a:ext uri="{FF2B5EF4-FFF2-40B4-BE49-F238E27FC236}">
                  <a16:creationId xmlns:a16="http://schemas.microsoft.com/office/drawing/2014/main" id="{44F25289-8DF5-4FF0-90EB-3D726534715E}"/>
                </a:ext>
              </a:extLst>
            </p:cNvPr>
            <p:cNvSpPr/>
            <p:nvPr/>
          </p:nvSpPr>
          <p:spPr>
            <a:xfrm>
              <a:off x="-373747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8CEFC7-A8BC-4FF9-A8BE-011E9693E3B5}"/>
              </a:ext>
            </a:extLst>
          </p:cNvPr>
          <p:cNvSpPr txBox="1"/>
          <p:nvPr/>
        </p:nvSpPr>
        <p:spPr>
          <a:xfrm>
            <a:off x="1930565" y="2769314"/>
            <a:ext cx="183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 group size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528B5-2D25-4BDD-9AF5-F27CE33B9D57}"/>
              </a:ext>
            </a:extLst>
          </p:cNvPr>
          <p:cNvSpPr txBox="1"/>
          <p:nvPr/>
        </p:nvSpPr>
        <p:spPr>
          <a:xfrm>
            <a:off x="4345790" y="2523092"/>
            <a:ext cx="233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 a table to show how many table remain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E5A4C-411A-4C3A-B52C-1EDFD6071A8C}"/>
              </a:ext>
            </a:extLst>
          </p:cNvPr>
          <p:cNvSpPr txBox="1"/>
          <p:nvPr/>
        </p:nvSpPr>
        <p:spPr>
          <a:xfrm>
            <a:off x="7258332" y="2420729"/>
            <a:ext cx="246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for loop to check if the customer can be serviced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8E591-2098-4E5B-A531-325A64D306B6}"/>
              </a:ext>
            </a:extLst>
          </p:cNvPr>
          <p:cNvSpPr txBox="1"/>
          <p:nvPr/>
        </p:nvSpPr>
        <p:spPr>
          <a:xfrm>
            <a:off x="3097476" y="4803056"/>
            <a:ext cx="232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Estimate service time they need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3DAA7-725F-4CBF-9EE5-401B5DBFCC70}"/>
              </a:ext>
            </a:extLst>
          </p:cNvPr>
          <p:cNvSpPr txBox="1"/>
          <p:nvPr/>
        </p:nvSpPr>
        <p:spPr>
          <a:xfrm>
            <a:off x="6106697" y="4812027"/>
            <a:ext cx="243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 search logic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7ADF33-586E-49A6-922C-804BEC44D818}"/>
              </a:ext>
            </a:extLst>
          </p:cNvPr>
          <p:cNvSpPr txBox="1"/>
          <p:nvPr/>
        </p:nvSpPr>
        <p:spPr>
          <a:xfrm>
            <a:off x="538520" y="4822059"/>
            <a:ext cx="214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Customers’ random arrival time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0BEF8-EBD7-4941-B5DE-2EB361F8CFFD}"/>
              </a:ext>
            </a:extLst>
          </p:cNvPr>
          <p:cNvGrpSpPr/>
          <p:nvPr/>
        </p:nvGrpSpPr>
        <p:grpSpPr>
          <a:xfrm>
            <a:off x="9803764" y="3251726"/>
            <a:ext cx="1753617" cy="1206212"/>
            <a:chOff x="5327019" y="1709568"/>
            <a:chExt cx="2893768" cy="1990456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9516C4-3092-4156-8A11-0A2EF44B960B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4BD4AA-F291-4CCD-B2F5-E4E74AA43006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5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A493A-C915-4360-9DBD-9884795B9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1D752-ED90-4833-958B-BE7A0A58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22" y="1928380"/>
            <a:ext cx="2492406" cy="447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F4454E-724E-43EF-A8FF-D7DF9C76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928380"/>
            <a:ext cx="2670463" cy="447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C47FF-F7A0-44B7-B510-979EEBAFAAF6}"/>
              </a:ext>
            </a:extLst>
          </p:cNvPr>
          <p:cNvSpPr txBox="1"/>
          <p:nvPr/>
        </p:nvSpPr>
        <p:spPr>
          <a:xfrm>
            <a:off x="520958" y="1559460"/>
            <a:ext cx="267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3678F-8628-4370-8922-154BB052406C}"/>
              </a:ext>
            </a:extLst>
          </p:cNvPr>
          <p:cNvSpPr txBox="1"/>
          <p:nvPr/>
        </p:nvSpPr>
        <p:spPr>
          <a:xfrm>
            <a:off x="3621456" y="1559048"/>
            <a:ext cx="15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remain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40FA-9D52-42E3-A056-C5701A47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49" y="1670755"/>
            <a:ext cx="4562475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B1C55-73CC-4E84-97C2-515387234E88}"/>
              </a:ext>
            </a:extLst>
          </p:cNvPr>
          <p:cNvSpPr txBox="1"/>
          <p:nvPr/>
        </p:nvSpPr>
        <p:spPr>
          <a:xfrm>
            <a:off x="8052955" y="1301423"/>
            <a:ext cx="1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D7160-BB0A-4705-A017-95C3DF50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863" y="3611254"/>
            <a:ext cx="6055598" cy="2889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1523F3-473A-401D-B42D-309CE3E1F73A}"/>
              </a:ext>
            </a:extLst>
          </p:cNvPr>
          <p:cNvSpPr txBox="1"/>
          <p:nvPr/>
        </p:nvSpPr>
        <p:spPr>
          <a:xfrm>
            <a:off x="8561830" y="3246746"/>
            <a:ext cx="8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988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323186" y="28034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11B166-29C7-4204-BCC1-A16C4194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02713"/>
              </p:ext>
            </p:extLst>
          </p:nvPr>
        </p:nvGraphicFramePr>
        <p:xfrm>
          <a:off x="3207045" y="2419374"/>
          <a:ext cx="1800200" cy="360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0-21-3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0.187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03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May lost at most 6 groups of people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94385C-BFDA-43CF-AE5B-64EC70FD1188}"/>
              </a:ext>
            </a:extLst>
          </p:cNvPr>
          <p:cNvSpPr txBox="1"/>
          <p:nvPr/>
        </p:nvSpPr>
        <p:spPr>
          <a:xfrm>
            <a:off x="664029" y="2957394"/>
            <a:ext cx="23990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Group of customer loss/d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A01A-FBB5-459A-B4C3-B1AABD7073AA}"/>
              </a:ext>
            </a:extLst>
          </p:cNvPr>
          <p:cNvSpPr txBox="1"/>
          <p:nvPr/>
        </p:nvSpPr>
        <p:spPr>
          <a:xfrm>
            <a:off x="664029" y="3661548"/>
            <a:ext cx="23990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Distribution of group loss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52B7-9EF8-43D2-AD4E-E61B767BC8D0}"/>
              </a:ext>
            </a:extLst>
          </p:cNvPr>
          <p:cNvSpPr txBox="1"/>
          <p:nvPr/>
        </p:nvSpPr>
        <p:spPr>
          <a:xfrm>
            <a:off x="664029" y="4246643"/>
            <a:ext cx="2399001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Profit earned compared with current situation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97EE-E730-44B4-90DF-852F5D6E08D0}"/>
              </a:ext>
            </a:extLst>
          </p:cNvPr>
          <p:cNvSpPr txBox="1"/>
          <p:nvPr/>
        </p:nvSpPr>
        <p:spPr>
          <a:xfrm>
            <a:off x="664029" y="5057705"/>
            <a:ext cx="23990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Cost of making changes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E6B50-640B-499F-B83F-11D7A5B4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40712"/>
              </p:ext>
            </p:extLst>
          </p:nvPr>
        </p:nvGraphicFramePr>
        <p:xfrm>
          <a:off x="5292941" y="2421082"/>
          <a:ext cx="1800200" cy="361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4-17-4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0.146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7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May lost at most 5 groups of people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+ $13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77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 $1,000 &amp; turnover of a few days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0546-3365-469C-B387-DCB5A0C41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78867"/>
              </p:ext>
            </p:extLst>
          </p:nvPr>
        </p:nvGraphicFramePr>
        <p:xfrm>
          <a:off x="9436913" y="7037480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63837F22-06E6-4A7B-8426-FD467747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30050"/>
              </p:ext>
            </p:extLst>
          </p:nvPr>
        </p:nvGraphicFramePr>
        <p:xfrm>
          <a:off x="6841276" y="7037479"/>
          <a:ext cx="1800200" cy="315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그룹 15">
            <a:extLst>
              <a:ext uri="{FF2B5EF4-FFF2-40B4-BE49-F238E27FC236}">
                <a16:creationId xmlns:a16="http://schemas.microsoft.com/office/drawing/2014/main" id="{E6C4E055-9125-4197-A83F-BED4C5FA0C29}"/>
              </a:ext>
            </a:extLst>
          </p:cNvPr>
          <p:cNvGrpSpPr/>
          <p:nvPr/>
        </p:nvGrpSpPr>
        <p:grpSpPr>
          <a:xfrm>
            <a:off x="6003095" y="1719596"/>
            <a:ext cx="341234" cy="477315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9" name="사각형: 둥근 모서리 132">
              <a:extLst>
                <a:ext uri="{FF2B5EF4-FFF2-40B4-BE49-F238E27FC236}">
                  <a16:creationId xmlns:a16="http://schemas.microsoft.com/office/drawing/2014/main" id="{4F102F02-2765-458F-A24D-A2E4B8178D9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막힌 원호 135">
              <a:extLst>
                <a:ext uri="{FF2B5EF4-FFF2-40B4-BE49-F238E27FC236}">
                  <a16:creationId xmlns:a16="http://schemas.microsoft.com/office/drawing/2014/main" id="{DD6F4378-A4D9-46AD-B559-BE60AD78493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9C01395A-D805-4ECF-A695-DF036F40681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D3C4076B-7552-474B-87BD-12B1D2AB148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5">
            <a:extLst>
              <a:ext uri="{FF2B5EF4-FFF2-40B4-BE49-F238E27FC236}">
                <a16:creationId xmlns:a16="http://schemas.microsoft.com/office/drawing/2014/main" id="{7D9AB284-862C-4BF5-953D-05D6B25BF5C3}"/>
              </a:ext>
            </a:extLst>
          </p:cNvPr>
          <p:cNvGrpSpPr/>
          <p:nvPr/>
        </p:nvGrpSpPr>
        <p:grpSpPr>
          <a:xfrm rot="20593171">
            <a:off x="5413819" y="7639971"/>
            <a:ext cx="337101" cy="486795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24" name="눈물 방울 26">
              <a:extLst>
                <a:ext uri="{FF2B5EF4-FFF2-40B4-BE49-F238E27FC236}">
                  <a16:creationId xmlns:a16="http://schemas.microsoft.com/office/drawing/2014/main" id="{37BE30E5-024D-40B2-82B2-25D9FD034E48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7">
              <a:extLst>
                <a:ext uri="{FF2B5EF4-FFF2-40B4-BE49-F238E27FC236}">
                  <a16:creationId xmlns:a16="http://schemas.microsoft.com/office/drawing/2014/main" id="{C9A8EEA6-69D7-46FD-9073-F18EB6601421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8">
              <a:extLst>
                <a:ext uri="{FF2B5EF4-FFF2-40B4-BE49-F238E27FC236}">
                  <a16:creationId xmlns:a16="http://schemas.microsoft.com/office/drawing/2014/main" id="{22ED3C87-984F-475F-8393-7FA02AFEB9DC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9">
              <a:extLst>
                <a:ext uri="{FF2B5EF4-FFF2-40B4-BE49-F238E27FC236}">
                  <a16:creationId xmlns:a16="http://schemas.microsoft.com/office/drawing/2014/main" id="{A7A15959-B818-43A0-8E4B-572A558E682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30">
            <a:extLst>
              <a:ext uri="{FF2B5EF4-FFF2-40B4-BE49-F238E27FC236}">
                <a16:creationId xmlns:a16="http://schemas.microsoft.com/office/drawing/2014/main" id="{5B56B7F5-20CF-41DE-84AF-375B03639FE4}"/>
              </a:ext>
            </a:extLst>
          </p:cNvPr>
          <p:cNvGrpSpPr/>
          <p:nvPr/>
        </p:nvGrpSpPr>
        <p:grpSpPr>
          <a:xfrm>
            <a:off x="11781589" y="7550645"/>
            <a:ext cx="501921" cy="524031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BF9A01D-A907-4958-AA41-3F4CEB801200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타원 32">
              <a:extLst>
                <a:ext uri="{FF2B5EF4-FFF2-40B4-BE49-F238E27FC236}">
                  <a16:creationId xmlns:a16="http://schemas.microsoft.com/office/drawing/2014/main" id="{A135A753-7C2E-477D-9F6B-7897FF9B3EF4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3">
              <a:extLst>
                <a:ext uri="{FF2B5EF4-FFF2-40B4-BE49-F238E27FC236}">
                  <a16:creationId xmlns:a16="http://schemas.microsoft.com/office/drawing/2014/main" id="{732DDDB5-A42C-4D4E-9EEF-C63A1FAF34BD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4">
              <a:extLst>
                <a:ext uri="{FF2B5EF4-FFF2-40B4-BE49-F238E27FC236}">
                  <a16:creationId xmlns:a16="http://schemas.microsoft.com/office/drawing/2014/main" id="{32826875-625E-4A91-85F6-CF8E862FB693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5">
              <a:extLst>
                <a:ext uri="{FF2B5EF4-FFF2-40B4-BE49-F238E27FC236}">
                  <a16:creationId xmlns:a16="http://schemas.microsoft.com/office/drawing/2014/main" id="{B01D5053-A7A0-4C2F-A64D-2444887AC0A6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6">
              <a:extLst>
                <a:ext uri="{FF2B5EF4-FFF2-40B4-BE49-F238E27FC236}">
                  <a16:creationId xmlns:a16="http://schemas.microsoft.com/office/drawing/2014/main" id="{194170B5-DC0E-4E91-B57F-F3C990A83511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7">
              <a:extLst>
                <a:ext uri="{FF2B5EF4-FFF2-40B4-BE49-F238E27FC236}">
                  <a16:creationId xmlns:a16="http://schemas.microsoft.com/office/drawing/2014/main" id="{1D94000D-F3F3-4152-8066-8ADA7B9A0E7C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8">
              <a:extLst>
                <a:ext uri="{FF2B5EF4-FFF2-40B4-BE49-F238E27FC236}">
                  <a16:creationId xmlns:a16="http://schemas.microsoft.com/office/drawing/2014/main" id="{8E811F09-0428-4478-9196-1CF3CFE241F8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07E9C3DA-418C-4621-85D0-8A732596607C}"/>
              </a:ext>
            </a:extLst>
          </p:cNvPr>
          <p:cNvGrpSpPr/>
          <p:nvPr/>
        </p:nvGrpSpPr>
        <p:grpSpPr>
          <a:xfrm>
            <a:off x="3948943" y="1784562"/>
            <a:ext cx="395415" cy="45111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38" name="자유형: 도형 40">
              <a:extLst>
                <a:ext uri="{FF2B5EF4-FFF2-40B4-BE49-F238E27FC236}">
                  <a16:creationId xmlns:a16="http://schemas.microsoft.com/office/drawing/2014/main" id="{1A7A7828-7E2C-44A5-8635-E45D59DFBF1E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41">
              <a:extLst>
                <a:ext uri="{FF2B5EF4-FFF2-40B4-BE49-F238E27FC236}">
                  <a16:creationId xmlns:a16="http://schemas.microsoft.com/office/drawing/2014/main" id="{3FDE2776-41DB-4557-B080-0FB8A14EFED2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자유형: 도형 42">
              <a:extLst>
                <a:ext uri="{FF2B5EF4-FFF2-40B4-BE49-F238E27FC236}">
                  <a16:creationId xmlns:a16="http://schemas.microsoft.com/office/drawing/2014/main" id="{338B7B27-06B8-42E2-9933-16EF1C00C416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3">
              <a:extLst>
                <a:ext uri="{FF2B5EF4-FFF2-40B4-BE49-F238E27FC236}">
                  <a16:creationId xmlns:a16="http://schemas.microsoft.com/office/drawing/2014/main" id="{A10E4696-1CF4-42E3-8A16-4E4B80BBABA4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ardrop 3">
              <a:extLst>
                <a:ext uri="{FF2B5EF4-FFF2-40B4-BE49-F238E27FC236}">
                  <a16:creationId xmlns:a16="http://schemas.microsoft.com/office/drawing/2014/main" id="{45AE731C-D351-475E-8E59-981155FD7DF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3" name="Google Shape;690;p48">
            <a:extLst>
              <a:ext uri="{FF2B5EF4-FFF2-40B4-BE49-F238E27FC236}">
                <a16:creationId xmlns:a16="http://schemas.microsoft.com/office/drawing/2014/main" id="{F2ECEF93-2947-5F45-9252-D928ED2C5C54}"/>
              </a:ext>
            </a:extLst>
          </p:cNvPr>
          <p:cNvPicPr preferRelativeResize="0"/>
          <p:nvPr/>
        </p:nvPicPr>
        <p:blipFill rotWithShape="1">
          <a:blip r:embed="rId2">
            <a:alphaModFix amt="89000"/>
          </a:blip>
          <a:srcRect l="16806" t="2006" r="26203" b="2006"/>
          <a:stretch/>
        </p:blipFill>
        <p:spPr>
          <a:xfrm>
            <a:off x="7650719" y="-22920"/>
            <a:ext cx="4571999" cy="66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8751D-0157-44BF-A367-FFB5842F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809" y="2605403"/>
            <a:ext cx="4571999" cy="29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6910732" y="178602"/>
            <a:ext cx="53425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Conclusions &amp; Recommendations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19169" y="247370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E3B837-BEDB-4CFA-B9DF-18DCDED5759D}"/>
              </a:ext>
            </a:extLst>
          </p:cNvPr>
          <p:cNvSpPr txBox="1"/>
          <p:nvPr/>
        </p:nvSpPr>
        <p:spPr>
          <a:xfrm>
            <a:off x="8220531" y="2688300"/>
            <a:ext cx="97040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0-21-3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4810" y="2630356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44349" y="363474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71680" y="3688713"/>
            <a:ext cx="3434876" cy="688496"/>
            <a:chOff x="4355975" y="1285176"/>
            <a:chExt cx="3012726" cy="68849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285176"/>
              <a:ext cx="301272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Capacity of the Restaurant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5" y="1635118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 people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0585" y="3771047"/>
            <a:ext cx="45719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44349" y="471423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8271680" y="5869796"/>
            <a:ext cx="3449016" cy="673104"/>
            <a:chOff x="4343573" y="1285176"/>
            <a:chExt cx="3025128" cy="67310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285176"/>
              <a:ext cx="301272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Profit Increase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43573" y="1619726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 $2,326.5 to $2,474.55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7705" y="4882454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82086" y="4822592"/>
            <a:ext cx="3434878" cy="693904"/>
            <a:chOff x="4355975" y="1331342"/>
            <a:chExt cx="3012728" cy="69390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Distribution of group lost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0-21-3  layout has a higher probability of lost more people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 flipH="1">
            <a:off x="8079303" y="5936340"/>
            <a:ext cx="54001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75" name="Smiley Face 14">
            <a:extLst>
              <a:ext uri="{FF2B5EF4-FFF2-40B4-BE49-F238E27FC236}">
                <a16:creationId xmlns:a16="http://schemas.microsoft.com/office/drawing/2014/main" id="{A44129C6-A703-A342-91D8-D94313CEB12D}"/>
              </a:ext>
            </a:extLst>
          </p:cNvPr>
          <p:cNvSpPr/>
          <p:nvPr/>
        </p:nvSpPr>
        <p:spPr>
          <a:xfrm rot="1003875">
            <a:off x="10622985" y="2097255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9738C7-1568-3A46-8A0F-A555A3A94B10}"/>
              </a:ext>
            </a:extLst>
          </p:cNvPr>
          <p:cNvSpPr txBox="1"/>
          <p:nvPr/>
        </p:nvSpPr>
        <p:spPr>
          <a:xfrm>
            <a:off x="10492096" y="2662537"/>
            <a:ext cx="10976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4-17-4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F2A4FD-2216-4340-B237-F224F40EEAE4}"/>
              </a:ext>
            </a:extLst>
          </p:cNvPr>
          <p:cNvSpPr txBox="1"/>
          <p:nvPr/>
        </p:nvSpPr>
        <p:spPr>
          <a:xfrm>
            <a:off x="9582027" y="2646187"/>
            <a:ext cx="59923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Smiley Face 15">
            <a:extLst>
              <a:ext uri="{FF2B5EF4-FFF2-40B4-BE49-F238E27FC236}">
                <a16:creationId xmlns:a16="http://schemas.microsoft.com/office/drawing/2014/main" id="{13DDA03A-797D-D448-81E1-FE18EECE1D3D}"/>
              </a:ext>
            </a:extLst>
          </p:cNvPr>
          <p:cNvSpPr/>
          <p:nvPr/>
        </p:nvSpPr>
        <p:spPr>
          <a:xfrm rot="21177179">
            <a:off x="8446951" y="2087969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A4C2D-468E-4FCD-8352-46D22CF7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20" y="5529025"/>
            <a:ext cx="1219306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4705207" y="1608196"/>
            <a:ext cx="2781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266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Final Project: Asian Grill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Xia, Anqi</cp:lastModifiedBy>
  <cp:revision>148</cp:revision>
  <dcterms:created xsi:type="dcterms:W3CDTF">2019-01-14T06:35:35Z</dcterms:created>
  <dcterms:modified xsi:type="dcterms:W3CDTF">2021-10-29T17:35:41Z</dcterms:modified>
</cp:coreProperties>
</file>