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7203a535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7203a535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7203a535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7203a535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7203a535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7203a535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81008fe53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1008fe53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7203a535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7203a535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81008fe5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81008fe5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81008fe5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81008fe5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81008fe5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81008fe5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7203a535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7203a53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7203a53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7203a53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7203a535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7203a535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7203a535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7203a535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7203a535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7203a535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docs.microsoft.com/cli/azure/install-azure-cli?view=azure-cli-latest" TargetMode="External"/><Relationship Id="rId4" Type="http://schemas.openxmlformats.org/officeDocument/2006/relationships/hyperlink" Target="https://github.com/mspnp/template-building-blocks/wiki/Install-Azure-Building-Block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uofi.app.box.com/v/NYCtaxidata/folder/233221993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azure.microsoft.com/en-us/solutions/architecture/"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azure.microsoft.com/en-us/solutions/architecture/"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uofi.app.box.com/v/NYCtaxidata/folder/2332218797" TargetMode="External"/><Relationship Id="rId4" Type="http://schemas.openxmlformats.org/officeDocument/2006/relationships/hyperlink" Target="https://docs.microsoft.com/en-us/azure/architecture/reference-architectures/data/stream-processing-stream-analytics#note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msdn.microsoft.com/azure/stream-analytics/reference/join-azure-stream-analytics"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docs.microsoft.com/en-us/azure/monitoring-and-diagnostic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 Azure #2 </a:t>
            </a:r>
            <a:endParaRPr/>
          </a:p>
        </p:txBody>
      </p:sp>
      <p:sp>
        <p:nvSpPr>
          <p:cNvPr id="68" name="Google Shape;68;p13"/>
          <p:cNvSpPr txBox="1"/>
          <p:nvPr>
            <p:ph idx="1" type="subTitle"/>
          </p:nvPr>
        </p:nvSpPr>
        <p:spPr>
          <a:xfrm>
            <a:off x="390525" y="2789125"/>
            <a:ext cx="8222100" cy="144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b="1" sz="2300">
              <a:solidFill>
                <a:srgbClr val="FFFFFF"/>
              </a:solidFill>
              <a:latin typeface="Helvetica Neue"/>
              <a:ea typeface="Helvetica Neue"/>
              <a:cs typeface="Helvetica Neue"/>
              <a:sym typeface="Helvetica Neue"/>
            </a:endParaRPr>
          </a:p>
          <a:p>
            <a:pPr indent="0" lvl="0" marL="0" rtl="0" algn="l">
              <a:lnSpc>
                <a:spcPct val="130000"/>
              </a:lnSpc>
              <a:spcBef>
                <a:spcPts val="0"/>
              </a:spcBef>
              <a:spcAft>
                <a:spcPts val="0"/>
              </a:spcAft>
              <a:buNone/>
            </a:pPr>
            <a:r>
              <a:t/>
            </a:r>
            <a:endParaRPr b="1" sz="2300">
              <a:solidFill>
                <a:srgbClr val="FFFFFF"/>
              </a:solidFill>
              <a:latin typeface="Helvetica Neue"/>
              <a:ea typeface="Helvetica Neue"/>
              <a:cs typeface="Helvetica Neue"/>
              <a:sym typeface="Helvetica Neue"/>
            </a:endParaRPr>
          </a:p>
          <a:p>
            <a:pPr indent="0" lvl="0" marL="0" rtl="0" algn="l">
              <a:lnSpc>
                <a:spcPct val="130000"/>
              </a:lnSpc>
              <a:spcBef>
                <a:spcPts val="0"/>
              </a:spcBef>
              <a:spcAft>
                <a:spcPts val="0"/>
              </a:spcAft>
              <a:buNone/>
            </a:pPr>
            <a:r>
              <a:rPr b="1" lang="en" sz="1400">
                <a:solidFill>
                  <a:srgbClr val="FFFFFF"/>
                </a:solidFill>
                <a:latin typeface="Helvetica Neue"/>
                <a:ea typeface="Helvetica Neue"/>
                <a:cs typeface="Helvetica Neue"/>
                <a:sym typeface="Helvetica Neue"/>
              </a:rPr>
              <a:t>Ref: https://github.com/Azure/MLAKSDeployment</a:t>
            </a:r>
            <a:endParaRPr>
              <a:solidFill>
                <a:srgbClr val="FFFFFF"/>
              </a:solidFill>
            </a:endParaRPr>
          </a:p>
        </p:txBody>
      </p:sp>
      <p:sp>
        <p:nvSpPr>
          <p:cNvPr id="69" name="Google Shape;69;p13"/>
          <p:cNvSpPr txBox="1"/>
          <p:nvPr/>
        </p:nvSpPr>
        <p:spPr>
          <a:xfrm>
            <a:off x="506050" y="4298300"/>
            <a:ext cx="6185400" cy="66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https://docs.microsoft.com/en-us/azure/architecture/reference-architectures/data/stream-processing-stream-analytics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56500"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
        <p:nvSpPr>
          <p:cNvPr id="131" name="Google Shape;131;p22"/>
          <p:cNvSpPr txBox="1"/>
          <p:nvPr/>
        </p:nvSpPr>
        <p:spPr>
          <a:xfrm>
            <a:off x="78400" y="668400"/>
            <a:ext cx="8855400" cy="36150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rPr>
              <a:t>Deploy the solution</a:t>
            </a:r>
            <a:endParaRPr b="1" sz="1700">
              <a:solidFill>
                <a:srgbClr val="24292E"/>
              </a:solidFill>
            </a:endParaRPr>
          </a:p>
          <a:p>
            <a:pPr indent="0" lvl="0" marL="0" marR="38100" rtl="0" algn="l">
              <a:spcBef>
                <a:spcPts val="1800"/>
              </a:spcBef>
              <a:spcAft>
                <a:spcPts val="0"/>
              </a:spcAft>
              <a:buNone/>
            </a:pPr>
            <a:r>
              <a:rPr b="1" lang="en" sz="1650">
                <a:solidFill>
                  <a:srgbClr val="24292E"/>
                </a:solidFill>
              </a:rPr>
              <a:t>    Prerequisites</a:t>
            </a:r>
            <a:endParaRPr b="1" sz="1650">
              <a:solidFill>
                <a:srgbClr val="24292E"/>
              </a:solidFill>
            </a:endParaRPr>
          </a:p>
          <a:p>
            <a:pPr indent="-304800" lvl="0" marL="457200" rtl="0" algn="l">
              <a:lnSpc>
                <a:spcPct val="115000"/>
              </a:lnSpc>
              <a:spcBef>
                <a:spcPts val="1200"/>
              </a:spcBef>
              <a:spcAft>
                <a:spcPts val="0"/>
              </a:spcAft>
              <a:buClr>
                <a:srgbClr val="24292E"/>
              </a:buClr>
              <a:buSzPts val="1200"/>
              <a:buAutoNum type="arabicPeriod"/>
            </a:pPr>
            <a:r>
              <a:rPr lang="en" sz="1200">
                <a:solidFill>
                  <a:srgbClr val="24292E"/>
                </a:solidFill>
              </a:rPr>
              <a:t>Clone, fork, or download the zip file for this repository.</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Install </a:t>
            </a:r>
            <a:r>
              <a:rPr lang="en" sz="1200">
                <a:solidFill>
                  <a:srgbClr val="0366D6"/>
                </a:solidFill>
                <a:uFill>
                  <a:noFill/>
                </a:uFill>
                <a:hlinkClick r:id="rId3"/>
              </a:rPr>
              <a:t>Azure CLI 2.0</a:t>
            </a:r>
            <a:r>
              <a:rPr lang="en" sz="1200">
                <a:solidFill>
                  <a:srgbClr val="24292E"/>
                </a:solidFill>
              </a:rPr>
              <a:t>.</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Install the </a:t>
            </a:r>
            <a:r>
              <a:rPr lang="en" sz="1200">
                <a:solidFill>
                  <a:srgbClr val="0366D6"/>
                </a:solidFill>
                <a:uFill>
                  <a:noFill/>
                </a:uFill>
                <a:hlinkClick r:id="rId4"/>
              </a:rPr>
              <a:t>Azure building blocks</a:t>
            </a:r>
            <a:r>
              <a:rPr lang="en" sz="1200">
                <a:solidFill>
                  <a:srgbClr val="24292E"/>
                </a:solidFill>
              </a:rPr>
              <a:t> npm package.</a:t>
            </a:r>
            <a:endParaRPr sz="1200">
              <a:solidFill>
                <a:srgbClr val="24292E"/>
              </a:solidFill>
            </a:endParaRPr>
          </a:p>
          <a:p>
            <a:pPr indent="0" lvl="0" marL="457200" rtl="0" algn="l">
              <a:lnSpc>
                <a:spcPct val="115000"/>
              </a:lnSpc>
              <a:spcBef>
                <a:spcPts val="2400"/>
              </a:spcBef>
              <a:spcAft>
                <a:spcPts val="0"/>
              </a:spcAft>
              <a:buNone/>
            </a:pPr>
            <a:r>
              <a:rPr lang="en" sz="1200">
                <a:solidFill>
                  <a:srgbClr val="24292E"/>
                </a:solidFill>
              </a:rPr>
              <a:t>n</a:t>
            </a:r>
            <a:r>
              <a:rPr lang="en" sz="1200">
                <a:solidFill>
                  <a:srgbClr val="24292E"/>
                </a:solidFill>
              </a:rPr>
              <a:t>pm install -g @mspnp/azure-building-blocks</a:t>
            </a:r>
            <a:endParaRPr sz="1200">
              <a:solidFill>
                <a:srgbClr val="24292E"/>
              </a:solidFill>
            </a:endParaRPr>
          </a:p>
          <a:p>
            <a:pPr indent="-304800" lvl="0" marL="457200" rtl="0" algn="l">
              <a:lnSpc>
                <a:spcPct val="115000"/>
              </a:lnSpc>
              <a:spcBef>
                <a:spcPts val="2400"/>
              </a:spcBef>
              <a:spcAft>
                <a:spcPts val="0"/>
              </a:spcAft>
              <a:buClr>
                <a:srgbClr val="24292E"/>
              </a:buClr>
              <a:buSzPts val="1200"/>
              <a:buAutoNum type="arabicPeriod"/>
            </a:pPr>
            <a:r>
              <a:rPr lang="en" sz="1200">
                <a:solidFill>
                  <a:srgbClr val="24292E"/>
                </a:solidFill>
              </a:rPr>
              <a:t>From a command prompt, bash prompt, or PowerShell prompt, sign into your Azure account as follows:</a:t>
            </a:r>
            <a:endParaRPr sz="1200">
              <a:solidFill>
                <a:srgbClr val="24292E"/>
              </a:solidFill>
            </a:endParaRPr>
          </a:p>
          <a:p>
            <a:pPr indent="0" lvl="0" marL="0" rtl="0" algn="l">
              <a:lnSpc>
                <a:spcPct val="125000"/>
              </a:lnSpc>
              <a:spcBef>
                <a:spcPts val="2400"/>
              </a:spcBef>
              <a:spcAft>
                <a:spcPts val="0"/>
              </a:spcAft>
              <a:buNone/>
            </a:pPr>
            <a:r>
              <a:t/>
            </a:r>
            <a:endParaRPr b="1" sz="1700">
              <a:solidFill>
                <a:srgbClr val="24292E"/>
              </a:solidFill>
            </a:endParaRPr>
          </a:p>
          <a:p>
            <a:pPr indent="0" lvl="0" marL="0" rtl="0" algn="l">
              <a:lnSpc>
                <a:spcPct val="115000"/>
              </a:lnSpc>
              <a:spcBef>
                <a:spcPts val="1200"/>
              </a:spcBef>
              <a:spcAft>
                <a:spcPts val="0"/>
              </a:spcAft>
              <a:buNone/>
            </a:pPr>
            <a:r>
              <a:t/>
            </a:r>
            <a:endParaRPr sz="1200">
              <a:solidFill>
                <a:srgbClr val="24292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56500"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
        <p:nvSpPr>
          <p:cNvPr id="137" name="Google Shape;137;p23"/>
          <p:cNvSpPr txBox="1"/>
          <p:nvPr/>
        </p:nvSpPr>
        <p:spPr>
          <a:xfrm>
            <a:off x="78400" y="668400"/>
            <a:ext cx="8855400" cy="36150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rPr>
              <a:t>Deploy the solution</a:t>
            </a:r>
            <a:endParaRPr b="1" sz="1700">
              <a:solidFill>
                <a:srgbClr val="24292E"/>
              </a:solidFill>
            </a:endParaRPr>
          </a:p>
          <a:p>
            <a:pPr indent="0" lvl="0" marL="0" rtl="0" algn="l">
              <a:lnSpc>
                <a:spcPct val="125000"/>
              </a:lnSpc>
              <a:spcBef>
                <a:spcPts val="1800"/>
              </a:spcBef>
              <a:spcAft>
                <a:spcPts val="0"/>
              </a:spcAft>
              <a:buNone/>
            </a:pPr>
            <a:r>
              <a:rPr b="1" lang="en" sz="1650">
                <a:solidFill>
                  <a:srgbClr val="24292E"/>
                </a:solidFill>
              </a:rPr>
              <a:t>Download the source data files</a:t>
            </a:r>
            <a:endParaRPr b="1" sz="1650">
              <a:solidFill>
                <a:srgbClr val="24292E"/>
              </a:solidFill>
            </a:endParaRPr>
          </a:p>
          <a:p>
            <a:pPr indent="-304800" lvl="0" marL="457200" rtl="0" algn="l">
              <a:lnSpc>
                <a:spcPct val="115000"/>
              </a:lnSpc>
              <a:spcBef>
                <a:spcPts val="1200"/>
              </a:spcBef>
              <a:spcAft>
                <a:spcPts val="0"/>
              </a:spcAft>
              <a:buClr>
                <a:srgbClr val="24292E"/>
              </a:buClr>
              <a:buSzPts val="1200"/>
              <a:buAutoNum type="arabicPeriod"/>
            </a:pPr>
            <a:r>
              <a:rPr lang="en" sz="1200">
                <a:solidFill>
                  <a:srgbClr val="24292E"/>
                </a:solidFill>
              </a:rPr>
              <a:t>Create a directory named </a:t>
            </a:r>
            <a:r>
              <a:rPr lang="en" sz="1000">
                <a:solidFill>
                  <a:srgbClr val="24292E"/>
                </a:solidFill>
                <a:latin typeface="Consolas"/>
                <a:ea typeface="Consolas"/>
                <a:cs typeface="Consolas"/>
                <a:sym typeface="Consolas"/>
              </a:rPr>
              <a:t>DataFile</a:t>
            </a:r>
            <a:r>
              <a:rPr lang="en" sz="1200">
                <a:solidFill>
                  <a:srgbClr val="24292E"/>
                </a:solidFill>
              </a:rPr>
              <a:t> under the </a:t>
            </a:r>
            <a:r>
              <a:rPr lang="en" sz="1000">
                <a:solidFill>
                  <a:srgbClr val="24292E"/>
                </a:solidFill>
                <a:latin typeface="Consolas"/>
                <a:ea typeface="Consolas"/>
                <a:cs typeface="Consolas"/>
                <a:sym typeface="Consolas"/>
              </a:rPr>
              <a:t>data/streaming_asa</a:t>
            </a:r>
            <a:r>
              <a:rPr lang="en" sz="1200">
                <a:solidFill>
                  <a:srgbClr val="24292E"/>
                </a:solidFill>
              </a:rPr>
              <a:t> directory in the GitHub repo.</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Open a web browser and navigate to </a:t>
            </a:r>
            <a:r>
              <a:rPr lang="en" sz="1200">
                <a:solidFill>
                  <a:srgbClr val="0366D6"/>
                </a:solidFill>
                <a:uFill>
                  <a:noFill/>
                </a:uFill>
                <a:hlinkClick r:id="rId3"/>
              </a:rPr>
              <a:t>https://uofi.app.box.com/v/NYCtaxidata/folder/2332219935</a:t>
            </a:r>
            <a:r>
              <a:rPr lang="en" sz="1200">
                <a:solidFill>
                  <a:srgbClr val="24292E"/>
                </a:solidFill>
              </a:rPr>
              <a:t>.</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Click the Download button on this page to download a zip file of all the taxi data for that year.</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Extract the zip file to the </a:t>
            </a:r>
            <a:r>
              <a:rPr lang="en" sz="1000">
                <a:solidFill>
                  <a:srgbClr val="24292E"/>
                </a:solidFill>
                <a:latin typeface="Consolas"/>
                <a:ea typeface="Consolas"/>
                <a:cs typeface="Consolas"/>
                <a:sym typeface="Consolas"/>
              </a:rPr>
              <a:t>DataFile</a:t>
            </a:r>
            <a:r>
              <a:rPr lang="en" sz="1200">
                <a:solidFill>
                  <a:srgbClr val="24292E"/>
                </a:solidFill>
              </a:rPr>
              <a:t> directory.</a:t>
            </a:r>
            <a:endParaRPr sz="1200">
              <a:solidFill>
                <a:srgbClr val="24292E"/>
              </a:solidFill>
            </a:endParaRPr>
          </a:p>
          <a:p>
            <a:pPr indent="-304800" lvl="0" marL="457200" marR="152400" rtl="0" algn="l">
              <a:lnSpc>
                <a:spcPct val="115000"/>
              </a:lnSpc>
              <a:spcBef>
                <a:spcPts val="0"/>
              </a:spcBef>
              <a:spcAft>
                <a:spcPts val="0"/>
              </a:spcAft>
              <a:buClr>
                <a:srgbClr val="24292E"/>
              </a:buClr>
              <a:buSzPts val="1200"/>
              <a:buAutoNum type="arabicPeriod"/>
            </a:pPr>
            <a:r>
              <a:rPr lang="en" sz="1200">
                <a:solidFill>
                  <a:srgbClr val="6A737D"/>
                </a:solidFill>
              </a:rPr>
              <a:t>This zip file contains other zip files. Don't extract the child zip files.</a:t>
            </a:r>
            <a:endParaRPr b="1" sz="1700">
              <a:solidFill>
                <a:srgbClr val="24292E"/>
              </a:solidFill>
            </a:endParaRPr>
          </a:p>
          <a:p>
            <a:pPr indent="0" lvl="0" marL="0" rtl="0" algn="l">
              <a:lnSpc>
                <a:spcPct val="115000"/>
              </a:lnSpc>
              <a:spcBef>
                <a:spcPts val="2400"/>
              </a:spcBef>
              <a:spcAft>
                <a:spcPts val="0"/>
              </a:spcAft>
              <a:buNone/>
            </a:pPr>
            <a:r>
              <a:t/>
            </a:r>
            <a:endParaRPr sz="1200">
              <a:solidFill>
                <a:srgbClr val="24292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56500"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
        <p:nvSpPr>
          <p:cNvPr id="143" name="Google Shape;143;p24"/>
          <p:cNvSpPr txBox="1"/>
          <p:nvPr/>
        </p:nvSpPr>
        <p:spPr>
          <a:xfrm>
            <a:off x="78400" y="668400"/>
            <a:ext cx="8855400" cy="36150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rPr>
              <a:t>Deploy the solution</a:t>
            </a:r>
            <a:endParaRPr b="1" sz="1700">
              <a:solidFill>
                <a:srgbClr val="24292E"/>
              </a:solidFill>
            </a:endParaRPr>
          </a:p>
          <a:p>
            <a:pPr indent="0" lvl="0" marL="0" rtl="0" algn="l">
              <a:lnSpc>
                <a:spcPct val="125000"/>
              </a:lnSpc>
              <a:spcBef>
                <a:spcPts val="1800"/>
              </a:spcBef>
              <a:spcAft>
                <a:spcPts val="0"/>
              </a:spcAft>
              <a:buNone/>
            </a:pPr>
            <a:r>
              <a:rPr b="1" lang="en" sz="1650">
                <a:solidFill>
                  <a:srgbClr val="24292E"/>
                </a:solidFill>
              </a:rPr>
              <a:t>Deploy the Azure resources</a:t>
            </a:r>
            <a:endParaRPr b="1" sz="1650">
              <a:solidFill>
                <a:srgbClr val="24292E"/>
              </a:solidFill>
            </a:endParaRPr>
          </a:p>
          <a:p>
            <a:pPr indent="-304800" lvl="0" marL="457200" rtl="0" algn="l">
              <a:lnSpc>
                <a:spcPct val="115000"/>
              </a:lnSpc>
              <a:spcBef>
                <a:spcPts val="1200"/>
              </a:spcBef>
              <a:spcAft>
                <a:spcPts val="0"/>
              </a:spcAft>
              <a:buClr>
                <a:srgbClr val="24292E"/>
              </a:buClr>
              <a:buSzPts val="1200"/>
              <a:buAutoNum type="arabicPeriod"/>
            </a:pPr>
            <a:r>
              <a:rPr lang="en" sz="1200">
                <a:solidFill>
                  <a:srgbClr val="24292E"/>
                </a:solidFill>
              </a:rPr>
              <a:t>From a shell or Windows Command Prompt, run the following command and follow the sign-in prompt:</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Navigate to the folder </a:t>
            </a:r>
            <a:r>
              <a:rPr lang="en" sz="1000">
                <a:solidFill>
                  <a:srgbClr val="24292E"/>
                </a:solidFill>
                <a:latin typeface="Consolas"/>
                <a:ea typeface="Consolas"/>
                <a:cs typeface="Consolas"/>
                <a:sym typeface="Consolas"/>
              </a:rPr>
              <a:t>data/streaming_asa</a:t>
            </a:r>
            <a:r>
              <a:rPr lang="en" sz="1200">
                <a:solidFill>
                  <a:srgbClr val="24292E"/>
                </a:solidFill>
              </a:rPr>
              <a:t> in the GitHub repository</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Run the following commands to deploy the Azure resources:</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In the Azure portal, navigate to the resource group that was created.</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Open the blade for the Stream Analytics job.</a:t>
            </a:r>
            <a:endParaRPr sz="1200">
              <a:solidFill>
                <a:srgbClr val="24292E"/>
              </a:solidFill>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rPr>
              <a:t>Click Start to start the job. Select Now as the output start time. Wait for the job to start.</a:t>
            </a:r>
            <a:endParaRPr sz="1200">
              <a:solidFill>
                <a:srgbClr val="24292E"/>
              </a:solidFill>
            </a:endParaRPr>
          </a:p>
          <a:p>
            <a:pPr indent="-304800" lvl="0" marL="457200" marR="152400" rtl="0" algn="l">
              <a:lnSpc>
                <a:spcPct val="115000"/>
              </a:lnSpc>
              <a:spcBef>
                <a:spcPts val="0"/>
              </a:spcBef>
              <a:spcAft>
                <a:spcPts val="0"/>
              </a:spcAft>
              <a:buClr>
                <a:srgbClr val="24292E"/>
              </a:buClr>
              <a:buSzPts val="1200"/>
              <a:buAutoNum type="arabicPeriod"/>
            </a:pPr>
            <a:r>
              <a:t/>
            </a:r>
            <a:endParaRPr sz="1200">
              <a:solidFill>
                <a:srgbClr val="24292E"/>
              </a:solidFill>
            </a:endParaRPr>
          </a:p>
          <a:p>
            <a:pPr indent="0" lvl="0" marL="0" rtl="0" algn="l">
              <a:lnSpc>
                <a:spcPct val="115000"/>
              </a:lnSpc>
              <a:spcBef>
                <a:spcPts val="2400"/>
              </a:spcBef>
              <a:spcAft>
                <a:spcPts val="0"/>
              </a:spcAft>
              <a:buNone/>
            </a:pPr>
            <a:r>
              <a:t/>
            </a:r>
            <a:endParaRPr sz="1200">
              <a:solidFill>
                <a:srgbClr val="24292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Deploying Python Models on a Kubernetes Clusters for Real-Time Scoring   </a:t>
            </a:r>
            <a:endParaRPr/>
          </a:p>
        </p:txBody>
      </p:sp>
      <p:sp>
        <p:nvSpPr>
          <p:cNvPr id="149" name="Google Shape;149;p25"/>
          <p:cNvSpPr txBox="1"/>
          <p:nvPr/>
        </p:nvSpPr>
        <p:spPr>
          <a:xfrm>
            <a:off x="283425" y="699875"/>
            <a:ext cx="82359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https://azure.microsoft.com/en-us/solutions/architecture/</a:t>
            </a:r>
            <a:r>
              <a:rPr lang="en"/>
              <a:t> </a:t>
            </a:r>
            <a:endParaRPr/>
          </a:p>
        </p:txBody>
      </p:sp>
      <p:pic>
        <p:nvPicPr>
          <p:cNvPr id="150" name="Google Shape;150;p25"/>
          <p:cNvPicPr preferRelativeResize="0"/>
          <p:nvPr/>
        </p:nvPicPr>
        <p:blipFill>
          <a:blip r:embed="rId4">
            <a:alphaModFix/>
          </a:blip>
          <a:stretch>
            <a:fillRect/>
          </a:stretch>
        </p:blipFill>
        <p:spPr>
          <a:xfrm>
            <a:off x="368200" y="1061675"/>
            <a:ext cx="5008500" cy="398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Deploying Python Models on a Kubernetes Clusters for Real-Time Scoring   </a:t>
            </a:r>
            <a:endParaRPr/>
          </a:p>
        </p:txBody>
      </p:sp>
      <p:sp>
        <p:nvSpPr>
          <p:cNvPr id="156" name="Google Shape;156;p26"/>
          <p:cNvSpPr txBox="1"/>
          <p:nvPr/>
        </p:nvSpPr>
        <p:spPr>
          <a:xfrm>
            <a:off x="283425" y="699875"/>
            <a:ext cx="8235900" cy="8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https://azure.microsoft.com/en-us/solutions/architecture/</a:t>
            </a:r>
            <a:r>
              <a:rPr lang="en"/>
              <a:t> </a:t>
            </a:r>
            <a:endParaRPr/>
          </a:p>
        </p:txBody>
      </p:sp>
      <p:pic>
        <p:nvPicPr>
          <p:cNvPr id="157" name="Google Shape;157;p26"/>
          <p:cNvPicPr preferRelativeResize="0"/>
          <p:nvPr/>
        </p:nvPicPr>
        <p:blipFill>
          <a:blip r:embed="rId4">
            <a:alphaModFix/>
          </a:blip>
          <a:stretch>
            <a:fillRect/>
          </a:stretch>
        </p:blipFill>
        <p:spPr>
          <a:xfrm>
            <a:off x="152400" y="1071400"/>
            <a:ext cx="6265476" cy="3998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nvSpPr>
        <p:spPr>
          <a:xfrm>
            <a:off x="330100" y="798125"/>
            <a:ext cx="8321100" cy="18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Helvetica Neue"/>
                <a:ea typeface="Helvetica Neue"/>
                <a:cs typeface="Helvetica Neue"/>
                <a:sym typeface="Helvetica Neue"/>
              </a:rPr>
              <a:t>This reference architecture shows an end-to-end stream processing pipeline. The pipeline ingests data from two sources, correlates records in the two streams, and calculates a rolling average across a time window. The results are stored for further analysis.</a:t>
            </a:r>
            <a:endParaRPr sz="1800"/>
          </a:p>
        </p:txBody>
      </p:sp>
      <p:sp>
        <p:nvSpPr>
          <p:cNvPr id="75" name="Google Shape;75;p14"/>
          <p:cNvSpPr txBox="1"/>
          <p:nvPr/>
        </p:nvSpPr>
        <p:spPr>
          <a:xfrm>
            <a:off x="369525" y="3174450"/>
            <a:ext cx="6772500" cy="911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latin typeface="Helvetica Neue"/>
              <a:ea typeface="Helvetica Neue"/>
              <a:cs typeface="Helvetica Neue"/>
              <a:sym typeface="Helvetica Neue"/>
            </a:endParaRPr>
          </a:p>
        </p:txBody>
      </p:sp>
      <p:sp>
        <p:nvSpPr>
          <p:cNvPr id="76" name="Google Shape;76;p14"/>
          <p:cNvSpPr txBox="1"/>
          <p:nvPr>
            <p:ph type="title"/>
          </p:nvPr>
        </p:nvSpPr>
        <p:spPr>
          <a:xfrm>
            <a:off x="31675"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nvSpPr>
        <p:spPr>
          <a:xfrm>
            <a:off x="31675" y="789600"/>
            <a:ext cx="3000000" cy="3072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Scenario: A taxi company collects data about each taxi trip. For this scenario, we assume there are two separate devices sending data. The taxi has a meter that sends information about each ride — the duration, distance, and pickup and dropoff locations. A separate device accepts payments from customers and sends data about fares. The taxi company wants to calculate the average tip per mile driven, in real time, in order to spot trends.</a:t>
            </a:r>
            <a:endParaRPr sz="1200">
              <a:solidFill>
                <a:srgbClr val="24292E"/>
              </a:solidFill>
              <a:highlight>
                <a:srgbClr val="FFFFFF"/>
              </a:highlight>
            </a:endParaRPr>
          </a:p>
        </p:txBody>
      </p:sp>
      <p:sp>
        <p:nvSpPr>
          <p:cNvPr id="82" name="Google Shape;82;p15"/>
          <p:cNvSpPr txBox="1"/>
          <p:nvPr>
            <p:ph type="title"/>
          </p:nvPr>
        </p:nvSpPr>
        <p:spPr>
          <a:xfrm>
            <a:off x="31675"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pic>
        <p:nvPicPr>
          <p:cNvPr id="83" name="Google Shape;83;p15"/>
          <p:cNvPicPr preferRelativeResize="0"/>
          <p:nvPr/>
        </p:nvPicPr>
        <p:blipFill>
          <a:blip r:embed="rId3">
            <a:alphaModFix/>
          </a:blip>
          <a:stretch>
            <a:fillRect/>
          </a:stretch>
        </p:blipFill>
        <p:spPr>
          <a:xfrm>
            <a:off x="3184075" y="814400"/>
            <a:ext cx="5807524" cy="26462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56500"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
        <p:nvSpPr>
          <p:cNvPr id="89" name="Google Shape;89;p16"/>
          <p:cNvSpPr txBox="1"/>
          <p:nvPr/>
        </p:nvSpPr>
        <p:spPr>
          <a:xfrm>
            <a:off x="98250" y="757700"/>
            <a:ext cx="8855400" cy="29154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rPr>
              <a:t>1. </a:t>
            </a:r>
            <a:r>
              <a:rPr b="1" lang="en" sz="1700">
                <a:solidFill>
                  <a:srgbClr val="24292E"/>
                </a:solidFill>
              </a:rPr>
              <a:t>Data Ingestion</a:t>
            </a:r>
            <a:endParaRPr b="1" sz="1700">
              <a:solidFill>
                <a:srgbClr val="24292E"/>
              </a:solidFill>
            </a:endParaRPr>
          </a:p>
          <a:p>
            <a:pPr indent="0" lvl="0" marL="0" rtl="0" algn="l">
              <a:lnSpc>
                <a:spcPct val="125000"/>
              </a:lnSpc>
              <a:spcBef>
                <a:spcPts val="1800"/>
              </a:spcBef>
              <a:spcAft>
                <a:spcPts val="0"/>
              </a:spcAft>
              <a:buNone/>
            </a:pPr>
            <a:r>
              <a:rPr lang="en" sz="1200">
                <a:highlight>
                  <a:srgbClr val="FFFFFF"/>
                </a:highlight>
                <a:latin typeface="Helvetica Neue"/>
                <a:ea typeface="Helvetica Neue"/>
                <a:cs typeface="Helvetica Neue"/>
                <a:sym typeface="Helvetica Neue"/>
              </a:rPr>
              <a:t>To simulate a data source, this reference architecture uses the </a:t>
            </a:r>
            <a:r>
              <a:rPr lang="en" sz="1200" u="sng">
                <a:solidFill>
                  <a:schemeClr val="hlink"/>
                </a:solidFill>
                <a:latin typeface="Helvetica Neue"/>
                <a:ea typeface="Helvetica Neue"/>
                <a:cs typeface="Helvetica Neue"/>
                <a:sym typeface="Helvetica Neue"/>
                <a:hlinkClick r:id="rId3"/>
              </a:rPr>
              <a:t>New York City Taxi Data</a:t>
            </a:r>
            <a:r>
              <a:rPr lang="en" sz="1200">
                <a:highlight>
                  <a:srgbClr val="FFFFFF"/>
                </a:highlight>
                <a:latin typeface="Helvetica Neue"/>
                <a:ea typeface="Helvetica Neue"/>
                <a:cs typeface="Helvetica Neue"/>
                <a:sym typeface="Helvetica Neue"/>
              </a:rPr>
              <a:t> dataset</a:t>
            </a:r>
            <a:r>
              <a:rPr lang="en" sz="900" u="sng">
                <a:solidFill>
                  <a:schemeClr val="hlink"/>
                </a:solidFill>
                <a:latin typeface="Helvetica Neue"/>
                <a:ea typeface="Helvetica Neue"/>
                <a:cs typeface="Helvetica Neue"/>
                <a:sym typeface="Helvetica Neue"/>
                <a:hlinkClick r:id="rId4"/>
              </a:rPr>
              <a:t>[1]</a:t>
            </a:r>
            <a:r>
              <a:rPr lang="en" sz="1200">
                <a:highlight>
                  <a:srgbClr val="FFFFFF"/>
                </a:highlight>
                <a:latin typeface="Helvetica Neue"/>
                <a:ea typeface="Helvetica Neue"/>
                <a:cs typeface="Helvetica Neue"/>
                <a:sym typeface="Helvetica Neue"/>
              </a:rPr>
              <a:t>. This dataset contains data about taxi trips in New York City over a 4-year period (2010 – 2013). It contains two types of record: Ride data and fare data.</a:t>
            </a:r>
            <a:endParaRPr sz="1200">
              <a:highlight>
                <a:srgbClr val="FFFFFF"/>
              </a:highlight>
              <a:latin typeface="Helvetica Neue"/>
              <a:ea typeface="Helvetica Neue"/>
              <a:cs typeface="Helvetica Neue"/>
              <a:sym typeface="Helvetica Neue"/>
            </a:endParaRPr>
          </a:p>
          <a:p>
            <a:pPr indent="0" lvl="0" marL="0" rtl="0" algn="l">
              <a:lnSpc>
                <a:spcPct val="125000"/>
              </a:lnSpc>
              <a:spcBef>
                <a:spcPts val="1800"/>
              </a:spcBef>
              <a:spcAft>
                <a:spcPts val="0"/>
              </a:spcAft>
              <a:buNone/>
            </a:pPr>
            <a:r>
              <a:rPr b="1" lang="en" sz="1200">
                <a:solidFill>
                  <a:srgbClr val="FF0000"/>
                </a:solidFill>
                <a:highlight>
                  <a:srgbClr val="FFFFFF"/>
                </a:highlight>
                <a:latin typeface="Helvetica Neue"/>
                <a:ea typeface="Helvetica Neue"/>
                <a:cs typeface="Helvetica Neue"/>
                <a:sym typeface="Helvetica Neue"/>
              </a:rPr>
              <a:t>Ride data includes trip duration, trip distance, and pickup and dropoff location</a:t>
            </a:r>
            <a:endParaRPr b="1" sz="1200">
              <a:solidFill>
                <a:srgbClr val="FF0000"/>
              </a:solidFill>
              <a:highlight>
                <a:srgbClr val="FFFFFF"/>
              </a:highlight>
              <a:latin typeface="Helvetica Neue"/>
              <a:ea typeface="Helvetica Neue"/>
              <a:cs typeface="Helvetica Neue"/>
              <a:sym typeface="Helvetica Neue"/>
            </a:endParaRPr>
          </a:p>
          <a:p>
            <a:pPr indent="0" lvl="0" marL="0" rtl="0" algn="l">
              <a:lnSpc>
                <a:spcPct val="125000"/>
              </a:lnSpc>
              <a:spcBef>
                <a:spcPts val="1800"/>
              </a:spcBef>
              <a:spcAft>
                <a:spcPts val="0"/>
              </a:spcAft>
              <a:buNone/>
            </a:pPr>
            <a:r>
              <a:rPr b="1" lang="en" sz="1200">
                <a:solidFill>
                  <a:srgbClr val="FF0000"/>
                </a:solidFill>
                <a:highlight>
                  <a:srgbClr val="FFFFFF"/>
                </a:highlight>
                <a:latin typeface="Helvetica Neue"/>
                <a:ea typeface="Helvetica Neue"/>
                <a:cs typeface="Helvetica Neue"/>
                <a:sym typeface="Helvetica Neue"/>
              </a:rPr>
              <a:t> Fare data includes fare, tax, and tip amounts.</a:t>
            </a:r>
            <a:endParaRPr b="1" sz="1200">
              <a:solidFill>
                <a:srgbClr val="FF0000"/>
              </a:solidFill>
              <a:highlight>
                <a:srgbClr val="FFFFFF"/>
              </a:highlight>
              <a:latin typeface="Helvetica Neue"/>
              <a:ea typeface="Helvetica Neue"/>
              <a:cs typeface="Helvetica Neue"/>
              <a:sym typeface="Helvetica Neue"/>
            </a:endParaRPr>
          </a:p>
          <a:p>
            <a:pPr indent="0" lvl="0" marL="0" rtl="0" algn="l">
              <a:lnSpc>
                <a:spcPct val="125000"/>
              </a:lnSpc>
              <a:spcBef>
                <a:spcPts val="1800"/>
              </a:spcBef>
              <a:spcAft>
                <a:spcPts val="0"/>
              </a:spcAft>
              <a:buNone/>
            </a:pPr>
            <a:r>
              <a:rPr b="1" lang="en" sz="1200">
                <a:solidFill>
                  <a:srgbClr val="FF0000"/>
                </a:solidFill>
                <a:highlight>
                  <a:srgbClr val="FFFFFF"/>
                </a:highlight>
                <a:latin typeface="Helvetica Neue"/>
                <a:ea typeface="Helvetica Neue"/>
                <a:cs typeface="Helvetica Neue"/>
                <a:sym typeface="Helvetica Neue"/>
              </a:rPr>
              <a:t>Common fields in both record types include medallion number, hack license, and vendor ID.</a:t>
            </a:r>
            <a:endParaRPr sz="1200">
              <a:solidFill>
                <a:srgbClr val="24292E"/>
              </a:solidFill>
            </a:endParaRPr>
          </a:p>
          <a:p>
            <a:pPr indent="0" lvl="0" marL="0" rtl="0" algn="l">
              <a:lnSpc>
                <a:spcPct val="115000"/>
              </a:lnSpc>
              <a:spcBef>
                <a:spcPts val="1200"/>
              </a:spcBef>
              <a:spcAft>
                <a:spcPts val="1200"/>
              </a:spcAft>
              <a:buNone/>
            </a:pPr>
            <a:r>
              <a:rPr lang="en" sz="1200">
                <a:highlight>
                  <a:srgbClr val="FFFFFF"/>
                </a:highlight>
                <a:latin typeface="Helvetica Neue"/>
                <a:ea typeface="Helvetica Neue"/>
                <a:cs typeface="Helvetica Neue"/>
                <a:sym typeface="Helvetica Neue"/>
              </a:rPr>
              <a:t>Together these three fields uniquely identify a taxi plus a driver. The data is stored in CSV format.</a:t>
            </a:r>
            <a:endParaRPr sz="1200">
              <a:solidFill>
                <a:srgbClr val="2429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56500"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
        <p:nvSpPr>
          <p:cNvPr id="95" name="Google Shape;95;p17"/>
          <p:cNvSpPr txBox="1"/>
          <p:nvPr/>
        </p:nvSpPr>
        <p:spPr>
          <a:xfrm>
            <a:off x="103200" y="673350"/>
            <a:ext cx="8855400" cy="5340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1800"/>
              </a:spcBef>
              <a:spcAft>
                <a:spcPts val="1200"/>
              </a:spcAft>
              <a:buNone/>
            </a:pPr>
            <a:r>
              <a:rPr b="1" lang="en" sz="1700">
                <a:solidFill>
                  <a:srgbClr val="24292E"/>
                </a:solidFill>
              </a:rPr>
              <a:t>1. Data Ingestion</a:t>
            </a:r>
            <a:endParaRPr sz="1200">
              <a:solidFill>
                <a:srgbClr val="24292E"/>
              </a:solidFill>
            </a:endParaRPr>
          </a:p>
        </p:txBody>
      </p:sp>
      <p:pic>
        <p:nvPicPr>
          <p:cNvPr id="96" name="Google Shape;96;p17"/>
          <p:cNvPicPr preferRelativeResize="0"/>
          <p:nvPr/>
        </p:nvPicPr>
        <p:blipFill>
          <a:blip r:embed="rId3">
            <a:alphaModFix/>
          </a:blip>
          <a:stretch>
            <a:fillRect/>
          </a:stretch>
        </p:blipFill>
        <p:spPr>
          <a:xfrm>
            <a:off x="397038" y="1243488"/>
            <a:ext cx="8349925" cy="2532725"/>
          </a:xfrm>
          <a:prstGeom prst="rect">
            <a:avLst/>
          </a:prstGeom>
          <a:noFill/>
          <a:ln>
            <a:noFill/>
          </a:ln>
        </p:spPr>
      </p:pic>
      <p:sp>
        <p:nvSpPr>
          <p:cNvPr id="97" name="Google Shape;97;p17"/>
          <p:cNvSpPr txBox="1"/>
          <p:nvPr/>
        </p:nvSpPr>
        <p:spPr>
          <a:xfrm>
            <a:off x="1022850" y="3916275"/>
            <a:ext cx="7098300" cy="106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Helvetica Neue"/>
                <a:ea typeface="Helvetica Neue"/>
                <a:cs typeface="Helvetica Neue"/>
                <a:sym typeface="Helvetica Neue"/>
              </a:rPr>
              <a:t>In this particular scenario, ride data and fare data should end up with the same partition ID for a given taxi cab. This enables Stream Analytics to apply a degree of parallelism when it correlates the two streams. A record in partition </a:t>
            </a:r>
            <a:r>
              <a:rPr i="1" lang="en" sz="1200">
                <a:latin typeface="Helvetica Neue"/>
                <a:ea typeface="Helvetica Neue"/>
                <a:cs typeface="Helvetica Neue"/>
                <a:sym typeface="Helvetica Neue"/>
              </a:rPr>
              <a:t>n</a:t>
            </a:r>
            <a:r>
              <a:rPr lang="en" sz="1200">
                <a:highlight>
                  <a:srgbClr val="FFFFFF"/>
                </a:highlight>
                <a:latin typeface="Helvetica Neue"/>
                <a:ea typeface="Helvetica Neue"/>
                <a:cs typeface="Helvetica Neue"/>
                <a:sym typeface="Helvetica Neue"/>
              </a:rPr>
              <a:t> of the ride data will match a record in partition </a:t>
            </a:r>
            <a:r>
              <a:rPr i="1" lang="en" sz="1200">
                <a:latin typeface="Helvetica Neue"/>
                <a:ea typeface="Helvetica Neue"/>
                <a:cs typeface="Helvetica Neue"/>
                <a:sym typeface="Helvetica Neue"/>
              </a:rPr>
              <a:t>n</a:t>
            </a:r>
            <a:r>
              <a:rPr lang="en" sz="1200">
                <a:highlight>
                  <a:srgbClr val="FFFFFF"/>
                </a:highlight>
                <a:latin typeface="Helvetica Neue"/>
                <a:ea typeface="Helvetica Neue"/>
                <a:cs typeface="Helvetica Neue"/>
                <a:sym typeface="Helvetica Neue"/>
              </a:rPr>
              <a:t> of the fare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56500"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
        <p:nvSpPr>
          <p:cNvPr id="103" name="Google Shape;103;p18"/>
          <p:cNvSpPr txBox="1"/>
          <p:nvPr/>
        </p:nvSpPr>
        <p:spPr>
          <a:xfrm>
            <a:off x="78400" y="668400"/>
            <a:ext cx="8855400" cy="7671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rPr>
              <a:t>2</a:t>
            </a:r>
            <a:r>
              <a:rPr b="1" lang="en" sz="1700">
                <a:solidFill>
                  <a:srgbClr val="24292E"/>
                </a:solidFill>
              </a:rPr>
              <a:t>. Stream Processing</a:t>
            </a:r>
            <a:endParaRPr b="1" sz="1700">
              <a:solidFill>
                <a:srgbClr val="24292E"/>
              </a:solidFill>
            </a:endParaRPr>
          </a:p>
          <a:p>
            <a:pPr indent="0" lvl="0" marL="0" rtl="0" algn="l">
              <a:lnSpc>
                <a:spcPct val="115000"/>
              </a:lnSpc>
              <a:spcBef>
                <a:spcPts val="1200"/>
              </a:spcBef>
              <a:spcAft>
                <a:spcPts val="0"/>
              </a:spcAft>
              <a:buNone/>
            </a:pPr>
            <a:r>
              <a:rPr lang="en" sz="1200">
                <a:latin typeface="Helvetica Neue"/>
                <a:ea typeface="Helvetica Neue"/>
                <a:cs typeface="Helvetica Neue"/>
                <a:sym typeface="Helvetica Neue"/>
              </a:rPr>
              <a:t>The stream processing job is defined using a SQL query with several distinct steps. The first two steps simply select records from the two input streams.</a:t>
            </a:r>
            <a:endParaRPr sz="1200">
              <a:solidFill>
                <a:srgbClr val="24292E"/>
              </a:solidFill>
            </a:endParaRPr>
          </a:p>
        </p:txBody>
      </p:sp>
      <p:pic>
        <p:nvPicPr>
          <p:cNvPr id="104" name="Google Shape;104;p18"/>
          <p:cNvPicPr preferRelativeResize="0"/>
          <p:nvPr/>
        </p:nvPicPr>
        <p:blipFill>
          <a:blip r:embed="rId3">
            <a:alphaModFix/>
          </a:blip>
          <a:stretch>
            <a:fillRect/>
          </a:stretch>
        </p:blipFill>
        <p:spPr>
          <a:xfrm>
            <a:off x="152400" y="1587900"/>
            <a:ext cx="4587192" cy="340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56500"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
        <p:nvSpPr>
          <p:cNvPr id="110" name="Google Shape;110;p19"/>
          <p:cNvSpPr txBox="1"/>
          <p:nvPr/>
        </p:nvSpPr>
        <p:spPr>
          <a:xfrm>
            <a:off x="78400" y="668400"/>
            <a:ext cx="8855400" cy="7671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rPr>
              <a:t>2. Stream Processing</a:t>
            </a:r>
            <a:endParaRPr b="1" sz="1700">
              <a:solidFill>
                <a:srgbClr val="24292E"/>
              </a:solidFill>
            </a:endParaRPr>
          </a:p>
          <a:p>
            <a:pPr indent="0" lvl="0" marL="0" rtl="0" algn="l">
              <a:lnSpc>
                <a:spcPct val="115000"/>
              </a:lnSpc>
              <a:spcBef>
                <a:spcPts val="1200"/>
              </a:spcBef>
              <a:spcAft>
                <a:spcPts val="0"/>
              </a:spcAft>
              <a:buNone/>
            </a:pPr>
            <a:r>
              <a:rPr lang="en" sz="1200">
                <a:highlight>
                  <a:srgbClr val="FFFFFF"/>
                </a:highlight>
                <a:latin typeface="Helvetica Neue"/>
                <a:ea typeface="Helvetica Neue"/>
                <a:cs typeface="Helvetica Neue"/>
                <a:sym typeface="Helvetica Neue"/>
              </a:rPr>
              <a:t>The next step joins the two input streams to select matching records from each stream.</a:t>
            </a:r>
            <a:endParaRPr sz="1200">
              <a:solidFill>
                <a:srgbClr val="24292E"/>
              </a:solidFill>
            </a:endParaRPr>
          </a:p>
        </p:txBody>
      </p:sp>
      <p:pic>
        <p:nvPicPr>
          <p:cNvPr id="111" name="Google Shape;111;p19"/>
          <p:cNvPicPr preferRelativeResize="0"/>
          <p:nvPr/>
        </p:nvPicPr>
        <p:blipFill>
          <a:blip r:embed="rId3">
            <a:alphaModFix/>
          </a:blip>
          <a:stretch>
            <a:fillRect/>
          </a:stretch>
        </p:blipFill>
        <p:spPr>
          <a:xfrm>
            <a:off x="152400" y="1587900"/>
            <a:ext cx="4954363" cy="3403199"/>
          </a:xfrm>
          <a:prstGeom prst="rect">
            <a:avLst/>
          </a:prstGeom>
          <a:noFill/>
          <a:ln>
            <a:noFill/>
          </a:ln>
        </p:spPr>
      </p:pic>
      <p:sp>
        <p:nvSpPr>
          <p:cNvPr id="112" name="Google Shape;112;p19"/>
          <p:cNvSpPr txBox="1"/>
          <p:nvPr/>
        </p:nvSpPr>
        <p:spPr>
          <a:xfrm>
            <a:off x="5323675" y="2494800"/>
            <a:ext cx="3000000" cy="15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Helvetica Neue"/>
                <a:ea typeface="Helvetica Neue"/>
                <a:cs typeface="Helvetica Neue"/>
                <a:sym typeface="Helvetica Neue"/>
              </a:rPr>
              <a:t>This query joins records on a set of fields that uniquely identify matching records (Medallion, HackLicense, VendorId, and PickupTime). The </a:t>
            </a:r>
            <a:r>
              <a:rPr lang="en" sz="1100">
                <a:latin typeface="Verdana"/>
                <a:ea typeface="Verdana"/>
                <a:cs typeface="Verdana"/>
                <a:sym typeface="Verdana"/>
              </a:rPr>
              <a:t>JOIN</a:t>
            </a:r>
            <a:r>
              <a:rPr lang="en" sz="1200">
                <a:highlight>
                  <a:srgbClr val="FFFFFF"/>
                </a:highlight>
                <a:latin typeface="Helvetica Neue"/>
                <a:ea typeface="Helvetica Neue"/>
                <a:cs typeface="Helvetica Neue"/>
                <a:sym typeface="Helvetica Neue"/>
              </a:rPr>
              <a:t> statement also includes the partition ID. As mentioned, this takes advantage of the fact that matching records always have the same partition ID in this scenario.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56500"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
        <p:nvSpPr>
          <p:cNvPr id="118" name="Google Shape;118;p20"/>
          <p:cNvSpPr txBox="1"/>
          <p:nvPr/>
        </p:nvSpPr>
        <p:spPr>
          <a:xfrm>
            <a:off x="78400" y="668400"/>
            <a:ext cx="8855400" cy="15660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rPr>
              <a:t>2. Stream Processing</a:t>
            </a:r>
            <a:endParaRPr b="1" sz="1700">
              <a:solidFill>
                <a:srgbClr val="24292E"/>
              </a:solidFill>
            </a:endParaRPr>
          </a:p>
          <a:p>
            <a:pPr indent="0" lvl="0" marL="0" rtl="0" algn="l">
              <a:lnSpc>
                <a:spcPct val="115000"/>
              </a:lnSpc>
              <a:spcBef>
                <a:spcPts val="1200"/>
              </a:spcBef>
              <a:spcAft>
                <a:spcPts val="0"/>
              </a:spcAft>
              <a:buNone/>
            </a:pPr>
            <a:r>
              <a:rPr lang="en" sz="1200">
                <a:highlight>
                  <a:srgbClr val="FFFFFF"/>
                </a:highlight>
                <a:latin typeface="Helvetica Neue"/>
                <a:ea typeface="Helvetica Neue"/>
                <a:cs typeface="Helvetica Neue"/>
                <a:sym typeface="Helvetica Neue"/>
              </a:rPr>
              <a:t>In Stream Analytics, joins are </a:t>
            </a:r>
            <a:r>
              <a:rPr i="1" lang="en" sz="1200">
                <a:latin typeface="Helvetica Neue"/>
                <a:ea typeface="Helvetica Neue"/>
                <a:cs typeface="Helvetica Neue"/>
                <a:sym typeface="Helvetica Neue"/>
              </a:rPr>
              <a:t>temporal</a:t>
            </a:r>
            <a:r>
              <a:rPr lang="en" sz="1200">
                <a:highlight>
                  <a:srgbClr val="FFFFFF"/>
                </a:highlight>
                <a:latin typeface="Helvetica Neue"/>
                <a:ea typeface="Helvetica Neue"/>
                <a:cs typeface="Helvetica Neue"/>
                <a:sym typeface="Helvetica Neue"/>
              </a:rPr>
              <a:t>, meaning records are joined within a particular window of time. Otherwise, the job might need to wait indefinitely for a match. The </a:t>
            </a:r>
            <a:r>
              <a:rPr lang="en" sz="1200" u="sng">
                <a:solidFill>
                  <a:schemeClr val="hlink"/>
                </a:solidFill>
                <a:latin typeface="Helvetica Neue"/>
                <a:ea typeface="Helvetica Neue"/>
                <a:cs typeface="Helvetica Neue"/>
                <a:sym typeface="Helvetica Neue"/>
                <a:hlinkClick r:id="rId3"/>
              </a:rPr>
              <a:t>DATEDIFF</a:t>
            </a:r>
            <a:r>
              <a:rPr lang="en" sz="1200">
                <a:highlight>
                  <a:srgbClr val="FFFFFF"/>
                </a:highlight>
                <a:latin typeface="Helvetica Neue"/>
                <a:ea typeface="Helvetica Neue"/>
                <a:cs typeface="Helvetica Neue"/>
                <a:sym typeface="Helvetica Neue"/>
              </a:rPr>
              <a:t> function specifies how far two matching records can be separated in time for a match.</a:t>
            </a:r>
            <a:endParaRPr sz="120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200">
                <a:highlight>
                  <a:srgbClr val="FFFFFF"/>
                </a:highlight>
                <a:latin typeface="Helvetica Neue"/>
                <a:ea typeface="Helvetica Neue"/>
                <a:cs typeface="Helvetica Neue"/>
                <a:sym typeface="Helvetica Neue"/>
              </a:rPr>
              <a:t>The last step in the job computes the average tip per mile, grouped by a hopping window of 5 minutes.</a:t>
            </a:r>
            <a:endParaRPr sz="1200">
              <a:highlight>
                <a:srgbClr val="FFFFFF"/>
              </a:highlight>
              <a:latin typeface="Helvetica Neue"/>
              <a:ea typeface="Helvetica Neue"/>
              <a:cs typeface="Helvetica Neue"/>
              <a:sym typeface="Helvetica Neue"/>
            </a:endParaRPr>
          </a:p>
        </p:txBody>
      </p:sp>
      <p:pic>
        <p:nvPicPr>
          <p:cNvPr id="119" name="Google Shape;119;p20"/>
          <p:cNvPicPr preferRelativeResize="0"/>
          <p:nvPr/>
        </p:nvPicPr>
        <p:blipFill>
          <a:blip r:embed="rId4">
            <a:alphaModFix/>
          </a:blip>
          <a:stretch>
            <a:fillRect/>
          </a:stretch>
        </p:blipFill>
        <p:spPr>
          <a:xfrm>
            <a:off x="1042988" y="2620000"/>
            <a:ext cx="7058025" cy="21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56500" y="61200"/>
            <a:ext cx="8826600" cy="576000"/>
          </a:xfrm>
          <a:prstGeom prst="rect">
            <a:avLst/>
          </a:prstGeom>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b="1" lang="en" sz="2300">
                <a:solidFill>
                  <a:srgbClr val="FFFFFF"/>
                </a:solidFill>
                <a:latin typeface="Helvetica Neue"/>
                <a:ea typeface="Helvetica Neue"/>
                <a:cs typeface="Helvetica Neue"/>
                <a:sym typeface="Helvetica Neue"/>
              </a:rPr>
              <a:t>Stream processing with Azure Stream Analytics</a:t>
            </a:r>
            <a:endParaRPr/>
          </a:p>
        </p:txBody>
      </p:sp>
      <p:sp>
        <p:nvSpPr>
          <p:cNvPr id="125" name="Google Shape;125;p21"/>
          <p:cNvSpPr txBox="1"/>
          <p:nvPr/>
        </p:nvSpPr>
        <p:spPr>
          <a:xfrm>
            <a:off x="78400" y="668400"/>
            <a:ext cx="8855400" cy="27417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24292E"/>
                </a:solidFill>
              </a:rPr>
              <a:t>3</a:t>
            </a:r>
            <a:r>
              <a:rPr b="1" lang="en" sz="1700">
                <a:solidFill>
                  <a:srgbClr val="24292E"/>
                </a:solidFill>
              </a:rPr>
              <a:t>. </a:t>
            </a:r>
            <a:r>
              <a:rPr b="1" lang="en" sz="1700">
                <a:latin typeface="Helvetica Neue"/>
                <a:ea typeface="Helvetica Neue"/>
                <a:cs typeface="Helvetica Neue"/>
                <a:sym typeface="Helvetica Neue"/>
              </a:rPr>
              <a:t>Monitoring considerations</a:t>
            </a:r>
            <a:endParaRPr b="1" sz="1700">
              <a:solidFill>
                <a:srgbClr val="24292E"/>
              </a:solidFill>
            </a:endParaRPr>
          </a:p>
          <a:p>
            <a:pPr indent="0" lvl="0" marL="0" rtl="0" algn="l">
              <a:lnSpc>
                <a:spcPct val="115000"/>
              </a:lnSpc>
              <a:spcBef>
                <a:spcPts val="1200"/>
              </a:spcBef>
              <a:spcAft>
                <a:spcPts val="0"/>
              </a:spcAft>
              <a:buNone/>
            </a:pPr>
            <a:r>
              <a:rPr lang="en" sz="1200">
                <a:latin typeface="Helvetica Neue"/>
                <a:ea typeface="Helvetica Neue"/>
                <a:cs typeface="Helvetica Neue"/>
                <a:sym typeface="Helvetica Neue"/>
              </a:rPr>
              <a:t>With any stream processing solution, it's important to monitor the performance and health of the system. </a:t>
            </a:r>
            <a:r>
              <a:rPr lang="en" sz="1200" u="sng">
                <a:solidFill>
                  <a:schemeClr val="hlink"/>
                </a:solidFill>
                <a:latin typeface="Helvetica Neue"/>
                <a:ea typeface="Helvetica Neue"/>
                <a:cs typeface="Helvetica Neue"/>
                <a:sym typeface="Helvetica Neue"/>
                <a:hlinkClick r:id="rId3"/>
              </a:rPr>
              <a:t>Azure Monitor</a:t>
            </a:r>
            <a:r>
              <a:rPr lang="en" sz="1200">
                <a:latin typeface="Helvetica Neue"/>
                <a:ea typeface="Helvetica Neue"/>
                <a:cs typeface="Helvetica Neue"/>
                <a:sym typeface="Helvetica Neue"/>
              </a:rPr>
              <a:t> collects metrics and diagnostics logs for the Azure services used in the architecture. Azure Monitor is built into the Azure platform and does not require any additional code in your application.</a:t>
            </a:r>
            <a:endParaRPr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Any of the following warning signals indicate that you should scale out the relevant Azure resource:</a:t>
            </a:r>
            <a:endParaRPr sz="1200">
              <a:latin typeface="Helvetica Neue"/>
              <a:ea typeface="Helvetica Neue"/>
              <a:cs typeface="Helvetica Neue"/>
              <a:sym typeface="Helvetica Neue"/>
            </a:endParaRPr>
          </a:p>
          <a:p>
            <a:pPr indent="-304800" lvl="0" marL="825500" rtl="0" algn="l">
              <a:lnSpc>
                <a:spcPct val="115000"/>
              </a:lnSpc>
              <a:spcBef>
                <a:spcPts val="1200"/>
              </a:spcBef>
              <a:spcAft>
                <a:spcPts val="0"/>
              </a:spcAft>
              <a:buSzPts val="1200"/>
              <a:buFont typeface="Helvetica Neue"/>
              <a:buChar char="●"/>
            </a:pPr>
            <a:r>
              <a:rPr lang="en" sz="1200">
                <a:latin typeface="Helvetica Neue"/>
                <a:ea typeface="Helvetica Neue"/>
                <a:cs typeface="Helvetica Neue"/>
                <a:sym typeface="Helvetica Neue"/>
              </a:rPr>
              <a:t>Event Hubs throttles requests or is close to the daily message quota.</a:t>
            </a:r>
            <a:endParaRPr sz="1200">
              <a:latin typeface="Helvetica Neue"/>
              <a:ea typeface="Helvetica Neue"/>
              <a:cs typeface="Helvetica Neue"/>
              <a:sym typeface="Helvetica Neue"/>
            </a:endParaRPr>
          </a:p>
          <a:p>
            <a:pPr indent="-304800" lvl="0" marL="8255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The Stream Analytics job consistently uses more than 80% of allocated Streaming Units (SU).</a:t>
            </a:r>
            <a:endParaRPr sz="1200">
              <a:latin typeface="Helvetica Neue"/>
              <a:ea typeface="Helvetica Neue"/>
              <a:cs typeface="Helvetica Neue"/>
              <a:sym typeface="Helvetica Neue"/>
            </a:endParaRPr>
          </a:p>
          <a:p>
            <a:pPr indent="-304800" lvl="0" marL="825500" rtl="0" algn="l">
              <a:lnSpc>
                <a:spcPct val="115000"/>
              </a:lnSpc>
              <a:spcBef>
                <a:spcPts val="0"/>
              </a:spcBef>
              <a:spcAft>
                <a:spcPts val="0"/>
              </a:spcAft>
              <a:buSzPts val="1200"/>
              <a:buFont typeface="Helvetica Neue"/>
              <a:buChar char="●"/>
            </a:pPr>
            <a:r>
              <a:rPr lang="en" sz="1200">
                <a:latin typeface="Helvetica Neue"/>
                <a:ea typeface="Helvetica Neue"/>
                <a:cs typeface="Helvetica Neue"/>
                <a:sym typeface="Helvetica Neue"/>
              </a:rPr>
              <a:t>Cosmos DB begins to throttle requests.</a:t>
            </a:r>
            <a:endParaRPr sz="1200">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highlight>
                <a:srgbClr val="FFFFFF"/>
              </a:highlight>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