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837cf36c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837cf36c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837cf36c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837cf36c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837cf36c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837cf36c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837cf36c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837cf36c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837cf36c3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837cf36c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837cf36c3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837cf36c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837cf36c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837cf36c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837cf36c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837cf36c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837cf36c3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837cf36c3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837cf36c3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837cf36c3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837cf36c3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837cf36c3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837cf36c3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837cf36c3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837cf36c3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837cf36c3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837cf36c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837cf36c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11" Type="http://schemas.openxmlformats.org/officeDocument/2006/relationships/image" Target="../media/image6.png"/><Relationship Id="rId10" Type="http://schemas.openxmlformats.org/officeDocument/2006/relationships/image" Target="../media/image1.png"/><Relationship Id="rId9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20.png"/><Relationship Id="rId8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9.png"/><Relationship Id="rId4" Type="http://schemas.openxmlformats.org/officeDocument/2006/relationships/hyperlink" Target="https://azure.microsoft.com/en-us/resources/infographics/azur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8.png"/><Relationship Id="rId4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5.png"/><Relationship Id="rId4" Type="http://schemas.openxmlformats.org/officeDocument/2006/relationships/image" Target="../media/image32.png"/><Relationship Id="rId5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image" Target="../media/image33.png"/><Relationship Id="rId5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0.png"/><Relationship Id="rId4" Type="http://schemas.openxmlformats.org/officeDocument/2006/relationships/hyperlink" Target="https://azure.microsoft.com/en-us/solutions/architectu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Reference Architecture Quizzes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AltoTech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Quiz 1: </a:t>
            </a:r>
            <a:r>
              <a:rPr b="1" lang="en"/>
              <a:t>Simple Branded Website</a:t>
            </a:r>
            <a:endParaRPr b="1"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654905" cy="42196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/>
          <p:nvPr/>
        </p:nvSpPr>
        <p:spPr>
          <a:xfrm>
            <a:off x="3631775" y="3064725"/>
            <a:ext cx="595800" cy="4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4808850" y="3064725"/>
            <a:ext cx="531000" cy="4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6046750" y="2951550"/>
            <a:ext cx="595800" cy="60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5790100" y="3439650"/>
            <a:ext cx="922500" cy="19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4808850" y="4115950"/>
            <a:ext cx="595800" cy="60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5987625" y="4074550"/>
            <a:ext cx="595800" cy="60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152400" y="1710525"/>
            <a:ext cx="1966800" cy="25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Instruction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1. </a:t>
            </a:r>
            <a:r>
              <a:rPr lang="en" sz="1000">
                <a:solidFill>
                  <a:srgbClr val="505055"/>
                </a:solidFill>
                <a:highlight>
                  <a:srgbClr val="FFFFFF"/>
                </a:highlight>
              </a:rPr>
              <a:t>User accesses Web Apps from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</a:rPr>
              <a:t> ….… </a:t>
            </a:r>
            <a:r>
              <a:rPr lang="en" sz="1000">
                <a:solidFill>
                  <a:srgbClr val="505055"/>
                </a:solidFill>
                <a:highlight>
                  <a:srgbClr val="FFFFFF"/>
                </a:highlight>
              </a:rPr>
              <a:t>in a browser</a:t>
            </a:r>
            <a:endParaRPr sz="1000">
              <a:solidFill>
                <a:srgbClr val="5050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05055"/>
                </a:solidFill>
                <a:highlight>
                  <a:srgbClr val="FFFFFF"/>
                </a:highlight>
              </a:rPr>
              <a:t>2.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</a:rPr>
              <a:t> ….....</a:t>
            </a:r>
            <a:r>
              <a:rPr lang="en" sz="1000">
                <a:solidFill>
                  <a:srgbClr val="505055"/>
                </a:solidFill>
                <a:highlight>
                  <a:srgbClr val="FFFFFF"/>
                </a:highlight>
              </a:rPr>
              <a:t> detects issues and analyzes usage for your web apps.</a:t>
            </a:r>
            <a:endParaRPr sz="1000">
              <a:solidFill>
                <a:srgbClr val="5050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05055"/>
                </a:solidFill>
                <a:highlight>
                  <a:srgbClr val="FFFFFF"/>
                </a:highlight>
              </a:rPr>
              <a:t>3.  Web App connects to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</a:rPr>
              <a:t> ... </a:t>
            </a:r>
            <a:r>
              <a:rPr lang="en" sz="1000">
                <a:solidFill>
                  <a:srgbClr val="505055"/>
                </a:solidFill>
                <a:highlight>
                  <a:srgbClr val="FFFFFF"/>
                </a:highlight>
              </a:rPr>
              <a:t>and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</a:rPr>
              <a:t>…….</a:t>
            </a:r>
            <a:r>
              <a:rPr lang="en" sz="1000">
                <a:solidFill>
                  <a:srgbClr val="505055"/>
                </a:solidFill>
                <a:highlight>
                  <a:srgbClr val="FFFFFF"/>
                </a:highlight>
              </a:rPr>
              <a:t>for better performance.</a:t>
            </a:r>
            <a:endParaRPr sz="1000">
              <a:solidFill>
                <a:srgbClr val="5050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05055"/>
                </a:solidFill>
                <a:highlight>
                  <a:srgbClr val="FFFFFF"/>
                </a:highlight>
              </a:rPr>
              <a:t>4. Browser pulls static resources such as video from ...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</a:rPr>
              <a:t>… </a:t>
            </a:r>
            <a:r>
              <a:rPr lang="en" sz="1000">
                <a:solidFill>
                  <a:srgbClr val="505055"/>
                </a:solidFill>
                <a:highlight>
                  <a:srgbClr val="FFFFFF"/>
                </a:highlight>
              </a:rPr>
              <a:t>Network to reduce load time.</a:t>
            </a:r>
            <a:endParaRPr sz="1000">
              <a:solidFill>
                <a:srgbClr val="505055"/>
              </a:solidFill>
              <a:highlight>
                <a:srgbClr val="FFFFFF"/>
              </a:highlight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813" y="2575213"/>
            <a:ext cx="381850" cy="38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3237" y="2560337"/>
            <a:ext cx="641875" cy="64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1490" y="2463477"/>
            <a:ext cx="488076" cy="48807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7585775" y="1723875"/>
            <a:ext cx="7752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Web App</a:t>
            </a:r>
            <a:endParaRPr b="1" sz="800"/>
          </a:p>
        </p:txBody>
      </p:sp>
      <p:sp>
        <p:nvSpPr>
          <p:cNvPr id="146" name="Google Shape;146;p22"/>
          <p:cNvSpPr txBox="1"/>
          <p:nvPr/>
        </p:nvSpPr>
        <p:spPr>
          <a:xfrm>
            <a:off x="7559213" y="2382775"/>
            <a:ext cx="7752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CDN</a:t>
            </a:r>
            <a:endParaRPr b="1" sz="800"/>
          </a:p>
        </p:txBody>
      </p:sp>
      <p:sp>
        <p:nvSpPr>
          <p:cNvPr id="147" name="Google Shape;147;p22"/>
          <p:cNvSpPr txBox="1"/>
          <p:nvPr/>
        </p:nvSpPr>
        <p:spPr>
          <a:xfrm>
            <a:off x="7559225" y="3041675"/>
            <a:ext cx="7752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Application Insights</a:t>
            </a:r>
            <a:endParaRPr b="1" sz="800"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62375" y="4199825"/>
            <a:ext cx="434950" cy="4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7585775" y="3889500"/>
            <a:ext cx="9912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Redis Cache</a:t>
            </a:r>
            <a:endParaRPr b="1" sz="800"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12603" y="4018375"/>
            <a:ext cx="434950" cy="4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7477763" y="4597725"/>
            <a:ext cx="9912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SQL Database</a:t>
            </a:r>
            <a:endParaRPr b="1"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Ans1: </a:t>
            </a:r>
            <a:r>
              <a:rPr b="1" lang="en"/>
              <a:t>Simple Branded Website</a:t>
            </a:r>
            <a:endParaRPr b="1"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563" y="818088"/>
            <a:ext cx="6185969" cy="3015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425" y="3919332"/>
            <a:ext cx="8931149" cy="1174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785800"/>
            <a:ext cx="8826602" cy="379556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Quiz 2: </a:t>
            </a:r>
            <a:r>
              <a:rPr b="1" lang="en"/>
              <a:t>Simple Branded Website</a:t>
            </a:r>
            <a:endParaRPr b="1"/>
          </a:p>
        </p:txBody>
      </p:sp>
      <p:sp>
        <p:nvSpPr>
          <p:cNvPr id="165" name="Google Shape;165;p24"/>
          <p:cNvSpPr/>
          <p:nvPr/>
        </p:nvSpPr>
        <p:spPr>
          <a:xfrm>
            <a:off x="2777625" y="2275200"/>
            <a:ext cx="725100" cy="73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3663850" y="3410900"/>
            <a:ext cx="922500" cy="60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7078550" y="2667675"/>
            <a:ext cx="788700" cy="60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62350" y="1617225"/>
            <a:ext cx="1650900" cy="3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Instruction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1. </a:t>
            </a:r>
            <a:r>
              <a:rPr lang="en" sz="1000">
                <a:solidFill>
                  <a:srgbClr val="505055"/>
                </a:solidFill>
                <a:highlight>
                  <a:srgbClr val="FFFFFF"/>
                </a:highlight>
              </a:rPr>
              <a:t>Data scientist builds ML Model (or uses a publicly available model).</a:t>
            </a:r>
            <a:endParaRPr sz="1000">
              <a:solidFill>
                <a:srgbClr val="5050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05055"/>
                </a:solidFill>
                <a:highlight>
                  <a:srgbClr val="FFFFFF"/>
                </a:highlight>
              </a:rPr>
              <a:t>2. </a:t>
            </a:r>
            <a:r>
              <a:rPr lang="en" sz="1000">
                <a:solidFill>
                  <a:srgbClr val="505055"/>
                </a:solidFill>
                <a:highlight>
                  <a:srgbClr val="FFFFFF"/>
                </a:highlight>
              </a:rPr>
              <a:t>Data scientist publishes model and pushed image to the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</a:rPr>
              <a:t>..2..</a:t>
            </a:r>
            <a:endParaRPr sz="10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05055"/>
                </a:solidFill>
                <a:highlight>
                  <a:srgbClr val="FFFFFF"/>
                </a:highlight>
              </a:rPr>
              <a:t>3. Training dataset is loaded into Azure files and training job is deployed to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</a:rPr>
              <a:t>.3..</a:t>
            </a:r>
            <a:endParaRPr sz="10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05055"/>
                </a:solidFill>
                <a:highlight>
                  <a:srgbClr val="FFFFFF"/>
                </a:highlight>
              </a:rPr>
              <a:t>4. Distributed training job to AKS includes Parameter servers and Worker nodes on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</a:rPr>
              <a:t>…4..</a:t>
            </a:r>
            <a:endParaRPr sz="10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05055"/>
                </a:solidFill>
                <a:highlight>
                  <a:srgbClr val="FFFFFF"/>
                </a:highlight>
              </a:rPr>
              <a:t>5. Trained model is stored in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</a:rPr>
              <a:t>..5..</a:t>
            </a:r>
            <a:endParaRPr sz="10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05055"/>
                </a:solidFill>
                <a:highlight>
                  <a:srgbClr val="FFFFFF"/>
                </a:highlight>
              </a:rPr>
              <a:t>6. The data scientist introspects the training using TensorBoard deployed by Kubeflow. </a:t>
            </a:r>
            <a:endParaRPr sz="1000">
              <a:solidFill>
                <a:srgbClr val="505055"/>
              </a:solidFill>
              <a:highlight>
                <a:srgbClr val="FFFFFF"/>
              </a:highlight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7788000" y="1977125"/>
            <a:ext cx="11496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Azure Blob Storage</a:t>
            </a:r>
            <a:endParaRPr b="1" sz="800"/>
          </a:p>
        </p:txBody>
      </p:sp>
      <p:sp>
        <p:nvSpPr>
          <p:cNvPr id="170" name="Google Shape;170;p24"/>
          <p:cNvSpPr txBox="1"/>
          <p:nvPr/>
        </p:nvSpPr>
        <p:spPr>
          <a:xfrm>
            <a:off x="7975200" y="2722125"/>
            <a:ext cx="7752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Azure Container Service</a:t>
            </a:r>
            <a:endParaRPr b="1" sz="800"/>
          </a:p>
        </p:txBody>
      </p:sp>
      <p:sp>
        <p:nvSpPr>
          <p:cNvPr id="171" name="Google Shape;171;p24"/>
          <p:cNvSpPr txBox="1"/>
          <p:nvPr/>
        </p:nvSpPr>
        <p:spPr>
          <a:xfrm>
            <a:off x="7775252" y="3697700"/>
            <a:ext cx="11496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GPU Enabled VMs</a:t>
            </a:r>
            <a:endParaRPr b="1" sz="800"/>
          </a:p>
        </p:txBody>
      </p:sp>
      <p:sp>
        <p:nvSpPr>
          <p:cNvPr id="172" name="Google Shape;172;p24"/>
          <p:cNvSpPr txBox="1"/>
          <p:nvPr/>
        </p:nvSpPr>
        <p:spPr>
          <a:xfrm>
            <a:off x="7946388" y="4495375"/>
            <a:ext cx="991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Azure Container Registry</a:t>
            </a:r>
            <a:endParaRPr b="1" sz="800"/>
          </a:p>
        </p:txBody>
      </p:sp>
      <p:sp>
        <p:nvSpPr>
          <p:cNvPr id="173" name="Google Shape;173;p24"/>
          <p:cNvSpPr/>
          <p:nvPr/>
        </p:nvSpPr>
        <p:spPr>
          <a:xfrm>
            <a:off x="5084225" y="2117350"/>
            <a:ext cx="696000" cy="35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1462" y="1735600"/>
            <a:ext cx="557425" cy="5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6925" y="2815100"/>
            <a:ext cx="595800" cy="5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22813" y="1540748"/>
            <a:ext cx="557425" cy="5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6000" y="2117350"/>
            <a:ext cx="493800" cy="4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Ans2: </a:t>
            </a:r>
            <a:r>
              <a:rPr b="1" lang="en"/>
              <a:t>Simple Branded Website</a:t>
            </a:r>
            <a:endParaRPr b="1"/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950" y="742750"/>
            <a:ext cx="7059203" cy="303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701560"/>
            <a:ext cx="9144003" cy="141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4625"/>
            <a:ext cx="8826599" cy="442888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Quiz 3: Information Chatbot</a:t>
            </a:r>
            <a:endParaRPr b="1"/>
          </a:p>
        </p:txBody>
      </p:sp>
      <p:sp>
        <p:nvSpPr>
          <p:cNvPr id="191" name="Google Shape;191;p26"/>
          <p:cNvSpPr/>
          <p:nvPr/>
        </p:nvSpPr>
        <p:spPr>
          <a:xfrm>
            <a:off x="3769750" y="2925649"/>
            <a:ext cx="5073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4774900" y="1833725"/>
            <a:ext cx="837000" cy="60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6"/>
          <p:cNvSpPr txBox="1"/>
          <p:nvPr/>
        </p:nvSpPr>
        <p:spPr>
          <a:xfrm>
            <a:off x="-2975" y="1873450"/>
            <a:ext cx="11496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Active Directory</a:t>
            </a:r>
            <a:endParaRPr b="1" sz="800"/>
          </a:p>
        </p:txBody>
      </p:sp>
      <p:sp>
        <p:nvSpPr>
          <p:cNvPr id="194" name="Google Shape;194;p26"/>
          <p:cNvSpPr/>
          <p:nvPr/>
        </p:nvSpPr>
        <p:spPr>
          <a:xfrm>
            <a:off x="3527800" y="3359150"/>
            <a:ext cx="9912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4774900" y="2921950"/>
            <a:ext cx="837000" cy="60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6"/>
          <p:cNvSpPr/>
          <p:nvPr/>
        </p:nvSpPr>
        <p:spPr>
          <a:xfrm>
            <a:off x="4774900" y="4076425"/>
            <a:ext cx="837000" cy="60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6"/>
          <p:cNvSpPr/>
          <p:nvPr/>
        </p:nvSpPr>
        <p:spPr>
          <a:xfrm>
            <a:off x="6057650" y="2987625"/>
            <a:ext cx="645300" cy="6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6"/>
          <p:cNvSpPr/>
          <p:nvPr/>
        </p:nvSpPr>
        <p:spPr>
          <a:xfrm>
            <a:off x="6057650" y="4076425"/>
            <a:ext cx="645300" cy="6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6"/>
          <p:cNvSpPr/>
          <p:nvPr/>
        </p:nvSpPr>
        <p:spPr>
          <a:xfrm>
            <a:off x="7257950" y="4076425"/>
            <a:ext cx="645300" cy="6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6500" y="2432563"/>
            <a:ext cx="493800" cy="4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0450" y="2976388"/>
            <a:ext cx="493800" cy="4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6"/>
          <p:cNvSpPr txBox="1"/>
          <p:nvPr/>
        </p:nvSpPr>
        <p:spPr>
          <a:xfrm>
            <a:off x="994650" y="1922325"/>
            <a:ext cx="11496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Bot service</a:t>
            </a:r>
            <a:endParaRPr b="1" sz="800"/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3350" y="1830075"/>
            <a:ext cx="540100" cy="5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6"/>
          <p:cNvSpPr txBox="1"/>
          <p:nvPr/>
        </p:nvSpPr>
        <p:spPr>
          <a:xfrm>
            <a:off x="1875375" y="1873450"/>
            <a:ext cx="11496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Language Understanding</a:t>
            </a:r>
            <a:endParaRPr b="1" sz="800"/>
          </a:p>
        </p:txBody>
      </p:sp>
      <p:pic>
        <p:nvPicPr>
          <p:cNvPr id="205" name="Google Shape;205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09750" y="2492247"/>
            <a:ext cx="540100" cy="5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6"/>
          <p:cNvSpPr txBox="1"/>
          <p:nvPr/>
        </p:nvSpPr>
        <p:spPr>
          <a:xfrm>
            <a:off x="2835075" y="1922325"/>
            <a:ext cx="11496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Azure Search</a:t>
            </a:r>
            <a:endParaRPr b="1" sz="800"/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10549" y="4529575"/>
            <a:ext cx="540100" cy="5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6"/>
          <p:cNvSpPr txBox="1"/>
          <p:nvPr/>
        </p:nvSpPr>
        <p:spPr>
          <a:xfrm>
            <a:off x="7939138" y="1931575"/>
            <a:ext cx="9912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SQL Database</a:t>
            </a:r>
            <a:endParaRPr b="1" sz="800"/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13700" y="3817913"/>
            <a:ext cx="507300" cy="50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6"/>
          <p:cNvSpPr txBox="1"/>
          <p:nvPr/>
        </p:nvSpPr>
        <p:spPr>
          <a:xfrm>
            <a:off x="7939152" y="2885813"/>
            <a:ext cx="11496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Azure App Service</a:t>
            </a:r>
            <a:endParaRPr b="1" sz="800"/>
          </a:p>
        </p:txBody>
      </p:sp>
      <p:pic>
        <p:nvPicPr>
          <p:cNvPr id="211" name="Google Shape;211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36252" y="4581590"/>
            <a:ext cx="488076" cy="48807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6"/>
          <p:cNvSpPr txBox="1"/>
          <p:nvPr/>
        </p:nvSpPr>
        <p:spPr>
          <a:xfrm>
            <a:off x="8241600" y="3760525"/>
            <a:ext cx="7752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Application Insights</a:t>
            </a:r>
            <a:endParaRPr b="1" sz="800"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38363" y="3032350"/>
            <a:ext cx="381850" cy="3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Ans3: </a:t>
            </a:r>
            <a:r>
              <a:rPr b="1" lang="en"/>
              <a:t>Information Chatbot</a:t>
            </a:r>
            <a:endParaRPr b="1"/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69875"/>
            <a:ext cx="8839198" cy="1373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6025" y="689025"/>
            <a:ext cx="6140024" cy="308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Infographic of Azure Reference Architecture 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5206638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5513550" y="2320125"/>
            <a:ext cx="3411300" cy="13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https://azure.microsoft.com/en-us/resources/infographics/azure/</a:t>
            </a: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Infographic of Azure Reference Architecture 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3822186" cy="42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6986" y="771450"/>
            <a:ext cx="3332683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Infographic of Azure Reference Architecture 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5" y="703900"/>
            <a:ext cx="3756001" cy="436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4650" y="703900"/>
            <a:ext cx="2306171" cy="436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Infographic of Azure Reference Architecture 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839201" cy="1307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31567"/>
            <a:ext cx="8839203" cy="1252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636323"/>
            <a:ext cx="7862853" cy="1354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Infographic of Azure Reference Architecture 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778625"/>
            <a:ext cx="6501051" cy="12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50" y="2146150"/>
            <a:ext cx="4871675" cy="14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250" y="3652275"/>
            <a:ext cx="8882940" cy="12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Infographic of Azure Reference Architecture 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00" y="2164738"/>
            <a:ext cx="3170726" cy="137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500" y="725725"/>
            <a:ext cx="7929350" cy="13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500" y="3634375"/>
            <a:ext cx="6536303" cy="13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Infographic of Azure Reference Architecture 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13" y="792975"/>
            <a:ext cx="3156400" cy="130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3258" y="792975"/>
            <a:ext cx="2904379" cy="130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204190"/>
            <a:ext cx="6178051" cy="2700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References at Azure Solution Architecture: 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6298449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6632350" y="1478225"/>
            <a:ext cx="2511600" cy="27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4"/>
              </a:rPr>
              <a:t>https://azure.microsoft.com/en-us/solutions/architecture/</a:t>
            </a:r>
            <a:r>
              <a:rPr b="1" lang="en"/>
              <a:t> 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