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700" r:id="rId2"/>
    <p:sldId id="701" r:id="rId3"/>
    <p:sldId id="699" r:id="rId4"/>
    <p:sldId id="702" r:id="rId5"/>
    <p:sldId id="703" r:id="rId6"/>
    <p:sldId id="652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5150749-0228-4956-B606-9A71A7B24D2D}">
          <p14:sldIdLst/>
        </p14:section>
        <p14:section name="data wrangling" id="{93A9C406-F557-4F3A-A9CF-97894A9C4E5C}">
          <p14:sldIdLst/>
        </p14:section>
        <p14:section name="Exploratory Data Analysis" id="{46DD859C-EFBE-4B04-9807-DBBB2D71685E}">
          <p14:sldIdLst/>
        </p14:section>
        <p14:section name="Formal Analysis" id="{687A8FD7-4365-45D3-8060-31A70A72662B}">
          <p14:sldIdLst>
            <p14:sldId id="700"/>
            <p14:sldId id="701"/>
            <p14:sldId id="699"/>
            <p14:sldId id="702"/>
            <p14:sldId id="703"/>
            <p14:sldId id="6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A2"/>
    <a:srgbClr val="FF9900"/>
    <a:srgbClr val="00A0E9"/>
    <a:srgbClr val="173191"/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1BA3-108F-480D-AFBC-BF0D9BC15CC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105D-B285-4AB0-8B08-57957BCCB05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526104" y="403860"/>
            <a:ext cx="345440" cy="345440"/>
            <a:chOff x="1825313" y="3276071"/>
            <a:chExt cx="946045" cy="946045"/>
          </a:xfrm>
        </p:grpSpPr>
        <p:sp>
          <p:nvSpPr>
            <p:cNvPr id="8" name="椭圆 7"/>
            <p:cNvSpPr/>
            <p:nvPr/>
          </p:nvSpPr>
          <p:spPr>
            <a:xfrm>
              <a:off x="1825313" y="3276071"/>
              <a:ext cx="946045" cy="9460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087991" y="3499561"/>
              <a:ext cx="401638" cy="499063"/>
              <a:chOff x="-106363" y="5489575"/>
              <a:chExt cx="1335088" cy="1658938"/>
            </a:xfrm>
            <a:solidFill>
              <a:schemeClr val="bg1"/>
            </a:solidFill>
          </p:grpSpPr>
          <p:sp>
            <p:nvSpPr>
              <p:cNvPr id="10" name="Freeform 5"/>
              <p:cNvSpPr>
                <a:spLocks noEditPoints="1"/>
              </p:cNvSpPr>
              <p:nvPr/>
            </p:nvSpPr>
            <p:spPr bwMode="auto">
              <a:xfrm>
                <a:off x="-9525" y="5489575"/>
                <a:ext cx="1238250" cy="1658938"/>
              </a:xfrm>
              <a:custGeom>
                <a:avLst/>
                <a:gdLst>
                  <a:gd name="T0" fmla="*/ 2049 w 2129"/>
                  <a:gd name="T1" fmla="*/ 2853 h 2853"/>
                  <a:gd name="T2" fmla="*/ 80 w 2129"/>
                  <a:gd name="T3" fmla="*/ 2853 h 2853"/>
                  <a:gd name="T4" fmla="*/ 0 w 2129"/>
                  <a:gd name="T5" fmla="*/ 2772 h 2853"/>
                  <a:gd name="T6" fmla="*/ 0 w 2129"/>
                  <a:gd name="T7" fmla="*/ 80 h 2853"/>
                  <a:gd name="T8" fmla="*/ 80 w 2129"/>
                  <a:gd name="T9" fmla="*/ 0 h 2853"/>
                  <a:gd name="T10" fmla="*/ 2049 w 2129"/>
                  <a:gd name="T11" fmla="*/ 0 h 2853"/>
                  <a:gd name="T12" fmla="*/ 2129 w 2129"/>
                  <a:gd name="T13" fmla="*/ 80 h 2853"/>
                  <a:gd name="T14" fmla="*/ 2129 w 2129"/>
                  <a:gd name="T15" fmla="*/ 2772 h 2853"/>
                  <a:gd name="T16" fmla="*/ 2049 w 2129"/>
                  <a:gd name="T17" fmla="*/ 2853 h 2853"/>
                  <a:gd name="T18" fmla="*/ 161 w 2129"/>
                  <a:gd name="T19" fmla="*/ 2692 h 2853"/>
                  <a:gd name="T20" fmla="*/ 1969 w 2129"/>
                  <a:gd name="T21" fmla="*/ 2692 h 2853"/>
                  <a:gd name="T22" fmla="*/ 1969 w 2129"/>
                  <a:gd name="T23" fmla="*/ 161 h 2853"/>
                  <a:gd name="T24" fmla="*/ 161 w 2129"/>
                  <a:gd name="T25" fmla="*/ 161 h 2853"/>
                  <a:gd name="T26" fmla="*/ 161 w 2129"/>
                  <a:gd name="T27" fmla="*/ 2692 h 2853"/>
                  <a:gd name="T28" fmla="*/ 161 w 2129"/>
                  <a:gd name="T29" fmla="*/ 2692 h 2853"/>
                  <a:gd name="T30" fmla="*/ 161 w 2129"/>
                  <a:gd name="T31" fmla="*/ 2692 h 2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29" h="2853">
                    <a:moveTo>
                      <a:pt x="2049" y="2853"/>
                    </a:moveTo>
                    <a:cubicBezTo>
                      <a:pt x="80" y="2853"/>
                      <a:pt x="80" y="2853"/>
                      <a:pt x="80" y="2853"/>
                    </a:cubicBezTo>
                    <a:cubicBezTo>
                      <a:pt x="36" y="2853"/>
                      <a:pt x="0" y="2817"/>
                      <a:pt x="0" y="2772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2049" y="0"/>
                      <a:pt x="2049" y="0"/>
                      <a:pt x="2049" y="0"/>
                    </a:cubicBezTo>
                    <a:cubicBezTo>
                      <a:pt x="2093" y="0"/>
                      <a:pt x="2129" y="36"/>
                      <a:pt x="2129" y="80"/>
                    </a:cubicBezTo>
                    <a:cubicBezTo>
                      <a:pt x="2129" y="2772"/>
                      <a:pt x="2129" y="2772"/>
                      <a:pt x="2129" y="2772"/>
                    </a:cubicBezTo>
                    <a:cubicBezTo>
                      <a:pt x="2129" y="2817"/>
                      <a:pt x="2093" y="2853"/>
                      <a:pt x="2049" y="2853"/>
                    </a:cubicBezTo>
                    <a:close/>
                    <a:moveTo>
                      <a:pt x="161" y="2692"/>
                    </a:moveTo>
                    <a:cubicBezTo>
                      <a:pt x="1969" y="2692"/>
                      <a:pt x="1969" y="2692"/>
                      <a:pt x="1969" y="2692"/>
                    </a:cubicBezTo>
                    <a:cubicBezTo>
                      <a:pt x="1969" y="161"/>
                      <a:pt x="1969" y="161"/>
                      <a:pt x="1969" y="161"/>
                    </a:cubicBezTo>
                    <a:cubicBezTo>
                      <a:pt x="161" y="161"/>
                      <a:pt x="161" y="161"/>
                      <a:pt x="161" y="161"/>
                    </a:cubicBezTo>
                    <a:lnTo>
                      <a:pt x="161" y="2692"/>
                    </a:lnTo>
                    <a:close/>
                    <a:moveTo>
                      <a:pt x="161" y="2692"/>
                    </a:moveTo>
                    <a:cubicBezTo>
                      <a:pt x="161" y="2692"/>
                      <a:pt x="161" y="2692"/>
                      <a:pt x="161" y="269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1" name="Freeform 6"/>
              <p:cNvSpPr>
                <a:spLocks noEditPoints="1"/>
              </p:cNvSpPr>
              <p:nvPr/>
            </p:nvSpPr>
            <p:spPr bwMode="auto">
              <a:xfrm>
                <a:off x="877887" y="5489575"/>
                <a:ext cx="93663" cy="1658938"/>
              </a:xfrm>
              <a:custGeom>
                <a:avLst/>
                <a:gdLst>
                  <a:gd name="T0" fmla="*/ 80 w 160"/>
                  <a:gd name="T1" fmla="*/ 2853 h 2853"/>
                  <a:gd name="T2" fmla="*/ 0 w 160"/>
                  <a:gd name="T3" fmla="*/ 2772 h 2853"/>
                  <a:gd name="T4" fmla="*/ 0 w 160"/>
                  <a:gd name="T5" fmla="*/ 80 h 2853"/>
                  <a:gd name="T6" fmla="*/ 80 w 160"/>
                  <a:gd name="T7" fmla="*/ 0 h 2853"/>
                  <a:gd name="T8" fmla="*/ 160 w 160"/>
                  <a:gd name="T9" fmla="*/ 80 h 2853"/>
                  <a:gd name="T10" fmla="*/ 160 w 160"/>
                  <a:gd name="T11" fmla="*/ 2772 h 2853"/>
                  <a:gd name="T12" fmla="*/ 80 w 160"/>
                  <a:gd name="T13" fmla="*/ 2853 h 2853"/>
                  <a:gd name="T14" fmla="*/ 80 w 160"/>
                  <a:gd name="T15" fmla="*/ 2853 h 2853"/>
                  <a:gd name="T16" fmla="*/ 80 w 160"/>
                  <a:gd name="T17" fmla="*/ 2853 h 2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2853">
                    <a:moveTo>
                      <a:pt x="80" y="2853"/>
                    </a:moveTo>
                    <a:cubicBezTo>
                      <a:pt x="36" y="2853"/>
                      <a:pt x="0" y="2817"/>
                      <a:pt x="0" y="2772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124" y="0"/>
                      <a:pt x="160" y="36"/>
                      <a:pt x="160" y="80"/>
                    </a:cubicBezTo>
                    <a:cubicBezTo>
                      <a:pt x="160" y="2772"/>
                      <a:pt x="160" y="2772"/>
                      <a:pt x="160" y="2772"/>
                    </a:cubicBezTo>
                    <a:cubicBezTo>
                      <a:pt x="160" y="2817"/>
                      <a:pt x="124" y="2853"/>
                      <a:pt x="80" y="2853"/>
                    </a:cubicBezTo>
                    <a:close/>
                    <a:moveTo>
                      <a:pt x="80" y="2853"/>
                    </a:moveTo>
                    <a:cubicBezTo>
                      <a:pt x="80" y="2853"/>
                      <a:pt x="80" y="2853"/>
                      <a:pt x="80" y="28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2" name="Freeform 7"/>
              <p:cNvSpPr>
                <a:spLocks noEditPoints="1"/>
              </p:cNvSpPr>
              <p:nvPr/>
            </p:nvSpPr>
            <p:spPr bwMode="auto">
              <a:xfrm>
                <a:off x="-106363" y="5781675"/>
                <a:ext cx="285750" cy="93663"/>
              </a:xfrm>
              <a:custGeom>
                <a:avLst/>
                <a:gdLst>
                  <a:gd name="T0" fmla="*/ 408 w 489"/>
                  <a:gd name="T1" fmla="*/ 161 h 161"/>
                  <a:gd name="T2" fmla="*/ 80 w 489"/>
                  <a:gd name="T3" fmla="*/ 161 h 161"/>
                  <a:gd name="T4" fmla="*/ 0 w 489"/>
                  <a:gd name="T5" fmla="*/ 81 h 161"/>
                  <a:gd name="T6" fmla="*/ 80 w 489"/>
                  <a:gd name="T7" fmla="*/ 0 h 161"/>
                  <a:gd name="T8" fmla="*/ 408 w 489"/>
                  <a:gd name="T9" fmla="*/ 0 h 161"/>
                  <a:gd name="T10" fmla="*/ 489 w 489"/>
                  <a:gd name="T11" fmla="*/ 81 h 161"/>
                  <a:gd name="T12" fmla="*/ 408 w 489"/>
                  <a:gd name="T13" fmla="*/ 161 h 161"/>
                  <a:gd name="T14" fmla="*/ 408 w 489"/>
                  <a:gd name="T15" fmla="*/ 161 h 161"/>
                  <a:gd name="T16" fmla="*/ 408 w 489"/>
                  <a:gd name="T1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1">
                    <a:moveTo>
                      <a:pt x="408" y="161"/>
                    </a:moveTo>
                    <a:cubicBezTo>
                      <a:pt x="80" y="161"/>
                      <a:pt x="80" y="161"/>
                      <a:pt x="80" y="161"/>
                    </a:cubicBezTo>
                    <a:cubicBezTo>
                      <a:pt x="36" y="161"/>
                      <a:pt x="0" y="125"/>
                      <a:pt x="0" y="81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1"/>
                    </a:cubicBezTo>
                    <a:cubicBezTo>
                      <a:pt x="489" y="125"/>
                      <a:pt x="453" y="161"/>
                      <a:pt x="408" y="161"/>
                    </a:cubicBezTo>
                    <a:close/>
                    <a:moveTo>
                      <a:pt x="408" y="161"/>
                    </a:moveTo>
                    <a:cubicBezTo>
                      <a:pt x="408" y="161"/>
                      <a:pt x="408" y="161"/>
                      <a:pt x="408" y="1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3" name="Freeform 8"/>
              <p:cNvSpPr>
                <a:spLocks noEditPoints="1"/>
              </p:cNvSpPr>
              <p:nvPr/>
            </p:nvSpPr>
            <p:spPr bwMode="auto">
              <a:xfrm>
                <a:off x="-106363" y="6088063"/>
                <a:ext cx="285750" cy="93663"/>
              </a:xfrm>
              <a:custGeom>
                <a:avLst/>
                <a:gdLst>
                  <a:gd name="T0" fmla="*/ 408 w 489"/>
                  <a:gd name="T1" fmla="*/ 161 h 161"/>
                  <a:gd name="T2" fmla="*/ 80 w 489"/>
                  <a:gd name="T3" fmla="*/ 161 h 161"/>
                  <a:gd name="T4" fmla="*/ 0 w 489"/>
                  <a:gd name="T5" fmla="*/ 80 h 161"/>
                  <a:gd name="T6" fmla="*/ 80 w 489"/>
                  <a:gd name="T7" fmla="*/ 0 h 161"/>
                  <a:gd name="T8" fmla="*/ 408 w 489"/>
                  <a:gd name="T9" fmla="*/ 0 h 161"/>
                  <a:gd name="T10" fmla="*/ 489 w 489"/>
                  <a:gd name="T11" fmla="*/ 80 h 161"/>
                  <a:gd name="T12" fmla="*/ 408 w 489"/>
                  <a:gd name="T13" fmla="*/ 161 h 161"/>
                  <a:gd name="T14" fmla="*/ 408 w 489"/>
                  <a:gd name="T15" fmla="*/ 161 h 161"/>
                  <a:gd name="T16" fmla="*/ 408 w 489"/>
                  <a:gd name="T1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1">
                    <a:moveTo>
                      <a:pt x="408" y="161"/>
                    </a:moveTo>
                    <a:cubicBezTo>
                      <a:pt x="80" y="161"/>
                      <a:pt x="80" y="161"/>
                      <a:pt x="80" y="161"/>
                    </a:cubicBezTo>
                    <a:cubicBezTo>
                      <a:pt x="36" y="161"/>
                      <a:pt x="0" y="125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0"/>
                    </a:cubicBezTo>
                    <a:cubicBezTo>
                      <a:pt x="489" y="125"/>
                      <a:pt x="453" y="161"/>
                      <a:pt x="408" y="161"/>
                    </a:cubicBezTo>
                    <a:close/>
                    <a:moveTo>
                      <a:pt x="408" y="161"/>
                    </a:moveTo>
                    <a:cubicBezTo>
                      <a:pt x="408" y="161"/>
                      <a:pt x="408" y="161"/>
                      <a:pt x="408" y="1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4" name="Freeform 9"/>
              <p:cNvSpPr>
                <a:spLocks noEditPoints="1"/>
              </p:cNvSpPr>
              <p:nvPr/>
            </p:nvSpPr>
            <p:spPr bwMode="auto">
              <a:xfrm>
                <a:off x="-106363" y="6392863"/>
                <a:ext cx="285750" cy="92075"/>
              </a:xfrm>
              <a:custGeom>
                <a:avLst/>
                <a:gdLst>
                  <a:gd name="T0" fmla="*/ 408 w 489"/>
                  <a:gd name="T1" fmla="*/ 160 h 160"/>
                  <a:gd name="T2" fmla="*/ 80 w 489"/>
                  <a:gd name="T3" fmla="*/ 160 h 160"/>
                  <a:gd name="T4" fmla="*/ 0 w 489"/>
                  <a:gd name="T5" fmla="*/ 80 h 160"/>
                  <a:gd name="T6" fmla="*/ 80 w 489"/>
                  <a:gd name="T7" fmla="*/ 0 h 160"/>
                  <a:gd name="T8" fmla="*/ 408 w 489"/>
                  <a:gd name="T9" fmla="*/ 0 h 160"/>
                  <a:gd name="T10" fmla="*/ 489 w 489"/>
                  <a:gd name="T11" fmla="*/ 80 h 160"/>
                  <a:gd name="T12" fmla="*/ 408 w 489"/>
                  <a:gd name="T13" fmla="*/ 160 h 160"/>
                  <a:gd name="T14" fmla="*/ 408 w 489"/>
                  <a:gd name="T15" fmla="*/ 160 h 160"/>
                  <a:gd name="T16" fmla="*/ 408 w 489"/>
                  <a:gd name="T17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0">
                    <a:moveTo>
                      <a:pt x="408" y="160"/>
                    </a:moveTo>
                    <a:cubicBezTo>
                      <a:pt x="80" y="160"/>
                      <a:pt x="80" y="160"/>
                      <a:pt x="80" y="160"/>
                    </a:cubicBezTo>
                    <a:cubicBezTo>
                      <a:pt x="36" y="160"/>
                      <a:pt x="0" y="124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0"/>
                    </a:cubicBezTo>
                    <a:cubicBezTo>
                      <a:pt x="489" y="124"/>
                      <a:pt x="453" y="160"/>
                      <a:pt x="408" y="160"/>
                    </a:cubicBezTo>
                    <a:close/>
                    <a:moveTo>
                      <a:pt x="408" y="160"/>
                    </a:moveTo>
                    <a:cubicBezTo>
                      <a:pt x="408" y="160"/>
                      <a:pt x="408" y="160"/>
                      <a:pt x="408" y="16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5" name="Freeform 10"/>
              <p:cNvSpPr>
                <a:spLocks noEditPoints="1"/>
              </p:cNvSpPr>
              <p:nvPr/>
            </p:nvSpPr>
            <p:spPr bwMode="auto">
              <a:xfrm>
                <a:off x="-106363" y="6697663"/>
                <a:ext cx="285750" cy="93663"/>
              </a:xfrm>
              <a:custGeom>
                <a:avLst/>
                <a:gdLst>
                  <a:gd name="T0" fmla="*/ 408 w 489"/>
                  <a:gd name="T1" fmla="*/ 161 h 161"/>
                  <a:gd name="T2" fmla="*/ 80 w 489"/>
                  <a:gd name="T3" fmla="*/ 161 h 161"/>
                  <a:gd name="T4" fmla="*/ 0 w 489"/>
                  <a:gd name="T5" fmla="*/ 80 h 161"/>
                  <a:gd name="T6" fmla="*/ 80 w 489"/>
                  <a:gd name="T7" fmla="*/ 0 h 161"/>
                  <a:gd name="T8" fmla="*/ 408 w 489"/>
                  <a:gd name="T9" fmla="*/ 0 h 161"/>
                  <a:gd name="T10" fmla="*/ 489 w 489"/>
                  <a:gd name="T11" fmla="*/ 80 h 161"/>
                  <a:gd name="T12" fmla="*/ 408 w 489"/>
                  <a:gd name="T13" fmla="*/ 161 h 161"/>
                  <a:gd name="T14" fmla="*/ 408 w 489"/>
                  <a:gd name="T15" fmla="*/ 161 h 161"/>
                  <a:gd name="T16" fmla="*/ 408 w 489"/>
                  <a:gd name="T17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9" h="161">
                    <a:moveTo>
                      <a:pt x="408" y="161"/>
                    </a:moveTo>
                    <a:cubicBezTo>
                      <a:pt x="80" y="161"/>
                      <a:pt x="80" y="161"/>
                      <a:pt x="80" y="161"/>
                    </a:cubicBezTo>
                    <a:cubicBezTo>
                      <a:pt x="36" y="161"/>
                      <a:pt x="0" y="125"/>
                      <a:pt x="0" y="80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408" y="0"/>
                      <a:pt x="408" y="0"/>
                      <a:pt x="408" y="0"/>
                    </a:cubicBezTo>
                    <a:cubicBezTo>
                      <a:pt x="453" y="0"/>
                      <a:pt x="489" y="36"/>
                      <a:pt x="489" y="80"/>
                    </a:cubicBezTo>
                    <a:cubicBezTo>
                      <a:pt x="489" y="125"/>
                      <a:pt x="453" y="161"/>
                      <a:pt x="408" y="161"/>
                    </a:cubicBezTo>
                    <a:close/>
                    <a:moveTo>
                      <a:pt x="408" y="161"/>
                    </a:moveTo>
                    <a:cubicBezTo>
                      <a:pt x="408" y="161"/>
                      <a:pt x="408" y="161"/>
                      <a:pt x="408" y="16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pSp>
        <p:nvGrpSpPr>
          <p:cNvPr id="16" name="组合 15"/>
          <p:cNvGrpSpPr/>
          <p:nvPr userDrawn="1"/>
        </p:nvGrpSpPr>
        <p:grpSpPr>
          <a:xfrm>
            <a:off x="959725" y="403860"/>
            <a:ext cx="345440" cy="345440"/>
            <a:chOff x="3710127" y="3276071"/>
            <a:chExt cx="946045" cy="946045"/>
          </a:xfrm>
        </p:grpSpPr>
        <p:sp>
          <p:nvSpPr>
            <p:cNvPr id="17" name="椭圆 16"/>
            <p:cNvSpPr/>
            <p:nvPr/>
          </p:nvSpPr>
          <p:spPr>
            <a:xfrm>
              <a:off x="3710127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3891009" y="3470526"/>
              <a:ext cx="499776" cy="613542"/>
            </a:xfrm>
            <a:custGeom>
              <a:avLst/>
              <a:gdLst>
                <a:gd name="T0" fmla="*/ 2596 w 2670"/>
                <a:gd name="T1" fmla="*/ 257 h 3277"/>
                <a:gd name="T2" fmla="*/ 1543 w 2670"/>
                <a:gd name="T3" fmla="*/ 257 h 3277"/>
                <a:gd name="T4" fmla="*/ 1543 w 2670"/>
                <a:gd name="T5" fmla="*/ 69 h 3277"/>
                <a:gd name="T6" fmla="*/ 1474 w 2670"/>
                <a:gd name="T7" fmla="*/ 0 h 3277"/>
                <a:gd name="T8" fmla="*/ 1405 w 2670"/>
                <a:gd name="T9" fmla="*/ 69 h 3277"/>
                <a:gd name="T10" fmla="*/ 1405 w 2670"/>
                <a:gd name="T11" fmla="*/ 257 h 3277"/>
                <a:gd name="T12" fmla="*/ 602 w 2670"/>
                <a:gd name="T13" fmla="*/ 257 h 3277"/>
                <a:gd name="T14" fmla="*/ 556 w 2670"/>
                <a:gd name="T15" fmla="*/ 275 h 3277"/>
                <a:gd name="T16" fmla="*/ 22 w 2670"/>
                <a:gd name="T17" fmla="*/ 905 h 3277"/>
                <a:gd name="T18" fmla="*/ 22 w 2670"/>
                <a:gd name="T19" fmla="*/ 994 h 3277"/>
                <a:gd name="T20" fmla="*/ 556 w 2670"/>
                <a:gd name="T21" fmla="*/ 1603 h 3277"/>
                <a:gd name="T22" fmla="*/ 608 w 2670"/>
                <a:gd name="T23" fmla="*/ 1627 h 3277"/>
                <a:gd name="T24" fmla="*/ 2602 w 2670"/>
                <a:gd name="T25" fmla="*/ 1627 h 3277"/>
                <a:gd name="T26" fmla="*/ 2650 w 2670"/>
                <a:gd name="T27" fmla="*/ 1607 h 3277"/>
                <a:gd name="T28" fmla="*/ 2670 w 2670"/>
                <a:gd name="T29" fmla="*/ 1558 h 3277"/>
                <a:gd name="T30" fmla="*/ 2670 w 2670"/>
                <a:gd name="T31" fmla="*/ 320 h 3277"/>
                <a:gd name="T32" fmla="*/ 2646 w 2670"/>
                <a:gd name="T33" fmla="*/ 273 h 3277"/>
                <a:gd name="T34" fmla="*/ 2596 w 2670"/>
                <a:gd name="T35" fmla="*/ 257 h 3277"/>
                <a:gd name="T36" fmla="*/ 2527 w 2670"/>
                <a:gd name="T37" fmla="*/ 1495 h 3277"/>
                <a:gd name="T38" fmla="*/ 633 w 2670"/>
                <a:gd name="T39" fmla="*/ 1495 h 3277"/>
                <a:gd name="T40" fmla="*/ 165 w 2670"/>
                <a:gd name="T41" fmla="*/ 949 h 3277"/>
                <a:gd name="T42" fmla="*/ 634 w 2670"/>
                <a:gd name="T43" fmla="*/ 399 h 3277"/>
                <a:gd name="T44" fmla="*/ 2527 w 2670"/>
                <a:gd name="T45" fmla="*/ 399 h 3277"/>
                <a:gd name="T46" fmla="*/ 2527 w 2670"/>
                <a:gd name="T47" fmla="*/ 1495 h 3277"/>
                <a:gd name="T48" fmla="*/ 1474 w 2670"/>
                <a:gd name="T49" fmla="*/ 1774 h 3277"/>
                <a:gd name="T50" fmla="*/ 1425 w 2670"/>
                <a:gd name="T51" fmla="*/ 1794 h 3277"/>
                <a:gd name="T52" fmla="*/ 1405 w 2670"/>
                <a:gd name="T53" fmla="*/ 1843 h 3277"/>
                <a:gd name="T54" fmla="*/ 1405 w 2670"/>
                <a:gd name="T55" fmla="*/ 3208 h 3277"/>
                <a:gd name="T56" fmla="*/ 1474 w 2670"/>
                <a:gd name="T57" fmla="*/ 3277 h 3277"/>
                <a:gd name="T58" fmla="*/ 1543 w 2670"/>
                <a:gd name="T59" fmla="*/ 3208 h 3277"/>
                <a:gd name="T60" fmla="*/ 1543 w 2670"/>
                <a:gd name="T61" fmla="*/ 1843 h 3277"/>
                <a:gd name="T62" fmla="*/ 1523 w 2670"/>
                <a:gd name="T63" fmla="*/ 1794 h 3277"/>
                <a:gd name="T64" fmla="*/ 1474 w 2670"/>
                <a:gd name="T65" fmla="*/ 1774 h 3277"/>
                <a:gd name="T66" fmla="*/ 1474 w 2670"/>
                <a:gd name="T67" fmla="*/ 1774 h 3277"/>
                <a:gd name="T68" fmla="*/ 1474 w 2670"/>
                <a:gd name="T69" fmla="*/ 1774 h 3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70" h="3277">
                  <a:moveTo>
                    <a:pt x="2596" y="257"/>
                  </a:moveTo>
                  <a:cubicBezTo>
                    <a:pt x="1543" y="257"/>
                    <a:pt x="1543" y="257"/>
                    <a:pt x="1543" y="257"/>
                  </a:cubicBezTo>
                  <a:cubicBezTo>
                    <a:pt x="1543" y="69"/>
                    <a:pt x="1543" y="69"/>
                    <a:pt x="1543" y="69"/>
                  </a:cubicBezTo>
                  <a:cubicBezTo>
                    <a:pt x="1543" y="31"/>
                    <a:pt x="1512" y="0"/>
                    <a:pt x="1474" y="0"/>
                  </a:cubicBezTo>
                  <a:cubicBezTo>
                    <a:pt x="1436" y="0"/>
                    <a:pt x="1405" y="31"/>
                    <a:pt x="1405" y="69"/>
                  </a:cubicBezTo>
                  <a:cubicBezTo>
                    <a:pt x="1405" y="257"/>
                    <a:pt x="1405" y="257"/>
                    <a:pt x="1405" y="257"/>
                  </a:cubicBezTo>
                  <a:cubicBezTo>
                    <a:pt x="602" y="257"/>
                    <a:pt x="602" y="257"/>
                    <a:pt x="602" y="257"/>
                  </a:cubicBezTo>
                  <a:cubicBezTo>
                    <a:pt x="585" y="257"/>
                    <a:pt x="568" y="263"/>
                    <a:pt x="556" y="275"/>
                  </a:cubicBezTo>
                  <a:cubicBezTo>
                    <a:pt x="22" y="905"/>
                    <a:pt x="22" y="905"/>
                    <a:pt x="22" y="905"/>
                  </a:cubicBezTo>
                  <a:cubicBezTo>
                    <a:pt x="0" y="931"/>
                    <a:pt x="0" y="969"/>
                    <a:pt x="22" y="994"/>
                  </a:cubicBezTo>
                  <a:cubicBezTo>
                    <a:pt x="556" y="1603"/>
                    <a:pt x="556" y="1603"/>
                    <a:pt x="556" y="1603"/>
                  </a:cubicBezTo>
                  <a:cubicBezTo>
                    <a:pt x="569" y="1618"/>
                    <a:pt x="588" y="1627"/>
                    <a:pt x="608" y="1627"/>
                  </a:cubicBezTo>
                  <a:cubicBezTo>
                    <a:pt x="2602" y="1627"/>
                    <a:pt x="2602" y="1627"/>
                    <a:pt x="2602" y="1627"/>
                  </a:cubicBezTo>
                  <a:cubicBezTo>
                    <a:pt x="2620" y="1627"/>
                    <a:pt x="2637" y="1620"/>
                    <a:pt x="2650" y="1607"/>
                  </a:cubicBezTo>
                  <a:cubicBezTo>
                    <a:pt x="2663" y="1594"/>
                    <a:pt x="2670" y="1576"/>
                    <a:pt x="2670" y="1558"/>
                  </a:cubicBezTo>
                  <a:cubicBezTo>
                    <a:pt x="2670" y="320"/>
                    <a:pt x="2670" y="320"/>
                    <a:pt x="2670" y="320"/>
                  </a:cubicBezTo>
                  <a:cubicBezTo>
                    <a:pt x="2669" y="302"/>
                    <a:pt x="2660" y="285"/>
                    <a:pt x="2646" y="273"/>
                  </a:cubicBezTo>
                  <a:cubicBezTo>
                    <a:pt x="2633" y="262"/>
                    <a:pt x="2614" y="256"/>
                    <a:pt x="2596" y="257"/>
                  </a:cubicBezTo>
                  <a:close/>
                  <a:moveTo>
                    <a:pt x="2527" y="1495"/>
                  </a:moveTo>
                  <a:cubicBezTo>
                    <a:pt x="633" y="1495"/>
                    <a:pt x="633" y="1495"/>
                    <a:pt x="633" y="1495"/>
                  </a:cubicBezTo>
                  <a:cubicBezTo>
                    <a:pt x="165" y="949"/>
                    <a:pt x="165" y="949"/>
                    <a:pt x="165" y="949"/>
                  </a:cubicBezTo>
                  <a:cubicBezTo>
                    <a:pt x="634" y="399"/>
                    <a:pt x="634" y="399"/>
                    <a:pt x="634" y="399"/>
                  </a:cubicBezTo>
                  <a:cubicBezTo>
                    <a:pt x="2527" y="399"/>
                    <a:pt x="2527" y="399"/>
                    <a:pt x="2527" y="399"/>
                  </a:cubicBezTo>
                  <a:lnTo>
                    <a:pt x="2527" y="1495"/>
                  </a:lnTo>
                  <a:close/>
                  <a:moveTo>
                    <a:pt x="1474" y="1774"/>
                  </a:moveTo>
                  <a:cubicBezTo>
                    <a:pt x="1456" y="1774"/>
                    <a:pt x="1438" y="1781"/>
                    <a:pt x="1425" y="1794"/>
                  </a:cubicBezTo>
                  <a:cubicBezTo>
                    <a:pt x="1413" y="1807"/>
                    <a:pt x="1405" y="1824"/>
                    <a:pt x="1405" y="1843"/>
                  </a:cubicBezTo>
                  <a:cubicBezTo>
                    <a:pt x="1405" y="3208"/>
                    <a:pt x="1405" y="3208"/>
                    <a:pt x="1405" y="3208"/>
                  </a:cubicBezTo>
                  <a:cubicBezTo>
                    <a:pt x="1405" y="3246"/>
                    <a:pt x="1436" y="3277"/>
                    <a:pt x="1474" y="3277"/>
                  </a:cubicBezTo>
                  <a:cubicBezTo>
                    <a:pt x="1512" y="3277"/>
                    <a:pt x="1543" y="3246"/>
                    <a:pt x="1543" y="3208"/>
                  </a:cubicBezTo>
                  <a:cubicBezTo>
                    <a:pt x="1543" y="1843"/>
                    <a:pt x="1543" y="1843"/>
                    <a:pt x="1543" y="1843"/>
                  </a:cubicBezTo>
                  <a:cubicBezTo>
                    <a:pt x="1543" y="1824"/>
                    <a:pt x="1536" y="1807"/>
                    <a:pt x="1523" y="1794"/>
                  </a:cubicBezTo>
                  <a:cubicBezTo>
                    <a:pt x="1510" y="1781"/>
                    <a:pt x="1492" y="1774"/>
                    <a:pt x="1474" y="1774"/>
                  </a:cubicBezTo>
                  <a:close/>
                  <a:moveTo>
                    <a:pt x="1474" y="1774"/>
                  </a:moveTo>
                  <a:cubicBezTo>
                    <a:pt x="1474" y="1774"/>
                    <a:pt x="1474" y="1774"/>
                    <a:pt x="1474" y="17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1393347" y="403860"/>
            <a:ext cx="345440" cy="345440"/>
            <a:chOff x="5594941" y="3276071"/>
            <a:chExt cx="946045" cy="946045"/>
          </a:xfrm>
        </p:grpSpPr>
        <p:sp>
          <p:nvSpPr>
            <p:cNvPr id="20" name="椭圆 19"/>
            <p:cNvSpPr/>
            <p:nvPr/>
          </p:nvSpPr>
          <p:spPr>
            <a:xfrm>
              <a:off x="5594941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41419" y="3499561"/>
              <a:ext cx="453088" cy="451342"/>
            </a:xfrm>
            <a:custGeom>
              <a:avLst/>
              <a:gdLst>
                <a:gd name="T0" fmla="*/ 2825 w 2866"/>
                <a:gd name="T1" fmla="*/ 2681 h 2853"/>
                <a:gd name="T2" fmla="*/ 2191 w 2866"/>
                <a:gd name="T3" fmla="*/ 2119 h 2853"/>
                <a:gd name="T4" fmla="*/ 2381 w 2866"/>
                <a:gd name="T5" fmla="*/ 1794 h 2853"/>
                <a:gd name="T6" fmla="*/ 2478 w 2866"/>
                <a:gd name="T7" fmla="*/ 1292 h 2853"/>
                <a:gd name="T8" fmla="*/ 2381 w 2866"/>
                <a:gd name="T9" fmla="*/ 791 h 2853"/>
                <a:gd name="T10" fmla="*/ 2117 w 2866"/>
                <a:gd name="T11" fmla="*/ 380 h 2853"/>
                <a:gd name="T12" fmla="*/ 1723 w 2866"/>
                <a:gd name="T13" fmla="*/ 102 h 2853"/>
                <a:gd name="T14" fmla="*/ 1239 w 2866"/>
                <a:gd name="T15" fmla="*/ 0 h 2853"/>
                <a:gd name="T16" fmla="*/ 755 w 2866"/>
                <a:gd name="T17" fmla="*/ 102 h 2853"/>
                <a:gd name="T18" fmla="*/ 361 w 2866"/>
                <a:gd name="T19" fmla="*/ 380 h 2853"/>
                <a:gd name="T20" fmla="*/ 96 w 2866"/>
                <a:gd name="T21" fmla="*/ 791 h 2853"/>
                <a:gd name="T22" fmla="*/ 0 w 2866"/>
                <a:gd name="T23" fmla="*/ 1292 h 2853"/>
                <a:gd name="T24" fmla="*/ 96 w 2866"/>
                <a:gd name="T25" fmla="*/ 1794 h 2853"/>
                <a:gd name="T26" fmla="*/ 361 w 2866"/>
                <a:gd name="T27" fmla="*/ 2205 h 2853"/>
                <a:gd name="T28" fmla="*/ 755 w 2866"/>
                <a:gd name="T29" fmla="*/ 2483 h 2853"/>
                <a:gd name="T30" fmla="*/ 1239 w 2866"/>
                <a:gd name="T31" fmla="*/ 2585 h 2853"/>
                <a:gd name="T32" fmla="*/ 1723 w 2866"/>
                <a:gd name="T33" fmla="*/ 2483 h 2853"/>
                <a:gd name="T34" fmla="*/ 2057 w 2866"/>
                <a:gd name="T35" fmla="*/ 2263 h 2853"/>
                <a:gd name="T36" fmla="*/ 2694 w 2866"/>
                <a:gd name="T37" fmla="*/ 2828 h 2853"/>
                <a:gd name="T38" fmla="*/ 2760 w 2866"/>
                <a:gd name="T39" fmla="*/ 2853 h 2853"/>
                <a:gd name="T40" fmla="*/ 2852 w 2866"/>
                <a:gd name="T41" fmla="*/ 2790 h 2853"/>
                <a:gd name="T42" fmla="*/ 2825 w 2866"/>
                <a:gd name="T43" fmla="*/ 2681 h 2853"/>
                <a:gd name="T44" fmla="*/ 1239 w 2866"/>
                <a:gd name="T45" fmla="*/ 2388 h 2853"/>
                <a:gd name="T46" fmla="*/ 196 w 2866"/>
                <a:gd name="T47" fmla="*/ 1292 h 2853"/>
                <a:gd name="T48" fmla="*/ 1239 w 2866"/>
                <a:gd name="T49" fmla="*/ 197 h 2853"/>
                <a:gd name="T50" fmla="*/ 2282 w 2866"/>
                <a:gd name="T51" fmla="*/ 1292 h 2853"/>
                <a:gd name="T52" fmla="*/ 1239 w 2866"/>
                <a:gd name="T53" fmla="*/ 2388 h 2853"/>
                <a:gd name="T54" fmla="*/ 1239 w 2866"/>
                <a:gd name="T55" fmla="*/ 2388 h 2853"/>
                <a:gd name="T56" fmla="*/ 1239 w 2866"/>
                <a:gd name="T57" fmla="*/ 2388 h 2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66" h="2853">
                  <a:moveTo>
                    <a:pt x="2825" y="2681"/>
                  </a:moveTo>
                  <a:cubicBezTo>
                    <a:pt x="2191" y="2119"/>
                    <a:pt x="2191" y="2119"/>
                    <a:pt x="2191" y="2119"/>
                  </a:cubicBezTo>
                  <a:cubicBezTo>
                    <a:pt x="2270" y="2021"/>
                    <a:pt x="2334" y="1911"/>
                    <a:pt x="2381" y="1794"/>
                  </a:cubicBezTo>
                  <a:cubicBezTo>
                    <a:pt x="2446" y="1635"/>
                    <a:pt x="2478" y="1466"/>
                    <a:pt x="2478" y="1292"/>
                  </a:cubicBezTo>
                  <a:cubicBezTo>
                    <a:pt x="2478" y="1119"/>
                    <a:pt x="2446" y="950"/>
                    <a:pt x="2381" y="791"/>
                  </a:cubicBezTo>
                  <a:cubicBezTo>
                    <a:pt x="2319" y="637"/>
                    <a:pt x="2230" y="499"/>
                    <a:pt x="2117" y="380"/>
                  </a:cubicBezTo>
                  <a:cubicBezTo>
                    <a:pt x="2003" y="261"/>
                    <a:pt x="1870" y="168"/>
                    <a:pt x="1723" y="102"/>
                  </a:cubicBezTo>
                  <a:cubicBezTo>
                    <a:pt x="1569" y="35"/>
                    <a:pt x="1407" y="0"/>
                    <a:pt x="1239" y="0"/>
                  </a:cubicBezTo>
                  <a:cubicBezTo>
                    <a:pt x="1071" y="0"/>
                    <a:pt x="908" y="35"/>
                    <a:pt x="755" y="102"/>
                  </a:cubicBezTo>
                  <a:cubicBezTo>
                    <a:pt x="607" y="168"/>
                    <a:pt x="475" y="261"/>
                    <a:pt x="361" y="380"/>
                  </a:cubicBezTo>
                  <a:cubicBezTo>
                    <a:pt x="248" y="499"/>
                    <a:pt x="159" y="637"/>
                    <a:pt x="96" y="791"/>
                  </a:cubicBezTo>
                  <a:cubicBezTo>
                    <a:pt x="32" y="950"/>
                    <a:pt x="0" y="1119"/>
                    <a:pt x="0" y="1292"/>
                  </a:cubicBezTo>
                  <a:cubicBezTo>
                    <a:pt x="0" y="1466"/>
                    <a:pt x="32" y="1635"/>
                    <a:pt x="96" y="1794"/>
                  </a:cubicBezTo>
                  <a:cubicBezTo>
                    <a:pt x="159" y="1948"/>
                    <a:pt x="248" y="2086"/>
                    <a:pt x="361" y="2205"/>
                  </a:cubicBezTo>
                  <a:cubicBezTo>
                    <a:pt x="475" y="2324"/>
                    <a:pt x="607" y="2417"/>
                    <a:pt x="755" y="2483"/>
                  </a:cubicBezTo>
                  <a:cubicBezTo>
                    <a:pt x="908" y="2550"/>
                    <a:pt x="1071" y="2585"/>
                    <a:pt x="1239" y="2585"/>
                  </a:cubicBezTo>
                  <a:cubicBezTo>
                    <a:pt x="1407" y="2585"/>
                    <a:pt x="1569" y="2550"/>
                    <a:pt x="1723" y="2483"/>
                  </a:cubicBezTo>
                  <a:cubicBezTo>
                    <a:pt x="1845" y="2428"/>
                    <a:pt x="1958" y="2355"/>
                    <a:pt x="2057" y="2263"/>
                  </a:cubicBezTo>
                  <a:cubicBezTo>
                    <a:pt x="2694" y="2828"/>
                    <a:pt x="2694" y="2828"/>
                    <a:pt x="2694" y="2828"/>
                  </a:cubicBezTo>
                  <a:cubicBezTo>
                    <a:pt x="2712" y="2844"/>
                    <a:pt x="2736" y="2853"/>
                    <a:pt x="2760" y="2853"/>
                  </a:cubicBezTo>
                  <a:cubicBezTo>
                    <a:pt x="2800" y="2853"/>
                    <a:pt x="2837" y="2828"/>
                    <a:pt x="2852" y="2790"/>
                  </a:cubicBezTo>
                  <a:cubicBezTo>
                    <a:pt x="2866" y="2752"/>
                    <a:pt x="2855" y="2708"/>
                    <a:pt x="2825" y="2681"/>
                  </a:cubicBezTo>
                  <a:close/>
                  <a:moveTo>
                    <a:pt x="1239" y="2388"/>
                  </a:moveTo>
                  <a:cubicBezTo>
                    <a:pt x="664" y="2388"/>
                    <a:pt x="196" y="1897"/>
                    <a:pt x="196" y="1292"/>
                  </a:cubicBezTo>
                  <a:cubicBezTo>
                    <a:pt x="196" y="688"/>
                    <a:pt x="664" y="197"/>
                    <a:pt x="1239" y="197"/>
                  </a:cubicBezTo>
                  <a:cubicBezTo>
                    <a:pt x="1814" y="197"/>
                    <a:pt x="2282" y="688"/>
                    <a:pt x="2282" y="1292"/>
                  </a:cubicBezTo>
                  <a:cubicBezTo>
                    <a:pt x="2282" y="1897"/>
                    <a:pt x="1814" y="2388"/>
                    <a:pt x="1239" y="2388"/>
                  </a:cubicBezTo>
                  <a:close/>
                  <a:moveTo>
                    <a:pt x="1239" y="2388"/>
                  </a:moveTo>
                  <a:cubicBezTo>
                    <a:pt x="1239" y="2388"/>
                    <a:pt x="1239" y="2388"/>
                    <a:pt x="1239" y="238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>
            <a:off x="1826968" y="403860"/>
            <a:ext cx="345440" cy="345440"/>
            <a:chOff x="7479755" y="3276071"/>
            <a:chExt cx="946045" cy="946045"/>
          </a:xfrm>
        </p:grpSpPr>
        <p:sp>
          <p:nvSpPr>
            <p:cNvPr id="23" name="椭圆 22"/>
            <p:cNvSpPr/>
            <p:nvPr/>
          </p:nvSpPr>
          <p:spPr>
            <a:xfrm>
              <a:off x="7479755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7708262" y="3518611"/>
              <a:ext cx="475295" cy="458268"/>
            </a:xfrm>
            <a:custGeom>
              <a:avLst/>
              <a:gdLst>
                <a:gd name="T0" fmla="*/ 349 w 2960"/>
                <a:gd name="T1" fmla="*/ 1602 h 2850"/>
                <a:gd name="T2" fmla="*/ 1012 w 2960"/>
                <a:gd name="T3" fmla="*/ 1876 h 2850"/>
                <a:gd name="T4" fmla="*/ 1012 w 2960"/>
                <a:gd name="T5" fmla="*/ 1876 h 2850"/>
                <a:gd name="T6" fmla="*/ 1369 w 2960"/>
                <a:gd name="T7" fmla="*/ 1806 h 2850"/>
                <a:gd name="T8" fmla="*/ 2307 w 2960"/>
                <a:gd name="T9" fmla="*/ 2744 h 2850"/>
                <a:gd name="T10" fmla="*/ 2563 w 2960"/>
                <a:gd name="T11" fmla="*/ 2850 h 2850"/>
                <a:gd name="T12" fmla="*/ 2819 w 2960"/>
                <a:gd name="T13" fmla="*/ 2744 h 2850"/>
                <a:gd name="T14" fmla="*/ 2819 w 2960"/>
                <a:gd name="T15" fmla="*/ 2233 h 2850"/>
                <a:gd name="T16" fmla="*/ 1880 w 2960"/>
                <a:gd name="T17" fmla="*/ 1295 h 2850"/>
                <a:gd name="T18" fmla="*/ 1676 w 2960"/>
                <a:gd name="T19" fmla="*/ 275 h 2850"/>
                <a:gd name="T20" fmla="*/ 1013 w 2960"/>
                <a:gd name="T21" fmla="*/ 0 h 2850"/>
                <a:gd name="T22" fmla="*/ 654 w 2960"/>
                <a:gd name="T23" fmla="*/ 71 h 2850"/>
                <a:gd name="T24" fmla="*/ 555 w 2960"/>
                <a:gd name="T25" fmla="*/ 112 h 2850"/>
                <a:gd name="T26" fmla="*/ 1006 w 2960"/>
                <a:gd name="T27" fmla="*/ 563 h 2850"/>
                <a:gd name="T28" fmla="*/ 1082 w 2960"/>
                <a:gd name="T29" fmla="*/ 747 h 2850"/>
                <a:gd name="T30" fmla="*/ 1006 w 2960"/>
                <a:gd name="T31" fmla="*/ 931 h 2850"/>
                <a:gd name="T32" fmla="*/ 821 w 2960"/>
                <a:gd name="T33" fmla="*/ 1008 h 2850"/>
                <a:gd name="T34" fmla="*/ 637 w 2960"/>
                <a:gd name="T35" fmla="*/ 931 h 2850"/>
                <a:gd name="T36" fmla="*/ 262 w 2960"/>
                <a:gd name="T37" fmla="*/ 557 h 2850"/>
                <a:gd name="T38" fmla="*/ 186 w 2960"/>
                <a:gd name="T39" fmla="*/ 481 h 2850"/>
                <a:gd name="T40" fmla="*/ 145 w 2960"/>
                <a:gd name="T41" fmla="*/ 580 h 2850"/>
                <a:gd name="T42" fmla="*/ 349 w 2960"/>
                <a:gd name="T43" fmla="*/ 1602 h 2850"/>
                <a:gd name="T44" fmla="*/ 242 w 2960"/>
                <a:gd name="T45" fmla="*/ 740 h 2850"/>
                <a:gd name="T46" fmla="*/ 535 w 2960"/>
                <a:gd name="T47" fmla="*/ 1033 h 2850"/>
                <a:gd name="T48" fmla="*/ 821 w 2960"/>
                <a:gd name="T49" fmla="*/ 1151 h 2850"/>
                <a:gd name="T50" fmla="*/ 1107 w 2960"/>
                <a:gd name="T51" fmla="*/ 1033 h 2850"/>
                <a:gd name="T52" fmla="*/ 1226 w 2960"/>
                <a:gd name="T53" fmla="*/ 747 h 2850"/>
                <a:gd name="T54" fmla="*/ 1107 w 2960"/>
                <a:gd name="T55" fmla="*/ 461 h 2850"/>
                <a:gd name="T56" fmla="*/ 814 w 2960"/>
                <a:gd name="T57" fmla="*/ 168 h 2850"/>
                <a:gd name="T58" fmla="*/ 1013 w 2960"/>
                <a:gd name="T59" fmla="*/ 143 h 2850"/>
                <a:gd name="T60" fmla="*/ 1574 w 2960"/>
                <a:gd name="T61" fmla="*/ 376 h 2850"/>
                <a:gd name="T62" fmla="*/ 1730 w 2960"/>
                <a:gd name="T63" fmla="*/ 1280 h 2850"/>
                <a:gd name="T64" fmla="*/ 1708 w 2960"/>
                <a:gd name="T65" fmla="*/ 1326 h 2850"/>
                <a:gd name="T66" fmla="*/ 2717 w 2960"/>
                <a:gd name="T67" fmla="*/ 2335 h 2850"/>
                <a:gd name="T68" fmla="*/ 2717 w 2960"/>
                <a:gd name="T69" fmla="*/ 2643 h 2850"/>
                <a:gd name="T70" fmla="*/ 2563 w 2960"/>
                <a:gd name="T71" fmla="*/ 2707 h 2850"/>
                <a:gd name="T72" fmla="*/ 2409 w 2960"/>
                <a:gd name="T73" fmla="*/ 2643 h 2850"/>
                <a:gd name="T74" fmla="*/ 1400 w 2960"/>
                <a:gd name="T75" fmla="*/ 1634 h 2850"/>
                <a:gd name="T76" fmla="*/ 1354 w 2960"/>
                <a:gd name="T77" fmla="*/ 1656 h 2850"/>
                <a:gd name="T78" fmla="*/ 1012 w 2960"/>
                <a:gd name="T79" fmla="*/ 1733 h 2850"/>
                <a:gd name="T80" fmla="*/ 450 w 2960"/>
                <a:gd name="T81" fmla="*/ 1500 h 2850"/>
                <a:gd name="T82" fmla="*/ 242 w 2960"/>
                <a:gd name="T83" fmla="*/ 740 h 2850"/>
                <a:gd name="T84" fmla="*/ 242 w 2960"/>
                <a:gd name="T85" fmla="*/ 740 h 2850"/>
                <a:gd name="T86" fmla="*/ 242 w 2960"/>
                <a:gd name="T87" fmla="*/ 740 h 2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60" h="2850">
                  <a:moveTo>
                    <a:pt x="349" y="1602"/>
                  </a:moveTo>
                  <a:cubicBezTo>
                    <a:pt x="526" y="1779"/>
                    <a:pt x="762" y="1876"/>
                    <a:pt x="1012" y="1876"/>
                  </a:cubicBezTo>
                  <a:cubicBezTo>
                    <a:pt x="1012" y="1876"/>
                    <a:pt x="1012" y="1876"/>
                    <a:pt x="1012" y="1876"/>
                  </a:cubicBezTo>
                  <a:cubicBezTo>
                    <a:pt x="1135" y="1876"/>
                    <a:pt x="1256" y="1852"/>
                    <a:pt x="1369" y="1806"/>
                  </a:cubicBezTo>
                  <a:cubicBezTo>
                    <a:pt x="2307" y="2744"/>
                    <a:pt x="2307" y="2744"/>
                    <a:pt x="2307" y="2744"/>
                  </a:cubicBezTo>
                  <a:cubicBezTo>
                    <a:pt x="2376" y="2813"/>
                    <a:pt x="2466" y="2850"/>
                    <a:pt x="2563" y="2850"/>
                  </a:cubicBezTo>
                  <a:cubicBezTo>
                    <a:pt x="2660" y="2850"/>
                    <a:pt x="2750" y="2813"/>
                    <a:pt x="2819" y="2744"/>
                  </a:cubicBezTo>
                  <a:cubicBezTo>
                    <a:pt x="2960" y="2603"/>
                    <a:pt x="2960" y="2374"/>
                    <a:pt x="2819" y="2233"/>
                  </a:cubicBezTo>
                  <a:cubicBezTo>
                    <a:pt x="1880" y="1295"/>
                    <a:pt x="1880" y="1295"/>
                    <a:pt x="1880" y="1295"/>
                  </a:cubicBezTo>
                  <a:cubicBezTo>
                    <a:pt x="2023" y="947"/>
                    <a:pt x="1944" y="543"/>
                    <a:pt x="1676" y="275"/>
                  </a:cubicBezTo>
                  <a:cubicBezTo>
                    <a:pt x="1499" y="97"/>
                    <a:pt x="1263" y="0"/>
                    <a:pt x="1013" y="0"/>
                  </a:cubicBezTo>
                  <a:cubicBezTo>
                    <a:pt x="890" y="0"/>
                    <a:pt x="768" y="24"/>
                    <a:pt x="654" y="71"/>
                  </a:cubicBezTo>
                  <a:cubicBezTo>
                    <a:pt x="555" y="112"/>
                    <a:pt x="555" y="112"/>
                    <a:pt x="555" y="112"/>
                  </a:cubicBezTo>
                  <a:cubicBezTo>
                    <a:pt x="1006" y="563"/>
                    <a:pt x="1006" y="563"/>
                    <a:pt x="1006" y="563"/>
                  </a:cubicBezTo>
                  <a:cubicBezTo>
                    <a:pt x="1055" y="611"/>
                    <a:pt x="1082" y="678"/>
                    <a:pt x="1082" y="747"/>
                  </a:cubicBezTo>
                  <a:cubicBezTo>
                    <a:pt x="1082" y="817"/>
                    <a:pt x="1055" y="882"/>
                    <a:pt x="1006" y="931"/>
                  </a:cubicBezTo>
                  <a:cubicBezTo>
                    <a:pt x="957" y="981"/>
                    <a:pt x="891" y="1008"/>
                    <a:pt x="821" y="1008"/>
                  </a:cubicBezTo>
                  <a:cubicBezTo>
                    <a:pt x="752" y="1008"/>
                    <a:pt x="686" y="981"/>
                    <a:pt x="637" y="931"/>
                  </a:cubicBezTo>
                  <a:cubicBezTo>
                    <a:pt x="262" y="557"/>
                    <a:pt x="262" y="557"/>
                    <a:pt x="262" y="557"/>
                  </a:cubicBezTo>
                  <a:cubicBezTo>
                    <a:pt x="186" y="481"/>
                    <a:pt x="186" y="481"/>
                    <a:pt x="186" y="481"/>
                  </a:cubicBezTo>
                  <a:cubicBezTo>
                    <a:pt x="145" y="580"/>
                    <a:pt x="145" y="580"/>
                    <a:pt x="145" y="580"/>
                  </a:cubicBezTo>
                  <a:cubicBezTo>
                    <a:pt x="0" y="932"/>
                    <a:pt x="80" y="1333"/>
                    <a:pt x="349" y="1602"/>
                  </a:cubicBezTo>
                  <a:close/>
                  <a:moveTo>
                    <a:pt x="242" y="740"/>
                  </a:moveTo>
                  <a:cubicBezTo>
                    <a:pt x="535" y="1033"/>
                    <a:pt x="535" y="1033"/>
                    <a:pt x="535" y="1033"/>
                  </a:cubicBezTo>
                  <a:cubicBezTo>
                    <a:pt x="612" y="1109"/>
                    <a:pt x="713" y="1151"/>
                    <a:pt x="821" y="1151"/>
                  </a:cubicBezTo>
                  <a:cubicBezTo>
                    <a:pt x="929" y="1151"/>
                    <a:pt x="1031" y="1109"/>
                    <a:pt x="1107" y="1033"/>
                  </a:cubicBezTo>
                  <a:cubicBezTo>
                    <a:pt x="1184" y="957"/>
                    <a:pt x="1226" y="855"/>
                    <a:pt x="1226" y="747"/>
                  </a:cubicBezTo>
                  <a:cubicBezTo>
                    <a:pt x="1226" y="639"/>
                    <a:pt x="1184" y="537"/>
                    <a:pt x="1107" y="461"/>
                  </a:cubicBezTo>
                  <a:cubicBezTo>
                    <a:pt x="814" y="168"/>
                    <a:pt x="814" y="168"/>
                    <a:pt x="814" y="168"/>
                  </a:cubicBezTo>
                  <a:cubicBezTo>
                    <a:pt x="879" y="152"/>
                    <a:pt x="946" y="143"/>
                    <a:pt x="1013" y="143"/>
                  </a:cubicBezTo>
                  <a:cubicBezTo>
                    <a:pt x="1225" y="143"/>
                    <a:pt x="1424" y="226"/>
                    <a:pt x="1574" y="376"/>
                  </a:cubicBezTo>
                  <a:cubicBezTo>
                    <a:pt x="1812" y="613"/>
                    <a:pt x="1874" y="977"/>
                    <a:pt x="1730" y="1280"/>
                  </a:cubicBezTo>
                  <a:cubicBezTo>
                    <a:pt x="1708" y="1326"/>
                    <a:pt x="1708" y="1326"/>
                    <a:pt x="1708" y="1326"/>
                  </a:cubicBezTo>
                  <a:cubicBezTo>
                    <a:pt x="2717" y="2335"/>
                    <a:pt x="2717" y="2335"/>
                    <a:pt x="2717" y="2335"/>
                  </a:cubicBezTo>
                  <a:cubicBezTo>
                    <a:pt x="2802" y="2420"/>
                    <a:pt x="2802" y="2558"/>
                    <a:pt x="2717" y="2643"/>
                  </a:cubicBezTo>
                  <a:cubicBezTo>
                    <a:pt x="2676" y="2684"/>
                    <a:pt x="2621" y="2707"/>
                    <a:pt x="2563" y="2707"/>
                  </a:cubicBezTo>
                  <a:cubicBezTo>
                    <a:pt x="2505" y="2707"/>
                    <a:pt x="2450" y="2684"/>
                    <a:pt x="2409" y="2643"/>
                  </a:cubicBezTo>
                  <a:cubicBezTo>
                    <a:pt x="1400" y="1634"/>
                    <a:pt x="1400" y="1634"/>
                    <a:pt x="1400" y="1634"/>
                  </a:cubicBezTo>
                  <a:cubicBezTo>
                    <a:pt x="1354" y="1656"/>
                    <a:pt x="1354" y="1656"/>
                    <a:pt x="1354" y="1656"/>
                  </a:cubicBezTo>
                  <a:cubicBezTo>
                    <a:pt x="1248" y="1706"/>
                    <a:pt x="1130" y="1733"/>
                    <a:pt x="1012" y="1733"/>
                  </a:cubicBezTo>
                  <a:cubicBezTo>
                    <a:pt x="800" y="1733"/>
                    <a:pt x="600" y="1650"/>
                    <a:pt x="450" y="1500"/>
                  </a:cubicBezTo>
                  <a:cubicBezTo>
                    <a:pt x="249" y="1299"/>
                    <a:pt x="173" y="1010"/>
                    <a:pt x="242" y="740"/>
                  </a:cubicBezTo>
                  <a:close/>
                  <a:moveTo>
                    <a:pt x="242" y="740"/>
                  </a:moveTo>
                  <a:cubicBezTo>
                    <a:pt x="242" y="740"/>
                    <a:pt x="242" y="740"/>
                    <a:pt x="242" y="74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>
                <a:defRPr/>
              </a:pPr>
              <a:endParaRPr lang="zh-CN" altLang="en-US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2260591" y="403860"/>
            <a:ext cx="345440" cy="345440"/>
            <a:chOff x="9364570" y="3276071"/>
            <a:chExt cx="946045" cy="946045"/>
          </a:xfrm>
        </p:grpSpPr>
        <p:sp>
          <p:nvSpPr>
            <p:cNvPr id="26" name="椭圆 25"/>
            <p:cNvSpPr/>
            <p:nvPr/>
          </p:nvSpPr>
          <p:spPr>
            <a:xfrm>
              <a:off x="9364570" y="3276071"/>
              <a:ext cx="946045" cy="9460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4400">
                <a:defRPr/>
              </a:pPr>
              <a:endParaRPr lang="zh-CN" altLang="en-US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9661973" y="3482268"/>
              <a:ext cx="368083" cy="528098"/>
              <a:chOff x="2017713" y="6523038"/>
              <a:chExt cx="1179512" cy="1692275"/>
            </a:xfrm>
            <a:solidFill>
              <a:schemeClr val="bg1"/>
            </a:solidFill>
          </p:grpSpPr>
          <p:sp>
            <p:nvSpPr>
              <p:cNvPr id="28" name="Freeform 26"/>
              <p:cNvSpPr/>
              <p:nvPr/>
            </p:nvSpPr>
            <p:spPr bwMode="auto">
              <a:xfrm>
                <a:off x="2017713" y="7580313"/>
                <a:ext cx="1179512" cy="635000"/>
              </a:xfrm>
              <a:custGeom>
                <a:avLst/>
                <a:gdLst>
                  <a:gd name="T0" fmla="*/ 43 w 2239"/>
                  <a:gd name="T1" fmla="*/ 182 h 1206"/>
                  <a:gd name="T2" fmla="*/ 1001 w 2239"/>
                  <a:gd name="T3" fmla="*/ 624 h 1206"/>
                  <a:gd name="T4" fmla="*/ 1001 w 2239"/>
                  <a:gd name="T5" fmla="*/ 1004 h 1206"/>
                  <a:gd name="T6" fmla="*/ 744 w 2239"/>
                  <a:gd name="T7" fmla="*/ 1004 h 1206"/>
                  <a:gd name="T8" fmla="*/ 740 w 2239"/>
                  <a:gd name="T9" fmla="*/ 1003 h 1206"/>
                  <a:gd name="T10" fmla="*/ 644 w 2239"/>
                  <a:gd name="T11" fmla="*/ 1107 h 1206"/>
                  <a:gd name="T12" fmla="*/ 748 w 2239"/>
                  <a:gd name="T13" fmla="*/ 1203 h 1206"/>
                  <a:gd name="T14" fmla="*/ 751 w 2239"/>
                  <a:gd name="T15" fmla="*/ 1203 h 1206"/>
                  <a:gd name="T16" fmla="*/ 1439 w 2239"/>
                  <a:gd name="T17" fmla="*/ 1203 h 1206"/>
                  <a:gd name="T18" fmla="*/ 1443 w 2239"/>
                  <a:gd name="T19" fmla="*/ 1203 h 1206"/>
                  <a:gd name="T20" fmla="*/ 1530 w 2239"/>
                  <a:gd name="T21" fmla="*/ 1150 h 1206"/>
                  <a:gd name="T22" fmla="*/ 1525 w 2239"/>
                  <a:gd name="T23" fmla="*/ 1049 h 1206"/>
                  <a:gd name="T24" fmla="*/ 1435 w 2239"/>
                  <a:gd name="T25" fmla="*/ 1003 h 1206"/>
                  <a:gd name="T26" fmla="*/ 1432 w 2239"/>
                  <a:gd name="T27" fmla="*/ 1004 h 1206"/>
                  <a:gd name="T28" fmla="*/ 1199 w 2239"/>
                  <a:gd name="T29" fmla="*/ 1004 h 1206"/>
                  <a:gd name="T30" fmla="*/ 1199 w 2239"/>
                  <a:gd name="T31" fmla="*/ 625 h 1206"/>
                  <a:gd name="T32" fmla="*/ 2200 w 2239"/>
                  <a:gd name="T33" fmla="*/ 173 h 1206"/>
                  <a:gd name="T34" fmla="*/ 2222 w 2239"/>
                  <a:gd name="T35" fmla="*/ 62 h 1206"/>
                  <a:gd name="T36" fmla="*/ 2126 w 2239"/>
                  <a:gd name="T37" fmla="*/ 2 h 1206"/>
                  <a:gd name="T38" fmla="*/ 2056 w 2239"/>
                  <a:gd name="T39" fmla="*/ 36 h 1206"/>
                  <a:gd name="T40" fmla="*/ 1117 w 2239"/>
                  <a:gd name="T41" fmla="*/ 431 h 1206"/>
                  <a:gd name="T42" fmla="*/ 172 w 2239"/>
                  <a:gd name="T43" fmla="*/ 31 h 1206"/>
                  <a:gd name="T44" fmla="*/ 171 w 2239"/>
                  <a:gd name="T45" fmla="*/ 32 h 1206"/>
                  <a:gd name="T46" fmla="*/ 97 w 2239"/>
                  <a:gd name="T47" fmla="*/ 3 h 1206"/>
                  <a:gd name="T48" fmla="*/ 27 w 2239"/>
                  <a:gd name="T49" fmla="*/ 35 h 1206"/>
                  <a:gd name="T50" fmla="*/ 1 w 2239"/>
                  <a:gd name="T51" fmla="*/ 107 h 1206"/>
                  <a:gd name="T52" fmla="*/ 43 w 2239"/>
                  <a:gd name="T53" fmla="*/ 182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39" h="1206">
                    <a:moveTo>
                      <a:pt x="43" y="182"/>
                    </a:moveTo>
                    <a:cubicBezTo>
                      <a:pt x="298" y="440"/>
                      <a:pt x="638" y="597"/>
                      <a:pt x="1001" y="624"/>
                    </a:cubicBezTo>
                    <a:cubicBezTo>
                      <a:pt x="1001" y="1004"/>
                      <a:pt x="1001" y="1004"/>
                      <a:pt x="1001" y="1004"/>
                    </a:cubicBezTo>
                    <a:cubicBezTo>
                      <a:pt x="744" y="1004"/>
                      <a:pt x="744" y="1004"/>
                      <a:pt x="744" y="1004"/>
                    </a:cubicBezTo>
                    <a:cubicBezTo>
                      <a:pt x="743" y="1004"/>
                      <a:pt x="742" y="1003"/>
                      <a:pt x="740" y="1003"/>
                    </a:cubicBezTo>
                    <a:cubicBezTo>
                      <a:pt x="685" y="1006"/>
                      <a:pt x="642" y="1052"/>
                      <a:pt x="644" y="1107"/>
                    </a:cubicBezTo>
                    <a:cubicBezTo>
                      <a:pt x="646" y="1163"/>
                      <a:pt x="693" y="1206"/>
                      <a:pt x="748" y="1203"/>
                    </a:cubicBezTo>
                    <a:cubicBezTo>
                      <a:pt x="749" y="1203"/>
                      <a:pt x="750" y="1203"/>
                      <a:pt x="751" y="1203"/>
                    </a:cubicBezTo>
                    <a:cubicBezTo>
                      <a:pt x="1439" y="1203"/>
                      <a:pt x="1439" y="1203"/>
                      <a:pt x="1439" y="1203"/>
                    </a:cubicBezTo>
                    <a:cubicBezTo>
                      <a:pt x="1441" y="1203"/>
                      <a:pt x="1442" y="1203"/>
                      <a:pt x="1443" y="1203"/>
                    </a:cubicBezTo>
                    <a:cubicBezTo>
                      <a:pt x="1480" y="1202"/>
                      <a:pt x="1513" y="1182"/>
                      <a:pt x="1530" y="1150"/>
                    </a:cubicBezTo>
                    <a:cubicBezTo>
                      <a:pt x="1547" y="1118"/>
                      <a:pt x="1545" y="1080"/>
                      <a:pt x="1525" y="1049"/>
                    </a:cubicBezTo>
                    <a:cubicBezTo>
                      <a:pt x="1506" y="1019"/>
                      <a:pt x="1471" y="1001"/>
                      <a:pt x="1435" y="1003"/>
                    </a:cubicBezTo>
                    <a:cubicBezTo>
                      <a:pt x="1434" y="1003"/>
                      <a:pt x="1433" y="1004"/>
                      <a:pt x="1432" y="1004"/>
                    </a:cubicBezTo>
                    <a:cubicBezTo>
                      <a:pt x="1199" y="1004"/>
                      <a:pt x="1199" y="1004"/>
                      <a:pt x="1199" y="1004"/>
                    </a:cubicBezTo>
                    <a:cubicBezTo>
                      <a:pt x="1199" y="625"/>
                      <a:pt x="1199" y="625"/>
                      <a:pt x="1199" y="625"/>
                    </a:cubicBezTo>
                    <a:cubicBezTo>
                      <a:pt x="1579" y="605"/>
                      <a:pt x="1932" y="447"/>
                      <a:pt x="2200" y="173"/>
                    </a:cubicBezTo>
                    <a:cubicBezTo>
                      <a:pt x="2230" y="144"/>
                      <a:pt x="2239" y="100"/>
                      <a:pt x="2222" y="62"/>
                    </a:cubicBezTo>
                    <a:cubicBezTo>
                      <a:pt x="2206" y="24"/>
                      <a:pt x="2168" y="0"/>
                      <a:pt x="2126" y="2"/>
                    </a:cubicBezTo>
                    <a:cubicBezTo>
                      <a:pt x="2099" y="4"/>
                      <a:pt x="2074" y="16"/>
                      <a:pt x="2056" y="36"/>
                    </a:cubicBezTo>
                    <a:cubicBezTo>
                      <a:pt x="1809" y="290"/>
                      <a:pt x="1470" y="432"/>
                      <a:pt x="1117" y="431"/>
                    </a:cubicBezTo>
                    <a:cubicBezTo>
                      <a:pt x="760" y="432"/>
                      <a:pt x="419" y="288"/>
                      <a:pt x="172" y="31"/>
                    </a:cubicBezTo>
                    <a:cubicBezTo>
                      <a:pt x="171" y="32"/>
                      <a:pt x="171" y="32"/>
                      <a:pt x="171" y="32"/>
                    </a:cubicBezTo>
                    <a:cubicBezTo>
                      <a:pt x="152" y="12"/>
                      <a:pt x="125" y="1"/>
                      <a:pt x="97" y="3"/>
                    </a:cubicBezTo>
                    <a:cubicBezTo>
                      <a:pt x="70" y="4"/>
                      <a:pt x="45" y="15"/>
                      <a:pt x="27" y="35"/>
                    </a:cubicBezTo>
                    <a:cubicBezTo>
                      <a:pt x="9" y="54"/>
                      <a:pt x="0" y="80"/>
                      <a:pt x="1" y="107"/>
                    </a:cubicBezTo>
                    <a:cubicBezTo>
                      <a:pt x="3" y="137"/>
                      <a:pt x="18" y="165"/>
                      <a:pt x="43" y="18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27"/>
              <p:cNvSpPr>
                <a:spLocks noEditPoints="1"/>
              </p:cNvSpPr>
              <p:nvPr/>
            </p:nvSpPr>
            <p:spPr bwMode="auto">
              <a:xfrm>
                <a:off x="2197100" y="6523038"/>
                <a:ext cx="792162" cy="1182687"/>
              </a:xfrm>
              <a:custGeom>
                <a:avLst/>
                <a:gdLst>
                  <a:gd name="T0" fmla="*/ 198 w 1502"/>
                  <a:gd name="T1" fmla="*/ 751 h 2241"/>
                  <a:gd name="T2" fmla="*/ 751 w 1502"/>
                  <a:gd name="T3" fmla="*/ 199 h 2241"/>
                  <a:gd name="T4" fmla="*/ 1303 w 1502"/>
                  <a:gd name="T5" fmla="*/ 751 h 2241"/>
                  <a:gd name="T6" fmla="*/ 1303 w 1502"/>
                  <a:gd name="T7" fmla="*/ 1490 h 2241"/>
                  <a:gd name="T8" fmla="*/ 751 w 1502"/>
                  <a:gd name="T9" fmla="*/ 2042 h 2241"/>
                  <a:gd name="T10" fmla="*/ 198 w 1502"/>
                  <a:gd name="T11" fmla="*/ 1490 h 2241"/>
                  <a:gd name="T12" fmla="*/ 198 w 1502"/>
                  <a:gd name="T13" fmla="*/ 751 h 2241"/>
                  <a:gd name="T14" fmla="*/ 751 w 1502"/>
                  <a:gd name="T15" fmla="*/ 2241 h 2241"/>
                  <a:gd name="T16" fmla="*/ 1502 w 1502"/>
                  <a:gd name="T17" fmla="*/ 1490 h 2241"/>
                  <a:gd name="T18" fmla="*/ 1502 w 1502"/>
                  <a:gd name="T19" fmla="*/ 751 h 2241"/>
                  <a:gd name="T20" fmla="*/ 751 w 1502"/>
                  <a:gd name="T21" fmla="*/ 0 h 2241"/>
                  <a:gd name="T22" fmla="*/ 0 w 1502"/>
                  <a:gd name="T23" fmla="*/ 751 h 2241"/>
                  <a:gd name="T24" fmla="*/ 0 w 1502"/>
                  <a:gd name="T25" fmla="*/ 1490 h 2241"/>
                  <a:gd name="T26" fmla="*/ 751 w 1502"/>
                  <a:gd name="T27" fmla="*/ 2241 h 2241"/>
                  <a:gd name="T28" fmla="*/ 751 w 1502"/>
                  <a:gd name="T29" fmla="*/ 2241 h 2241"/>
                  <a:gd name="T30" fmla="*/ 751 w 1502"/>
                  <a:gd name="T31" fmla="*/ 2241 h 2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02" h="2241">
                    <a:moveTo>
                      <a:pt x="198" y="751"/>
                    </a:moveTo>
                    <a:cubicBezTo>
                      <a:pt x="199" y="446"/>
                      <a:pt x="446" y="199"/>
                      <a:pt x="751" y="199"/>
                    </a:cubicBezTo>
                    <a:cubicBezTo>
                      <a:pt x="1056" y="199"/>
                      <a:pt x="1303" y="446"/>
                      <a:pt x="1303" y="751"/>
                    </a:cubicBezTo>
                    <a:cubicBezTo>
                      <a:pt x="1303" y="1490"/>
                      <a:pt x="1303" y="1490"/>
                      <a:pt x="1303" y="1490"/>
                    </a:cubicBezTo>
                    <a:cubicBezTo>
                      <a:pt x="1303" y="1795"/>
                      <a:pt x="1056" y="2042"/>
                      <a:pt x="751" y="2042"/>
                    </a:cubicBezTo>
                    <a:cubicBezTo>
                      <a:pt x="446" y="2042"/>
                      <a:pt x="199" y="1795"/>
                      <a:pt x="198" y="1490"/>
                    </a:cubicBezTo>
                    <a:lnTo>
                      <a:pt x="198" y="751"/>
                    </a:lnTo>
                    <a:close/>
                    <a:moveTo>
                      <a:pt x="751" y="2241"/>
                    </a:moveTo>
                    <a:cubicBezTo>
                      <a:pt x="1165" y="2241"/>
                      <a:pt x="1502" y="1904"/>
                      <a:pt x="1502" y="1490"/>
                    </a:cubicBezTo>
                    <a:cubicBezTo>
                      <a:pt x="1502" y="751"/>
                      <a:pt x="1502" y="751"/>
                      <a:pt x="1502" y="751"/>
                    </a:cubicBezTo>
                    <a:cubicBezTo>
                      <a:pt x="1502" y="337"/>
                      <a:pt x="1165" y="0"/>
                      <a:pt x="751" y="0"/>
                    </a:cubicBezTo>
                    <a:cubicBezTo>
                      <a:pt x="337" y="0"/>
                      <a:pt x="0" y="337"/>
                      <a:pt x="0" y="751"/>
                    </a:cubicBezTo>
                    <a:cubicBezTo>
                      <a:pt x="0" y="1490"/>
                      <a:pt x="0" y="1490"/>
                      <a:pt x="0" y="1490"/>
                    </a:cubicBezTo>
                    <a:cubicBezTo>
                      <a:pt x="0" y="1904"/>
                      <a:pt x="337" y="2241"/>
                      <a:pt x="751" y="2241"/>
                    </a:cubicBezTo>
                    <a:close/>
                    <a:moveTo>
                      <a:pt x="751" y="2241"/>
                    </a:moveTo>
                    <a:cubicBezTo>
                      <a:pt x="751" y="2241"/>
                      <a:pt x="751" y="2241"/>
                      <a:pt x="751" y="22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>
                  <a:defRPr/>
                </a:pPr>
                <a:endParaRPr lang="zh-CN" altLang="en-US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cxnSp>
        <p:nvCxnSpPr>
          <p:cNvPr id="30" name="直接连接符 29"/>
          <p:cNvCxnSpPr/>
          <p:nvPr userDrawn="1"/>
        </p:nvCxnSpPr>
        <p:spPr>
          <a:xfrm>
            <a:off x="513877" y="860425"/>
            <a:ext cx="1116424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/>
        </p:nvSpPr>
        <p:spPr>
          <a:xfrm>
            <a:off x="10472142" y="391160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内页空白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1BA3-108F-480D-AFBC-BF0D9BC15CC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105D-B285-4AB0-8B08-57957BCCB0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01BA3-108F-480D-AFBC-BF0D9BC15CC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105D-B285-4AB0-8B08-57957BCCB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01BA3-108F-480D-AFBC-BF0D9BC15CC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105D-B285-4AB0-8B08-57957BCCB0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文本框 462"/>
          <p:cNvSpPr txBox="1"/>
          <p:nvPr/>
        </p:nvSpPr>
        <p:spPr>
          <a:xfrm>
            <a:off x="479376" y="1371731"/>
            <a:ext cx="1123324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000" b="1" dirty="0">
                <a:solidFill>
                  <a:srgbClr val="0036A2"/>
                </a:solidFill>
                <a:effectLst>
                  <a:outerShdw blurRad="165100" dist="76200" dir="2700000" algn="tl" rotWithShape="0">
                    <a:prstClr val="black">
                      <a:alpha val="21000"/>
                    </a:prstClr>
                  </a:outerShdw>
                </a:effectLst>
                <a:latin typeface="+mj-ea"/>
                <a:ea typeface="+mj-ea"/>
              </a:rPr>
              <a:t>CONTENT</a:t>
            </a:r>
            <a:endParaRPr lang="zh-CN" altLang="en-US" sz="17000" b="1" dirty="0">
              <a:solidFill>
                <a:srgbClr val="0036A2"/>
              </a:solidFill>
              <a:effectLst>
                <a:outerShdw blurRad="165100" dist="76200" dir="2700000" algn="tl" rotWithShape="0">
                  <a:prstClr val="black">
                    <a:alpha val="21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15736" y="2623185"/>
            <a:ext cx="377477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+mj-ea"/>
                <a:ea typeface="+mj-ea"/>
              </a:rPr>
              <a:t>content</a:t>
            </a:r>
          </a:p>
        </p:txBody>
      </p:sp>
      <p:cxnSp>
        <p:nvCxnSpPr>
          <p:cNvPr id="445" name="直接连接符 444"/>
          <p:cNvCxnSpPr/>
          <p:nvPr/>
        </p:nvCxnSpPr>
        <p:spPr>
          <a:xfrm flipV="1">
            <a:off x="694055" y="1526844"/>
            <a:ext cx="501650" cy="5016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/>
          <p:nvPr/>
        </p:nvCxnSpPr>
        <p:spPr>
          <a:xfrm flipV="1">
            <a:off x="11210675" y="3433195"/>
            <a:ext cx="501650" cy="5016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立方体 458"/>
          <p:cNvSpPr/>
          <p:nvPr/>
        </p:nvSpPr>
        <p:spPr>
          <a:xfrm>
            <a:off x="6454775" y="1406525"/>
            <a:ext cx="3407410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introduction of data</a:t>
            </a:r>
          </a:p>
        </p:txBody>
      </p:sp>
      <p:sp>
        <p:nvSpPr>
          <p:cNvPr id="64" name="立方体 63"/>
          <p:cNvSpPr/>
          <p:nvPr/>
        </p:nvSpPr>
        <p:spPr>
          <a:xfrm>
            <a:off x="6454775" y="2249805"/>
            <a:ext cx="2900680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zh-CN" altLang="en-US" sz="2400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Data 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Wrangling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5" name="立方体 64"/>
          <p:cNvSpPr/>
          <p:nvPr/>
        </p:nvSpPr>
        <p:spPr>
          <a:xfrm>
            <a:off x="6454775" y="3091815"/>
            <a:ext cx="4357370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Exploratory Data Analysis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66" name="立方体 65"/>
          <p:cNvSpPr/>
          <p:nvPr/>
        </p:nvSpPr>
        <p:spPr>
          <a:xfrm>
            <a:off x="6454775" y="3947160"/>
            <a:ext cx="2900680" cy="637540"/>
          </a:xfrm>
          <a:prstGeom prst="cube">
            <a:avLst/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216000" bIns="72000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Formal Analysis</a:t>
            </a:r>
          </a:p>
        </p:txBody>
      </p:sp>
      <p:sp>
        <p:nvSpPr>
          <p:cNvPr id="67" name="立方体 66"/>
          <p:cNvSpPr/>
          <p:nvPr/>
        </p:nvSpPr>
        <p:spPr>
          <a:xfrm>
            <a:off x="6454775" y="4778375"/>
            <a:ext cx="2154555" cy="63754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en-US" altLang="zh-CN" sz="2400" b="1">
                <a:solidFill>
                  <a:schemeClr val="accent1"/>
                </a:solidFill>
                <a:latin typeface="+mj-ea"/>
                <a:ea typeface="+mj-ea"/>
              </a:rPr>
              <a:t>conclusion</a:t>
            </a:r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97700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Principle Component Analysis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35290" y="221615"/>
            <a:ext cx="4156710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Formal Analysis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096000" y="2785052"/>
          <a:ext cx="5819866" cy="18911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8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9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954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baseline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baseline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PC1</a:t>
                      </a:r>
                      <a:endParaRPr lang="en-US" sz="1400" b="0" i="0" u="none" strike="noStrike" baseline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baseline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PC2</a:t>
                      </a:r>
                      <a:endParaRPr lang="en-US" sz="1400" b="0" i="0" u="none" strike="noStrike" baseline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baseline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PC3</a:t>
                      </a:r>
                      <a:endParaRPr lang="en-US" sz="1400" b="0" i="0" u="none" strike="noStrike" baseline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baseline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standard deviation</a:t>
                      </a:r>
                      <a:endParaRPr lang="en-US" sz="1400" b="0" i="0" u="none" strike="noStrike" baseline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baseline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1.5170 </a:t>
                      </a:r>
                      <a:endParaRPr lang="en-US" altLang="zh-CN" sz="1400" b="0" i="0" u="none" strike="noStrike" baseline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baseline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0.6790 </a:t>
                      </a:r>
                      <a:endParaRPr lang="en-US" altLang="zh-CN" sz="1400" b="0" i="0" u="none" strike="noStrike" baseline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baseline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0.48747</a:t>
                      </a:r>
                      <a:endParaRPr lang="en-US" altLang="zh-CN" sz="1400" b="0" i="0" u="none" strike="noStrike" baseline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baseline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proportion of variance</a:t>
                      </a:r>
                      <a:endParaRPr lang="en-US" sz="1400" b="0" i="0" u="none" strike="noStrike" baseline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baseline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0.7671</a:t>
                      </a:r>
                      <a:endParaRPr lang="en-US" altLang="zh-CN" sz="1400" b="0" i="0" u="none" strike="noStrike" baseline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baseline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0.1537</a:t>
                      </a:r>
                      <a:endParaRPr lang="en-US" altLang="zh-CN" sz="1400" b="0" i="0" u="none" strike="noStrike" baseline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baseline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0.07921</a:t>
                      </a:r>
                      <a:endParaRPr lang="en-US" altLang="zh-CN" sz="1400" b="0" i="0" u="none" strike="noStrike" baseline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baseline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cumulative proportion</a:t>
                      </a:r>
                      <a:endParaRPr lang="en-US" sz="1400" b="0" i="0" u="none" strike="noStrike" baseline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baseline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0.7671</a:t>
                      </a:r>
                      <a:endParaRPr lang="en-US" altLang="zh-CN" sz="1400" b="0" i="0" u="none" strike="noStrike" baseline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baseline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0.9208</a:t>
                      </a:r>
                      <a:endParaRPr lang="en-US" altLang="zh-CN" sz="1400" b="0" i="0" u="none" strike="noStrike" baseline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baseline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1.000 </a:t>
                      </a:r>
                      <a:endParaRPr lang="en-US" altLang="zh-CN" sz="1400" b="0" i="0" u="none" strike="noStrike" baseline="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91529" y="5206391"/>
            <a:ext cx="3183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As we mentioned the probability of multilinearity</a:t>
            </a:r>
          </a:p>
          <a:p>
            <a:endParaRPr lang="en-US" altLang="zh-CN" b="1" dirty="0"/>
          </a:p>
          <a:p>
            <a:r>
              <a:rPr lang="en-US" altLang="zh-CN" b="1" dirty="0"/>
              <a:t>PCA process is considerable</a:t>
            </a:r>
            <a:endParaRPr lang="zh-CN" altLang="en-US" b="1" dirty="0"/>
          </a:p>
        </p:txBody>
      </p:sp>
      <p:sp>
        <p:nvSpPr>
          <p:cNvPr id="9" name="椭圆 8"/>
          <p:cNvSpPr/>
          <p:nvPr/>
        </p:nvSpPr>
        <p:spPr>
          <a:xfrm>
            <a:off x="9822425" y="4129549"/>
            <a:ext cx="993058" cy="6129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11381" y="5621890"/>
            <a:ext cx="2507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We choose PC1 + PC2</a:t>
            </a:r>
            <a:endParaRPr lang="zh-CN" altLang="en-US" b="1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0094564" y="4673700"/>
            <a:ext cx="195478" cy="7832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9488" y="2782950"/>
          <a:ext cx="5819867" cy="1959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9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3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coefficients</a:t>
                      </a:r>
                      <a:endParaRPr lang="en-US" sz="1400" b="0" i="0" u="none" strike="noStrike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Estimate </a:t>
                      </a:r>
                      <a:endParaRPr lang="en-US" sz="1400" b="0" i="0" u="none" strike="noStrike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Std.Error</a:t>
                      </a:r>
                      <a:endParaRPr lang="en-US" sz="1400" b="0" i="0" u="none" strike="noStrike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z value</a:t>
                      </a:r>
                      <a:endParaRPr lang="en-US" sz="1400" b="0" i="0" u="none" strike="noStrike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Pr(&gt;|z|)</a:t>
                      </a:r>
                      <a:endParaRPr lang="en-US" sz="1400" b="0" i="0" u="none" strike="noStrike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aroma</a:t>
                      </a:r>
                      <a:endParaRPr lang="en-US" sz="1400" b="0" i="0" u="none" strike="noStrike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6.03872</a:t>
                      </a:r>
                      <a:endParaRPr lang="en-US" altLang="zh-CN" sz="1400" b="0" i="0" u="none" strike="noStrike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0.99701</a:t>
                      </a:r>
                      <a:endParaRPr lang="en-US" altLang="zh-CN" sz="1400" b="0" i="0" u="none" strike="noStrike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6.057</a:t>
                      </a:r>
                      <a:endParaRPr lang="en-US" altLang="zh-CN" sz="1400" b="0" i="0" u="none" strike="noStrike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1.39E-09</a:t>
                      </a:r>
                      <a:endParaRPr lang="en-US" sz="1400" b="0" i="0" u="none" strike="noStrike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flavor</a:t>
                      </a:r>
                      <a:endParaRPr lang="en-US" sz="1400" b="0" i="0" u="none" strike="noStrike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8.29375</a:t>
                      </a:r>
                      <a:endParaRPr lang="en-US" altLang="zh-CN" sz="1400" b="0" i="0" u="none" strike="noStrike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1.15796</a:t>
                      </a:r>
                      <a:endParaRPr lang="en-US" altLang="zh-CN" sz="1400" b="0" i="0" u="none" strike="noStrike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7.162</a:t>
                      </a:r>
                      <a:endParaRPr lang="en-US" altLang="zh-CN" sz="1400" b="0" i="0" u="none" strike="noStrike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7.93E-13</a:t>
                      </a:r>
                      <a:endParaRPr lang="en-US" sz="1400" b="0" i="0" u="none" strike="noStrike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acidity</a:t>
                      </a:r>
                      <a:endParaRPr lang="en-US" sz="1400" b="0" i="0" u="none" strike="noStrike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6.21276</a:t>
                      </a:r>
                      <a:endParaRPr lang="en-US" altLang="zh-CN" sz="1400" b="0" i="0" u="none" strike="noStrike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0.98315</a:t>
                      </a:r>
                      <a:endParaRPr lang="en-US" altLang="zh-CN" sz="1400" b="0" i="0" u="none" strike="noStrike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6.319</a:t>
                      </a:r>
                      <a:endParaRPr lang="en-US" altLang="zh-CN" sz="1400" b="0" i="0" u="none" strike="noStrike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2.63E-10</a:t>
                      </a:r>
                      <a:endParaRPr lang="en-US" sz="1400" b="0" i="0" u="none" strike="noStrike" dirty="0">
                        <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9488" y="2134419"/>
            <a:ext cx="610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Relationship among three variables and qualityclass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84490" y="2134419"/>
            <a:ext cx="531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Summary of PCA consequence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97700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Model Selection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35290" y="221615"/>
            <a:ext cx="4156710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Formal Analysis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002891" y="2563577"/>
          <a:ext cx="4327627" cy="1538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406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AIC</a:t>
                      </a:r>
                      <a:endParaRPr lang="en-US" sz="14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start</a:t>
                      </a:r>
                      <a:endParaRPr 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445.12</a:t>
                      </a:r>
                      <a:endParaRPr lang="en-US" altLang="zh-CN" sz="14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harvested</a:t>
                      </a:r>
                      <a:endParaRPr 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441.02</a:t>
                      </a:r>
                      <a:endParaRPr lang="en-US" altLang="zh-CN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altitude_mean_meters</a:t>
                      </a:r>
                      <a:endParaRPr 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440.31</a:t>
                      </a:r>
                      <a:endParaRPr lang="en-US" altLang="zh-CN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647241" y="2564212"/>
          <a:ext cx="4404636" cy="1537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175">
                <a:tc>
                  <a:txBody>
                    <a:bodyPr/>
                    <a:lstStyle/>
                    <a:p>
                      <a:pPr algn="ctr" fontAlgn="ctr"/>
                      <a:endParaRPr lang="zh-CN" alt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>
                            <a:alpha val="92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>
                              <a:alpha val="92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AIC</a:t>
                      </a:r>
                      <a:endParaRPr lang="en-US" sz="14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>
                            <a:alpha val="92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>
                              <a:alpha val="92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start</a:t>
                      </a:r>
                      <a:endParaRPr 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>
                            <a:alpha val="92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>
                              <a:alpha val="92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446.01</a:t>
                      </a:r>
                      <a:endParaRPr lang="en-US" altLang="zh-CN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>
                            <a:alpha val="92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>
                              <a:alpha val="92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harvested</a:t>
                      </a:r>
                      <a:endParaRPr lang="en-US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>
                            <a:alpha val="92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>
                              <a:alpha val="92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441.55</a:t>
                      </a:r>
                      <a:endParaRPr lang="en-US" altLang="zh-CN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>
                            <a:alpha val="92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>
                              <a:alpha val="92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altitude_mean_meters</a:t>
                      </a:r>
                      <a:endParaRPr lang="en-US" sz="1400" b="0" i="0" u="none" strike="noStrike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>
                            <a:alpha val="92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>
                              <a:alpha val="92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440.57</a:t>
                      </a:r>
                      <a:endParaRPr lang="en-US" altLang="zh-CN" sz="1400" b="0" i="0" u="none" strike="noStrike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chemeClr val="tx1">
                            <a:alpha val="92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750142" y="1936316"/>
            <a:ext cx="256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Original model fitting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79865" y="1936316"/>
            <a:ext cx="286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PCA model fitting</a:t>
            </a:r>
            <a:endParaRPr lang="zh-CN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894735" y="5811356"/>
                <a:ext cx="107073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1" dirty="0"/>
                  <a:t>Quanlityclass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b="1" dirty="0"/>
                  <a:t>PC1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b="1" dirty="0"/>
                  <a:t>PC2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b="1" dirty="0" err="1"/>
                  <a:t>country_of_origin</a:t>
                </a:r>
                <a:r>
                  <a:rPr lang="en-US" altLang="zh-CN" b="1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l-GR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b="1" dirty="0" err="1"/>
                  <a:t>category_two_defects</a:t>
                </a:r>
                <a:r>
                  <a:rPr lang="en-US" altLang="zh-CN" b="1" dirty="0"/>
                  <a:t> +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35" y="5811356"/>
                <a:ext cx="10707330" cy="276999"/>
              </a:xfrm>
              <a:prstGeom prst="rect">
                <a:avLst/>
              </a:prstGeom>
              <a:blipFill rotWithShape="1">
                <a:blip r:embed="rId2"/>
                <a:stretch>
                  <a:fillRect t="-5443" r="6" b="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FD6CC65-B16C-F517-2DCD-648DB61FD867}"/>
              </a:ext>
            </a:extLst>
          </p:cNvPr>
          <p:cNvCxnSpPr/>
          <p:nvPr/>
        </p:nvCxnSpPr>
        <p:spPr>
          <a:xfrm flipH="1" flipV="1">
            <a:off x="4951562" y="4101605"/>
            <a:ext cx="378956" cy="40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002DF2F-64BE-2032-989A-A78286C6B7BE}"/>
              </a:ext>
            </a:extLst>
          </p:cNvPr>
          <p:cNvSpPr txBox="1"/>
          <p:nvPr/>
        </p:nvSpPr>
        <p:spPr>
          <a:xfrm>
            <a:off x="4497177" y="4623939"/>
            <a:ext cx="319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AIC almost the same</a:t>
            </a:r>
            <a:endParaRPr lang="zh-CN" altLang="en-US" dirty="0">
              <a:latin typeface="+mj-ea"/>
              <a:ea typeface="+mj-ea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B169A37-7E5C-5B3C-2E69-C1E120DE4DBB}"/>
              </a:ext>
            </a:extLst>
          </p:cNvPr>
          <p:cNvCxnSpPr/>
          <p:nvPr/>
        </p:nvCxnSpPr>
        <p:spPr>
          <a:xfrm flipV="1">
            <a:off x="7349706" y="4101605"/>
            <a:ext cx="2700068" cy="40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9C0EDC0-21EB-FFE4-7EDA-72ECB8E572F3}"/>
              </a:ext>
            </a:extLst>
          </p:cNvPr>
          <p:cNvCxnSpPr/>
          <p:nvPr/>
        </p:nvCxnSpPr>
        <p:spPr>
          <a:xfrm>
            <a:off x="5745192" y="4993271"/>
            <a:ext cx="0" cy="72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97700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Assumption Check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35290" y="221615"/>
            <a:ext cx="4156710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Formal Analysis</a:t>
            </a:r>
          </a:p>
        </p:txBody>
      </p:sp>
      <p:pic>
        <p:nvPicPr>
          <p:cNvPr id="4" name="图片 3" descr="图形用户界面, 图表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4" y="1465006"/>
            <a:ext cx="7836750" cy="48866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68929" y="1907458"/>
            <a:ext cx="33134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Residual vs Fitted:</a:t>
            </a:r>
          </a:p>
          <a:p>
            <a:r>
              <a:rPr lang="en-US" altLang="zh-CN" b="1" dirty="0"/>
              <a:t>Randomly distributed around 0, no apparent pattern</a:t>
            </a:r>
          </a:p>
          <a:p>
            <a:endParaRPr lang="en-US" altLang="zh-CN" b="1" dirty="0"/>
          </a:p>
          <a:p>
            <a:r>
              <a:rPr lang="en-US" altLang="zh-CN" b="1" dirty="0"/>
              <a:t>Normal QQ:</a:t>
            </a:r>
          </a:p>
          <a:p>
            <a:r>
              <a:rPr lang="en-US" altLang="zh-CN" b="1" dirty="0"/>
              <a:t>The tail of the residual has some deviation</a:t>
            </a:r>
          </a:p>
          <a:p>
            <a:endParaRPr lang="en-US" altLang="zh-CN" b="1" dirty="0"/>
          </a:p>
          <a:p>
            <a:r>
              <a:rPr lang="en-US" altLang="zh-CN" b="1" dirty="0"/>
              <a:t>Scale-Location:</a:t>
            </a:r>
          </a:p>
          <a:p>
            <a:r>
              <a:rPr lang="en-US" altLang="zh-CN" b="1" dirty="0"/>
              <a:t>As the fit value increases, so does the variation</a:t>
            </a:r>
          </a:p>
          <a:p>
            <a:endParaRPr lang="en-US" altLang="zh-CN" b="1" dirty="0"/>
          </a:p>
          <a:p>
            <a:r>
              <a:rPr lang="en-US" altLang="zh-CN" b="1" dirty="0"/>
              <a:t>Residuals vs Leverage:</a:t>
            </a:r>
          </a:p>
          <a:p>
            <a:r>
              <a:rPr lang="en-US" altLang="zh-CN" b="1" dirty="0"/>
              <a:t>Some possible outliers might exist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 175"/>
          <p:cNvSpPr/>
          <p:nvPr/>
        </p:nvSpPr>
        <p:spPr>
          <a:xfrm>
            <a:off x="0" y="0"/>
            <a:ext cx="12192000" cy="852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立方体 176"/>
          <p:cNvSpPr/>
          <p:nvPr/>
        </p:nvSpPr>
        <p:spPr>
          <a:xfrm>
            <a:off x="497840" y="417195"/>
            <a:ext cx="3977005" cy="714375"/>
          </a:xfrm>
          <a:prstGeom prst="cube">
            <a:avLst>
              <a:gd name="adj" fmla="val 16420"/>
            </a:avLst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bIns="72000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Cross-validation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83" name="直接连接符 182"/>
          <p:cNvCxnSpPr/>
          <p:nvPr/>
        </p:nvCxnSpPr>
        <p:spPr>
          <a:xfrm>
            <a:off x="10393503" y="416446"/>
            <a:ext cx="657739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35290" y="221615"/>
            <a:ext cx="4156710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Formal Analysis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205552" y="2576193"/>
          <a:ext cx="3571762" cy="117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5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rgbClr val="0036A2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accuracy</a:t>
                      </a:r>
                      <a:endParaRPr lang="en-US" sz="1400" b="0" i="0" u="none" strike="noStrike" dirty="0">
                        <a:ln>
                          <a:solidFill>
                            <a:srgbClr val="0036A2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ln>
                            <a:solidFill>
                              <a:srgbClr val="0036A2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kappa</a:t>
                      </a:r>
                      <a:endParaRPr lang="en-US" sz="1400" b="0" i="0" u="none" strike="noStrike" dirty="0">
                        <a:ln>
                          <a:solidFill>
                            <a:srgbClr val="0036A2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5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ln>
                            <a:solidFill>
                              <a:srgbClr val="0036A2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0.8343</a:t>
                      </a:r>
                      <a:endParaRPr lang="en-US" altLang="zh-CN" sz="1400" b="0" i="0" u="none" strike="noStrike">
                        <a:ln>
                          <a:solidFill>
                            <a:srgbClr val="0036A2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ln>
                            <a:solidFill>
                              <a:srgbClr val="0036A2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0.6675</a:t>
                      </a:r>
                      <a:endParaRPr lang="en-US" altLang="zh-CN" sz="1400" b="0" i="0" u="none" strike="noStrike" dirty="0">
                        <a:ln>
                          <a:solidFill>
                            <a:srgbClr val="0036A2"/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06439" y="4025958"/>
            <a:ext cx="8191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Accuracy: </a:t>
            </a:r>
          </a:p>
          <a:p>
            <a:pPr algn="ctr"/>
            <a:r>
              <a:rPr lang="en-US" altLang="zh-CN" dirty="0"/>
              <a:t>model correctly predicted the class labels for around 83.44% of the samples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Kappa: </a:t>
            </a:r>
          </a:p>
          <a:p>
            <a:pPr algn="ctr"/>
            <a:r>
              <a:rPr lang="en-US" altLang="zh-CN" dirty="0"/>
              <a:t>A kappa value of approximately 0.67 indicates substantial agreement between the predicted and actual class labels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文本框 462"/>
          <p:cNvSpPr txBox="1"/>
          <p:nvPr/>
        </p:nvSpPr>
        <p:spPr>
          <a:xfrm>
            <a:off x="981075" y="1371731"/>
            <a:ext cx="1022985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7000" b="1" dirty="0">
                <a:solidFill>
                  <a:srgbClr val="0036A2"/>
                </a:solidFill>
                <a:effectLst>
                  <a:outerShdw blurRad="165100" dist="76200" dir="2700000" algn="tl" rotWithShape="0">
                    <a:prstClr val="black">
                      <a:alpha val="21000"/>
                    </a:prstClr>
                  </a:outerShdw>
                </a:effectLst>
                <a:latin typeface="+mj-ea"/>
                <a:ea typeface="+mj-ea"/>
              </a:rPr>
              <a:t>THANKS</a:t>
            </a:r>
            <a:endParaRPr lang="zh-CN" altLang="en-US" sz="17000" b="1" dirty="0">
              <a:solidFill>
                <a:srgbClr val="0036A2"/>
              </a:solidFill>
              <a:effectLst>
                <a:outerShdw blurRad="165100" dist="76200" dir="2700000" algn="tl" rotWithShape="0">
                  <a:prstClr val="black">
                    <a:alpha val="21000"/>
                  </a:prst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35100" y="2247265"/>
            <a:ext cx="932180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+mj-ea"/>
                <a:ea typeface="+mj-ea"/>
              </a:rPr>
              <a:t>Thank you for listening</a:t>
            </a:r>
          </a:p>
        </p:txBody>
      </p:sp>
      <p:cxnSp>
        <p:nvCxnSpPr>
          <p:cNvPr id="445" name="直接连接符 444"/>
          <p:cNvCxnSpPr/>
          <p:nvPr/>
        </p:nvCxnSpPr>
        <p:spPr>
          <a:xfrm flipV="1">
            <a:off x="981075" y="1364284"/>
            <a:ext cx="501650" cy="5016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446"/>
          <p:cNvCxnSpPr/>
          <p:nvPr/>
        </p:nvCxnSpPr>
        <p:spPr>
          <a:xfrm flipV="1">
            <a:off x="10632825" y="3467485"/>
            <a:ext cx="501650" cy="50165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立方体 57"/>
          <p:cNvSpPr/>
          <p:nvPr/>
        </p:nvSpPr>
        <p:spPr>
          <a:xfrm>
            <a:off x="5240020" y="4935855"/>
            <a:ext cx="1711960" cy="566420"/>
          </a:xfrm>
          <a:prstGeom prst="cube">
            <a:avLst/>
          </a:prstGeom>
          <a:solidFill>
            <a:schemeClr val="accent2"/>
          </a:solidFill>
          <a:ln>
            <a:solidFill>
              <a:srgbClr val="0036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473968" y="5134231"/>
            <a:ext cx="12446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Group 11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SwiaGRpZCI6IjZjNGM2MzNiNWJiZjE3ZGM4ZTI5OWQ1ZTkwYWNiNDIzIiwidXNlckNvdW50IjoxfQ=="/>
</p:tagLst>
</file>

<file path=ppt/theme/theme1.xml><?xml version="1.0" encoding="utf-8"?>
<a:theme xmlns:a="http://schemas.openxmlformats.org/drawingml/2006/main" name="1_毕业答辩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36A2"/>
      </a:accent1>
      <a:accent2>
        <a:srgbClr val="00A0E9"/>
      </a:accent2>
      <a:accent3>
        <a:srgbClr val="FF99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249</Words>
  <Application>Microsoft Office PowerPoint</Application>
  <PresentationFormat>宽屏</PresentationFormat>
  <Paragraphs>97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微软雅黑</vt:lpstr>
      <vt:lpstr>微软雅黑 Light</vt:lpstr>
      <vt:lpstr>Arial</vt:lpstr>
      <vt:lpstr>Calibri</vt:lpstr>
      <vt:lpstr>Cambria Math</vt:lpstr>
      <vt:lpstr>1_毕业答辩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玮 王</dc:creator>
  <cp:lastModifiedBy>Xinyi Wang (student)</cp:lastModifiedBy>
  <cp:revision>42</cp:revision>
  <dcterms:created xsi:type="dcterms:W3CDTF">2024-03-13T22:47:00Z</dcterms:created>
  <dcterms:modified xsi:type="dcterms:W3CDTF">2024-03-15T11:29:45Z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KSOTemplateUUID">
    <vt:lpwstr>v1.0_mb_b3W08RWbzh6dd4AvXvDVOA==</vt:lpwstr>
  </property>
  <property fmtid="{D5CDD505-2E9C-101B-9397-08002B2CF9AE}" pid="4" name="ICV">
    <vt:lpwstr>E3381A1DF830F4F3E42CF26560301404_43</vt:lpwstr>
  </property>
</Properties>
</file>