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611" r:id="rId3"/>
    <p:sldId id="668" r:id="rId4"/>
    <p:sldId id="675" r:id="rId5"/>
    <p:sldId id="768" r:id="rId7"/>
    <p:sldId id="763" r:id="rId8"/>
    <p:sldId id="764" r:id="rId9"/>
    <p:sldId id="765" r:id="rId10"/>
    <p:sldId id="766" r:id="rId11"/>
    <p:sldId id="767" r:id="rId12"/>
    <p:sldId id="676" r:id="rId13"/>
    <p:sldId id="769" r:id="rId14"/>
    <p:sldId id="700" r:id="rId15"/>
    <p:sldId id="699" r:id="rId16"/>
    <p:sldId id="652" r:id="rId17"/>
  </p:sldIdLst>
  <p:sldSz cx="12192000" cy="6858000"/>
  <p:notesSz cx="6858000" cy="9144000"/>
  <p:embeddedFontLst>
    <p:embeddedFont>
      <p:font typeface="DejaVu Math TeX Gyre" panose="02000503000000000000" charset="0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150749-0228-4956-B606-9A71A7B24D2D}">
          <p14:sldIdLst>
            <p14:sldId id="611"/>
          </p14:sldIdLst>
        </p14:section>
        <p14:section name="data wrangling" id="{93A9C406-F557-4F3A-A9CF-97894A9C4E5C}">
          <p14:sldIdLst/>
        </p14:section>
        <p14:section name="Exploratory Data Analysis" id="{46DD859C-EFBE-4B04-9807-DBBB2D71685E}">
          <p14:sldIdLst>
            <p14:sldId id="668"/>
            <p14:sldId id="675"/>
            <p14:sldId id="768"/>
            <p14:sldId id="763"/>
            <p14:sldId id="764"/>
            <p14:sldId id="765"/>
            <p14:sldId id="766"/>
            <p14:sldId id="767"/>
            <p14:sldId id="676"/>
            <p14:sldId id="769"/>
          </p14:sldIdLst>
        </p14:section>
        <p14:section name="Formal Analysis" id="{687A8FD7-4365-45D3-8060-31A70A72662B}">
          <p14:sldIdLst>
            <p14:sldId id="700"/>
            <p14:sldId id="699"/>
            <p14:sldId id="6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2"/>
    <a:srgbClr val="FF9900"/>
    <a:srgbClr val="00A0E9"/>
    <a:srgbClr val="173191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第一、二、三、张图分别显示了咖啡豆的香气（aroma）、风味（flavor）和酸度（acidity）与其被评为“Good”品质的概率之间的关系。</a:t>
            </a:r>
            <a:r>
              <a:rPr lang="zh-CN" altLang="en-US"/>
              <a:t>呈曲线向上趋势，这些特征的提高与咖啡豆被评为“Good”的概率增加相关。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</a:t>
            </a:r>
            <a:r>
              <a:rPr lang="zh-CN" altLang="en-US"/>
              <a:t>四张图显示了咖啡豆的缺陷数量（defects）与被评为“Good”品质的概率之间的关系。呈现一个向下的趋势，意味着缺陷数量的增加会降低咖啡豆被评为“Good”的概率。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</a:t>
            </a:r>
            <a:r>
              <a:rPr lang="zh-CN" altLang="en-US"/>
              <a:t>吴张图揭示了种植咖啡豆的海拔高度（altitude）与咖啡品质之间的关系。曲线向上表明海拔高度的增加可能与咖啡豆品质的提升相关。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第一、二、三、张图分别显示了咖啡豆的香气（aroma）、风味（flavor）和酸度（acidity）与其被评为“Good”品质的概率之间的关系。</a:t>
            </a:r>
            <a:r>
              <a:rPr lang="zh-CN" altLang="en-US"/>
              <a:t>呈曲线向上趋势，这些特征的提高与咖啡豆被评为“Good”的概率增加相关。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</a:t>
            </a:r>
            <a:r>
              <a:rPr lang="zh-CN" altLang="en-US"/>
              <a:t>四张图显示了咖啡豆的缺陷数量（defects）与被评为“Good”品质的概率之间的关系。呈现一个向下的趋势，意味着缺陷数量的增加会降低咖啡豆被评为“Good”的概率。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</a:t>
            </a:r>
            <a:r>
              <a:rPr lang="zh-CN" altLang="en-US"/>
              <a:t>吴张图揭示了种植咖啡豆的海拔高度（altitude）与咖啡品质之间的关系。曲线向上表明海拔高度的增加可能与咖啡豆品质的提升相关。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6104" y="403860"/>
            <a:ext cx="345440" cy="345440"/>
            <a:chOff x="1825313" y="3276071"/>
            <a:chExt cx="946045" cy="946045"/>
          </a:xfrm>
        </p:grpSpPr>
        <p:sp>
          <p:nvSpPr>
            <p:cNvPr id="8" name="椭圆 7"/>
            <p:cNvSpPr/>
            <p:nvPr/>
          </p:nvSpPr>
          <p:spPr>
            <a:xfrm>
              <a:off x="1825313" y="3276071"/>
              <a:ext cx="946045" cy="946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7991" y="3499561"/>
              <a:ext cx="401638" cy="499063"/>
              <a:chOff x="-106363" y="5489575"/>
              <a:chExt cx="1335088" cy="1658938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-9525" y="5489575"/>
                <a:ext cx="1238250" cy="1658938"/>
              </a:xfrm>
              <a:custGeom>
                <a:avLst/>
                <a:gdLst>
                  <a:gd name="T0" fmla="*/ 2049 w 2129"/>
                  <a:gd name="T1" fmla="*/ 2853 h 2853"/>
                  <a:gd name="T2" fmla="*/ 80 w 2129"/>
                  <a:gd name="T3" fmla="*/ 2853 h 2853"/>
                  <a:gd name="T4" fmla="*/ 0 w 2129"/>
                  <a:gd name="T5" fmla="*/ 2772 h 2853"/>
                  <a:gd name="T6" fmla="*/ 0 w 2129"/>
                  <a:gd name="T7" fmla="*/ 80 h 2853"/>
                  <a:gd name="T8" fmla="*/ 80 w 2129"/>
                  <a:gd name="T9" fmla="*/ 0 h 2853"/>
                  <a:gd name="T10" fmla="*/ 2049 w 2129"/>
                  <a:gd name="T11" fmla="*/ 0 h 2853"/>
                  <a:gd name="T12" fmla="*/ 2129 w 2129"/>
                  <a:gd name="T13" fmla="*/ 80 h 2853"/>
                  <a:gd name="T14" fmla="*/ 2129 w 2129"/>
                  <a:gd name="T15" fmla="*/ 2772 h 2853"/>
                  <a:gd name="T16" fmla="*/ 2049 w 2129"/>
                  <a:gd name="T17" fmla="*/ 2853 h 2853"/>
                  <a:gd name="T18" fmla="*/ 161 w 2129"/>
                  <a:gd name="T19" fmla="*/ 2692 h 2853"/>
                  <a:gd name="T20" fmla="*/ 1969 w 2129"/>
                  <a:gd name="T21" fmla="*/ 2692 h 2853"/>
                  <a:gd name="T22" fmla="*/ 1969 w 2129"/>
                  <a:gd name="T23" fmla="*/ 161 h 2853"/>
                  <a:gd name="T24" fmla="*/ 161 w 2129"/>
                  <a:gd name="T25" fmla="*/ 161 h 2853"/>
                  <a:gd name="T26" fmla="*/ 161 w 2129"/>
                  <a:gd name="T27" fmla="*/ 2692 h 2853"/>
                  <a:gd name="T28" fmla="*/ 161 w 2129"/>
                  <a:gd name="T29" fmla="*/ 2692 h 2853"/>
                  <a:gd name="T30" fmla="*/ 161 w 2129"/>
                  <a:gd name="T31" fmla="*/ 2692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9" h="2853">
                    <a:moveTo>
                      <a:pt x="2049" y="2853"/>
                    </a:moveTo>
                    <a:cubicBezTo>
                      <a:pt x="80" y="2853"/>
                      <a:pt x="80" y="2853"/>
                      <a:pt x="80" y="2853"/>
                    </a:cubicBez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2049" y="0"/>
                      <a:pt x="2049" y="0"/>
                      <a:pt x="2049" y="0"/>
                    </a:cubicBezTo>
                    <a:cubicBezTo>
                      <a:pt x="2093" y="0"/>
                      <a:pt x="2129" y="36"/>
                      <a:pt x="2129" y="80"/>
                    </a:cubicBezTo>
                    <a:cubicBezTo>
                      <a:pt x="2129" y="2772"/>
                      <a:pt x="2129" y="2772"/>
                      <a:pt x="2129" y="2772"/>
                    </a:cubicBezTo>
                    <a:cubicBezTo>
                      <a:pt x="2129" y="2817"/>
                      <a:pt x="2093" y="2853"/>
                      <a:pt x="2049" y="2853"/>
                    </a:cubicBezTo>
                    <a:close/>
                    <a:moveTo>
                      <a:pt x="161" y="2692"/>
                    </a:moveTo>
                    <a:cubicBezTo>
                      <a:pt x="1969" y="2692"/>
                      <a:pt x="1969" y="2692"/>
                      <a:pt x="1969" y="2692"/>
                    </a:cubicBezTo>
                    <a:cubicBezTo>
                      <a:pt x="1969" y="161"/>
                      <a:pt x="1969" y="161"/>
                      <a:pt x="1969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lnTo>
                      <a:pt x="161" y="2692"/>
                    </a:lnTo>
                    <a:close/>
                    <a:moveTo>
                      <a:pt x="161" y="2692"/>
                    </a:moveTo>
                    <a:cubicBezTo>
                      <a:pt x="161" y="2692"/>
                      <a:pt x="161" y="2692"/>
                      <a:pt x="161" y="26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877887" y="5489575"/>
                <a:ext cx="93663" cy="1658938"/>
              </a:xfrm>
              <a:custGeom>
                <a:avLst/>
                <a:gdLst>
                  <a:gd name="T0" fmla="*/ 80 w 160"/>
                  <a:gd name="T1" fmla="*/ 2853 h 2853"/>
                  <a:gd name="T2" fmla="*/ 0 w 160"/>
                  <a:gd name="T3" fmla="*/ 2772 h 2853"/>
                  <a:gd name="T4" fmla="*/ 0 w 160"/>
                  <a:gd name="T5" fmla="*/ 80 h 2853"/>
                  <a:gd name="T6" fmla="*/ 80 w 160"/>
                  <a:gd name="T7" fmla="*/ 0 h 2853"/>
                  <a:gd name="T8" fmla="*/ 160 w 160"/>
                  <a:gd name="T9" fmla="*/ 80 h 2853"/>
                  <a:gd name="T10" fmla="*/ 160 w 160"/>
                  <a:gd name="T11" fmla="*/ 2772 h 2853"/>
                  <a:gd name="T12" fmla="*/ 80 w 160"/>
                  <a:gd name="T13" fmla="*/ 2853 h 2853"/>
                  <a:gd name="T14" fmla="*/ 80 w 160"/>
                  <a:gd name="T15" fmla="*/ 2853 h 2853"/>
                  <a:gd name="T16" fmla="*/ 80 w 160"/>
                  <a:gd name="T17" fmla="*/ 2853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2853">
                    <a:moveTo>
                      <a:pt x="80" y="2853"/>
                    </a:move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2772"/>
                      <a:pt x="160" y="2772"/>
                      <a:pt x="160" y="2772"/>
                    </a:cubicBezTo>
                    <a:cubicBezTo>
                      <a:pt x="160" y="2817"/>
                      <a:pt x="124" y="2853"/>
                      <a:pt x="80" y="2853"/>
                    </a:cubicBezTo>
                    <a:close/>
                    <a:moveTo>
                      <a:pt x="80" y="2853"/>
                    </a:moveTo>
                    <a:cubicBezTo>
                      <a:pt x="80" y="2853"/>
                      <a:pt x="80" y="2853"/>
                      <a:pt x="80" y="28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-106363" y="5781675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1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1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1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-106363" y="60880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-106363" y="6392863"/>
                <a:ext cx="285750" cy="92075"/>
              </a:xfrm>
              <a:custGeom>
                <a:avLst/>
                <a:gdLst>
                  <a:gd name="T0" fmla="*/ 408 w 489"/>
                  <a:gd name="T1" fmla="*/ 160 h 160"/>
                  <a:gd name="T2" fmla="*/ 80 w 489"/>
                  <a:gd name="T3" fmla="*/ 160 h 160"/>
                  <a:gd name="T4" fmla="*/ 0 w 489"/>
                  <a:gd name="T5" fmla="*/ 80 h 160"/>
                  <a:gd name="T6" fmla="*/ 80 w 489"/>
                  <a:gd name="T7" fmla="*/ 0 h 160"/>
                  <a:gd name="T8" fmla="*/ 408 w 489"/>
                  <a:gd name="T9" fmla="*/ 0 h 160"/>
                  <a:gd name="T10" fmla="*/ 489 w 489"/>
                  <a:gd name="T11" fmla="*/ 80 h 160"/>
                  <a:gd name="T12" fmla="*/ 408 w 489"/>
                  <a:gd name="T13" fmla="*/ 160 h 160"/>
                  <a:gd name="T14" fmla="*/ 408 w 489"/>
                  <a:gd name="T15" fmla="*/ 160 h 160"/>
                  <a:gd name="T16" fmla="*/ 408 w 489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0">
                    <a:moveTo>
                      <a:pt x="408" y="160"/>
                    </a:moveTo>
                    <a:cubicBezTo>
                      <a:pt x="80" y="160"/>
                      <a:pt x="80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4"/>
                      <a:pt x="453" y="160"/>
                      <a:pt x="408" y="160"/>
                    </a:cubicBezTo>
                    <a:close/>
                    <a:moveTo>
                      <a:pt x="408" y="160"/>
                    </a:moveTo>
                    <a:cubicBezTo>
                      <a:pt x="408" y="160"/>
                      <a:pt x="408" y="160"/>
                      <a:pt x="408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-106363" y="66976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959725" y="403860"/>
            <a:ext cx="345440" cy="345440"/>
            <a:chOff x="3710127" y="3276071"/>
            <a:chExt cx="946045" cy="946045"/>
          </a:xfrm>
        </p:grpSpPr>
        <p:sp>
          <p:nvSpPr>
            <p:cNvPr id="17" name="椭圆 16"/>
            <p:cNvSpPr/>
            <p:nvPr/>
          </p:nvSpPr>
          <p:spPr>
            <a:xfrm>
              <a:off x="3710127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91009" y="3470526"/>
              <a:ext cx="499776" cy="613542"/>
            </a:xfrm>
            <a:custGeom>
              <a:avLst/>
              <a:gdLst>
                <a:gd name="T0" fmla="*/ 2596 w 2670"/>
                <a:gd name="T1" fmla="*/ 257 h 3277"/>
                <a:gd name="T2" fmla="*/ 1543 w 2670"/>
                <a:gd name="T3" fmla="*/ 257 h 3277"/>
                <a:gd name="T4" fmla="*/ 1543 w 2670"/>
                <a:gd name="T5" fmla="*/ 69 h 3277"/>
                <a:gd name="T6" fmla="*/ 1474 w 2670"/>
                <a:gd name="T7" fmla="*/ 0 h 3277"/>
                <a:gd name="T8" fmla="*/ 1405 w 2670"/>
                <a:gd name="T9" fmla="*/ 69 h 3277"/>
                <a:gd name="T10" fmla="*/ 1405 w 2670"/>
                <a:gd name="T11" fmla="*/ 257 h 3277"/>
                <a:gd name="T12" fmla="*/ 602 w 2670"/>
                <a:gd name="T13" fmla="*/ 257 h 3277"/>
                <a:gd name="T14" fmla="*/ 556 w 2670"/>
                <a:gd name="T15" fmla="*/ 275 h 3277"/>
                <a:gd name="T16" fmla="*/ 22 w 2670"/>
                <a:gd name="T17" fmla="*/ 905 h 3277"/>
                <a:gd name="T18" fmla="*/ 22 w 2670"/>
                <a:gd name="T19" fmla="*/ 994 h 3277"/>
                <a:gd name="T20" fmla="*/ 556 w 2670"/>
                <a:gd name="T21" fmla="*/ 1603 h 3277"/>
                <a:gd name="T22" fmla="*/ 608 w 2670"/>
                <a:gd name="T23" fmla="*/ 1627 h 3277"/>
                <a:gd name="T24" fmla="*/ 2602 w 2670"/>
                <a:gd name="T25" fmla="*/ 1627 h 3277"/>
                <a:gd name="T26" fmla="*/ 2650 w 2670"/>
                <a:gd name="T27" fmla="*/ 1607 h 3277"/>
                <a:gd name="T28" fmla="*/ 2670 w 2670"/>
                <a:gd name="T29" fmla="*/ 1558 h 3277"/>
                <a:gd name="T30" fmla="*/ 2670 w 2670"/>
                <a:gd name="T31" fmla="*/ 320 h 3277"/>
                <a:gd name="T32" fmla="*/ 2646 w 2670"/>
                <a:gd name="T33" fmla="*/ 273 h 3277"/>
                <a:gd name="T34" fmla="*/ 2596 w 2670"/>
                <a:gd name="T35" fmla="*/ 257 h 3277"/>
                <a:gd name="T36" fmla="*/ 2527 w 2670"/>
                <a:gd name="T37" fmla="*/ 1495 h 3277"/>
                <a:gd name="T38" fmla="*/ 633 w 2670"/>
                <a:gd name="T39" fmla="*/ 1495 h 3277"/>
                <a:gd name="T40" fmla="*/ 165 w 2670"/>
                <a:gd name="T41" fmla="*/ 949 h 3277"/>
                <a:gd name="T42" fmla="*/ 634 w 2670"/>
                <a:gd name="T43" fmla="*/ 399 h 3277"/>
                <a:gd name="T44" fmla="*/ 2527 w 2670"/>
                <a:gd name="T45" fmla="*/ 399 h 3277"/>
                <a:gd name="T46" fmla="*/ 2527 w 2670"/>
                <a:gd name="T47" fmla="*/ 1495 h 3277"/>
                <a:gd name="T48" fmla="*/ 1474 w 2670"/>
                <a:gd name="T49" fmla="*/ 1774 h 3277"/>
                <a:gd name="T50" fmla="*/ 1425 w 2670"/>
                <a:gd name="T51" fmla="*/ 1794 h 3277"/>
                <a:gd name="T52" fmla="*/ 1405 w 2670"/>
                <a:gd name="T53" fmla="*/ 1843 h 3277"/>
                <a:gd name="T54" fmla="*/ 1405 w 2670"/>
                <a:gd name="T55" fmla="*/ 3208 h 3277"/>
                <a:gd name="T56" fmla="*/ 1474 w 2670"/>
                <a:gd name="T57" fmla="*/ 3277 h 3277"/>
                <a:gd name="T58" fmla="*/ 1543 w 2670"/>
                <a:gd name="T59" fmla="*/ 3208 h 3277"/>
                <a:gd name="T60" fmla="*/ 1543 w 2670"/>
                <a:gd name="T61" fmla="*/ 1843 h 3277"/>
                <a:gd name="T62" fmla="*/ 1523 w 2670"/>
                <a:gd name="T63" fmla="*/ 1794 h 3277"/>
                <a:gd name="T64" fmla="*/ 1474 w 2670"/>
                <a:gd name="T65" fmla="*/ 1774 h 3277"/>
                <a:gd name="T66" fmla="*/ 1474 w 2670"/>
                <a:gd name="T67" fmla="*/ 1774 h 3277"/>
                <a:gd name="T68" fmla="*/ 1474 w 2670"/>
                <a:gd name="T69" fmla="*/ 1774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0" h="3277">
                  <a:moveTo>
                    <a:pt x="2596" y="257"/>
                  </a:moveTo>
                  <a:cubicBezTo>
                    <a:pt x="1543" y="257"/>
                    <a:pt x="1543" y="257"/>
                    <a:pt x="1543" y="257"/>
                  </a:cubicBezTo>
                  <a:cubicBezTo>
                    <a:pt x="1543" y="69"/>
                    <a:pt x="1543" y="69"/>
                    <a:pt x="1543" y="69"/>
                  </a:cubicBezTo>
                  <a:cubicBezTo>
                    <a:pt x="1543" y="31"/>
                    <a:pt x="1512" y="0"/>
                    <a:pt x="1474" y="0"/>
                  </a:cubicBezTo>
                  <a:cubicBezTo>
                    <a:pt x="1436" y="0"/>
                    <a:pt x="1405" y="31"/>
                    <a:pt x="1405" y="69"/>
                  </a:cubicBezTo>
                  <a:cubicBezTo>
                    <a:pt x="1405" y="257"/>
                    <a:pt x="1405" y="257"/>
                    <a:pt x="1405" y="257"/>
                  </a:cubicBezTo>
                  <a:cubicBezTo>
                    <a:pt x="602" y="257"/>
                    <a:pt x="602" y="257"/>
                    <a:pt x="602" y="257"/>
                  </a:cubicBezTo>
                  <a:cubicBezTo>
                    <a:pt x="585" y="257"/>
                    <a:pt x="568" y="263"/>
                    <a:pt x="556" y="275"/>
                  </a:cubicBezTo>
                  <a:cubicBezTo>
                    <a:pt x="22" y="905"/>
                    <a:pt x="22" y="905"/>
                    <a:pt x="22" y="905"/>
                  </a:cubicBezTo>
                  <a:cubicBezTo>
                    <a:pt x="0" y="931"/>
                    <a:pt x="0" y="969"/>
                    <a:pt x="22" y="994"/>
                  </a:cubicBezTo>
                  <a:cubicBezTo>
                    <a:pt x="556" y="1603"/>
                    <a:pt x="556" y="1603"/>
                    <a:pt x="556" y="1603"/>
                  </a:cubicBezTo>
                  <a:cubicBezTo>
                    <a:pt x="569" y="1618"/>
                    <a:pt x="588" y="1627"/>
                    <a:pt x="608" y="1627"/>
                  </a:cubicBezTo>
                  <a:cubicBezTo>
                    <a:pt x="2602" y="1627"/>
                    <a:pt x="2602" y="1627"/>
                    <a:pt x="2602" y="1627"/>
                  </a:cubicBezTo>
                  <a:cubicBezTo>
                    <a:pt x="2620" y="1627"/>
                    <a:pt x="2637" y="1620"/>
                    <a:pt x="2650" y="1607"/>
                  </a:cubicBezTo>
                  <a:cubicBezTo>
                    <a:pt x="2663" y="1594"/>
                    <a:pt x="2670" y="1576"/>
                    <a:pt x="2670" y="1558"/>
                  </a:cubicBezTo>
                  <a:cubicBezTo>
                    <a:pt x="2670" y="320"/>
                    <a:pt x="2670" y="320"/>
                    <a:pt x="2670" y="320"/>
                  </a:cubicBezTo>
                  <a:cubicBezTo>
                    <a:pt x="2669" y="302"/>
                    <a:pt x="2660" y="285"/>
                    <a:pt x="2646" y="273"/>
                  </a:cubicBezTo>
                  <a:cubicBezTo>
                    <a:pt x="2633" y="262"/>
                    <a:pt x="2614" y="256"/>
                    <a:pt x="2596" y="257"/>
                  </a:cubicBezTo>
                  <a:close/>
                  <a:moveTo>
                    <a:pt x="2527" y="1495"/>
                  </a:moveTo>
                  <a:cubicBezTo>
                    <a:pt x="633" y="1495"/>
                    <a:pt x="633" y="1495"/>
                    <a:pt x="633" y="1495"/>
                  </a:cubicBezTo>
                  <a:cubicBezTo>
                    <a:pt x="165" y="949"/>
                    <a:pt x="165" y="949"/>
                    <a:pt x="165" y="949"/>
                  </a:cubicBezTo>
                  <a:cubicBezTo>
                    <a:pt x="634" y="399"/>
                    <a:pt x="634" y="399"/>
                    <a:pt x="634" y="399"/>
                  </a:cubicBezTo>
                  <a:cubicBezTo>
                    <a:pt x="2527" y="399"/>
                    <a:pt x="2527" y="399"/>
                    <a:pt x="2527" y="399"/>
                  </a:cubicBezTo>
                  <a:lnTo>
                    <a:pt x="2527" y="1495"/>
                  </a:lnTo>
                  <a:close/>
                  <a:moveTo>
                    <a:pt x="1474" y="1774"/>
                  </a:moveTo>
                  <a:cubicBezTo>
                    <a:pt x="1456" y="1774"/>
                    <a:pt x="1438" y="1781"/>
                    <a:pt x="1425" y="1794"/>
                  </a:cubicBezTo>
                  <a:cubicBezTo>
                    <a:pt x="1413" y="1807"/>
                    <a:pt x="1405" y="1824"/>
                    <a:pt x="1405" y="1843"/>
                  </a:cubicBezTo>
                  <a:cubicBezTo>
                    <a:pt x="1405" y="3208"/>
                    <a:pt x="1405" y="3208"/>
                    <a:pt x="1405" y="3208"/>
                  </a:cubicBezTo>
                  <a:cubicBezTo>
                    <a:pt x="1405" y="3246"/>
                    <a:pt x="1436" y="3277"/>
                    <a:pt x="1474" y="3277"/>
                  </a:cubicBezTo>
                  <a:cubicBezTo>
                    <a:pt x="1512" y="3277"/>
                    <a:pt x="1543" y="3246"/>
                    <a:pt x="1543" y="3208"/>
                  </a:cubicBezTo>
                  <a:cubicBezTo>
                    <a:pt x="1543" y="1843"/>
                    <a:pt x="1543" y="1843"/>
                    <a:pt x="1543" y="1843"/>
                  </a:cubicBezTo>
                  <a:cubicBezTo>
                    <a:pt x="1543" y="1824"/>
                    <a:pt x="1536" y="1807"/>
                    <a:pt x="1523" y="1794"/>
                  </a:cubicBezTo>
                  <a:cubicBezTo>
                    <a:pt x="1510" y="1781"/>
                    <a:pt x="1492" y="1774"/>
                    <a:pt x="1474" y="1774"/>
                  </a:cubicBezTo>
                  <a:close/>
                  <a:moveTo>
                    <a:pt x="1474" y="1774"/>
                  </a:moveTo>
                  <a:cubicBezTo>
                    <a:pt x="1474" y="1774"/>
                    <a:pt x="1474" y="1774"/>
                    <a:pt x="1474" y="17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3347" y="403860"/>
            <a:ext cx="345440" cy="345440"/>
            <a:chOff x="5594941" y="3276071"/>
            <a:chExt cx="946045" cy="946045"/>
          </a:xfrm>
        </p:grpSpPr>
        <p:sp>
          <p:nvSpPr>
            <p:cNvPr id="20" name="椭圆 19"/>
            <p:cNvSpPr/>
            <p:nvPr/>
          </p:nvSpPr>
          <p:spPr>
            <a:xfrm>
              <a:off x="5594941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41419" y="3499561"/>
              <a:ext cx="453088" cy="451342"/>
            </a:xfrm>
            <a:custGeom>
              <a:avLst/>
              <a:gdLst>
                <a:gd name="T0" fmla="*/ 2825 w 2866"/>
                <a:gd name="T1" fmla="*/ 2681 h 2853"/>
                <a:gd name="T2" fmla="*/ 2191 w 2866"/>
                <a:gd name="T3" fmla="*/ 2119 h 2853"/>
                <a:gd name="T4" fmla="*/ 2381 w 2866"/>
                <a:gd name="T5" fmla="*/ 1794 h 2853"/>
                <a:gd name="T6" fmla="*/ 2478 w 2866"/>
                <a:gd name="T7" fmla="*/ 1292 h 2853"/>
                <a:gd name="T8" fmla="*/ 2381 w 2866"/>
                <a:gd name="T9" fmla="*/ 791 h 2853"/>
                <a:gd name="T10" fmla="*/ 2117 w 2866"/>
                <a:gd name="T11" fmla="*/ 380 h 2853"/>
                <a:gd name="T12" fmla="*/ 1723 w 2866"/>
                <a:gd name="T13" fmla="*/ 102 h 2853"/>
                <a:gd name="T14" fmla="*/ 1239 w 2866"/>
                <a:gd name="T15" fmla="*/ 0 h 2853"/>
                <a:gd name="T16" fmla="*/ 755 w 2866"/>
                <a:gd name="T17" fmla="*/ 102 h 2853"/>
                <a:gd name="T18" fmla="*/ 361 w 2866"/>
                <a:gd name="T19" fmla="*/ 380 h 2853"/>
                <a:gd name="T20" fmla="*/ 96 w 2866"/>
                <a:gd name="T21" fmla="*/ 791 h 2853"/>
                <a:gd name="T22" fmla="*/ 0 w 2866"/>
                <a:gd name="T23" fmla="*/ 1292 h 2853"/>
                <a:gd name="T24" fmla="*/ 96 w 2866"/>
                <a:gd name="T25" fmla="*/ 1794 h 2853"/>
                <a:gd name="T26" fmla="*/ 361 w 2866"/>
                <a:gd name="T27" fmla="*/ 2205 h 2853"/>
                <a:gd name="T28" fmla="*/ 755 w 2866"/>
                <a:gd name="T29" fmla="*/ 2483 h 2853"/>
                <a:gd name="T30" fmla="*/ 1239 w 2866"/>
                <a:gd name="T31" fmla="*/ 2585 h 2853"/>
                <a:gd name="T32" fmla="*/ 1723 w 2866"/>
                <a:gd name="T33" fmla="*/ 2483 h 2853"/>
                <a:gd name="T34" fmla="*/ 2057 w 2866"/>
                <a:gd name="T35" fmla="*/ 2263 h 2853"/>
                <a:gd name="T36" fmla="*/ 2694 w 2866"/>
                <a:gd name="T37" fmla="*/ 2828 h 2853"/>
                <a:gd name="T38" fmla="*/ 2760 w 2866"/>
                <a:gd name="T39" fmla="*/ 2853 h 2853"/>
                <a:gd name="T40" fmla="*/ 2852 w 2866"/>
                <a:gd name="T41" fmla="*/ 2790 h 2853"/>
                <a:gd name="T42" fmla="*/ 2825 w 2866"/>
                <a:gd name="T43" fmla="*/ 2681 h 2853"/>
                <a:gd name="T44" fmla="*/ 1239 w 2866"/>
                <a:gd name="T45" fmla="*/ 2388 h 2853"/>
                <a:gd name="T46" fmla="*/ 196 w 2866"/>
                <a:gd name="T47" fmla="*/ 1292 h 2853"/>
                <a:gd name="T48" fmla="*/ 1239 w 2866"/>
                <a:gd name="T49" fmla="*/ 197 h 2853"/>
                <a:gd name="T50" fmla="*/ 2282 w 2866"/>
                <a:gd name="T51" fmla="*/ 1292 h 2853"/>
                <a:gd name="T52" fmla="*/ 1239 w 2866"/>
                <a:gd name="T53" fmla="*/ 2388 h 2853"/>
                <a:gd name="T54" fmla="*/ 1239 w 2866"/>
                <a:gd name="T55" fmla="*/ 2388 h 2853"/>
                <a:gd name="T56" fmla="*/ 1239 w 2866"/>
                <a:gd name="T57" fmla="*/ 2388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6" h="2853">
                  <a:moveTo>
                    <a:pt x="2825" y="2681"/>
                  </a:moveTo>
                  <a:cubicBezTo>
                    <a:pt x="2191" y="2119"/>
                    <a:pt x="2191" y="2119"/>
                    <a:pt x="2191" y="2119"/>
                  </a:cubicBezTo>
                  <a:cubicBezTo>
                    <a:pt x="2270" y="2021"/>
                    <a:pt x="2334" y="1911"/>
                    <a:pt x="2381" y="1794"/>
                  </a:cubicBezTo>
                  <a:cubicBezTo>
                    <a:pt x="2446" y="1635"/>
                    <a:pt x="2478" y="1466"/>
                    <a:pt x="2478" y="1292"/>
                  </a:cubicBezTo>
                  <a:cubicBezTo>
                    <a:pt x="2478" y="1119"/>
                    <a:pt x="2446" y="950"/>
                    <a:pt x="2381" y="791"/>
                  </a:cubicBezTo>
                  <a:cubicBezTo>
                    <a:pt x="2319" y="637"/>
                    <a:pt x="2230" y="499"/>
                    <a:pt x="2117" y="380"/>
                  </a:cubicBezTo>
                  <a:cubicBezTo>
                    <a:pt x="2003" y="261"/>
                    <a:pt x="1870" y="168"/>
                    <a:pt x="1723" y="102"/>
                  </a:cubicBezTo>
                  <a:cubicBezTo>
                    <a:pt x="1569" y="35"/>
                    <a:pt x="1407" y="0"/>
                    <a:pt x="1239" y="0"/>
                  </a:cubicBezTo>
                  <a:cubicBezTo>
                    <a:pt x="1071" y="0"/>
                    <a:pt x="908" y="35"/>
                    <a:pt x="755" y="102"/>
                  </a:cubicBezTo>
                  <a:cubicBezTo>
                    <a:pt x="607" y="168"/>
                    <a:pt x="475" y="261"/>
                    <a:pt x="361" y="380"/>
                  </a:cubicBezTo>
                  <a:cubicBezTo>
                    <a:pt x="248" y="499"/>
                    <a:pt x="159" y="637"/>
                    <a:pt x="96" y="791"/>
                  </a:cubicBezTo>
                  <a:cubicBezTo>
                    <a:pt x="32" y="950"/>
                    <a:pt x="0" y="1119"/>
                    <a:pt x="0" y="1292"/>
                  </a:cubicBezTo>
                  <a:cubicBezTo>
                    <a:pt x="0" y="1466"/>
                    <a:pt x="32" y="1635"/>
                    <a:pt x="96" y="1794"/>
                  </a:cubicBezTo>
                  <a:cubicBezTo>
                    <a:pt x="159" y="1948"/>
                    <a:pt x="248" y="2086"/>
                    <a:pt x="361" y="2205"/>
                  </a:cubicBezTo>
                  <a:cubicBezTo>
                    <a:pt x="475" y="2324"/>
                    <a:pt x="607" y="2417"/>
                    <a:pt x="755" y="2483"/>
                  </a:cubicBezTo>
                  <a:cubicBezTo>
                    <a:pt x="908" y="2550"/>
                    <a:pt x="1071" y="2585"/>
                    <a:pt x="1239" y="2585"/>
                  </a:cubicBezTo>
                  <a:cubicBezTo>
                    <a:pt x="1407" y="2585"/>
                    <a:pt x="1569" y="2550"/>
                    <a:pt x="1723" y="2483"/>
                  </a:cubicBezTo>
                  <a:cubicBezTo>
                    <a:pt x="1845" y="2428"/>
                    <a:pt x="1958" y="2355"/>
                    <a:pt x="2057" y="2263"/>
                  </a:cubicBezTo>
                  <a:cubicBezTo>
                    <a:pt x="2694" y="2828"/>
                    <a:pt x="2694" y="2828"/>
                    <a:pt x="2694" y="2828"/>
                  </a:cubicBezTo>
                  <a:cubicBezTo>
                    <a:pt x="2712" y="2844"/>
                    <a:pt x="2736" y="2853"/>
                    <a:pt x="2760" y="2853"/>
                  </a:cubicBezTo>
                  <a:cubicBezTo>
                    <a:pt x="2800" y="2853"/>
                    <a:pt x="2837" y="2828"/>
                    <a:pt x="2852" y="2790"/>
                  </a:cubicBezTo>
                  <a:cubicBezTo>
                    <a:pt x="2866" y="2752"/>
                    <a:pt x="2855" y="2708"/>
                    <a:pt x="2825" y="2681"/>
                  </a:cubicBezTo>
                  <a:close/>
                  <a:moveTo>
                    <a:pt x="1239" y="2388"/>
                  </a:moveTo>
                  <a:cubicBezTo>
                    <a:pt x="664" y="2388"/>
                    <a:pt x="196" y="1897"/>
                    <a:pt x="196" y="1292"/>
                  </a:cubicBezTo>
                  <a:cubicBezTo>
                    <a:pt x="196" y="688"/>
                    <a:pt x="664" y="197"/>
                    <a:pt x="1239" y="197"/>
                  </a:cubicBezTo>
                  <a:cubicBezTo>
                    <a:pt x="1814" y="197"/>
                    <a:pt x="2282" y="688"/>
                    <a:pt x="2282" y="1292"/>
                  </a:cubicBezTo>
                  <a:cubicBezTo>
                    <a:pt x="2282" y="1897"/>
                    <a:pt x="1814" y="2388"/>
                    <a:pt x="1239" y="2388"/>
                  </a:cubicBezTo>
                  <a:close/>
                  <a:moveTo>
                    <a:pt x="1239" y="2388"/>
                  </a:moveTo>
                  <a:cubicBezTo>
                    <a:pt x="1239" y="2388"/>
                    <a:pt x="1239" y="2388"/>
                    <a:pt x="1239" y="23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826968" y="403860"/>
            <a:ext cx="345440" cy="345440"/>
            <a:chOff x="7479755" y="3276071"/>
            <a:chExt cx="946045" cy="946045"/>
          </a:xfrm>
        </p:grpSpPr>
        <p:sp>
          <p:nvSpPr>
            <p:cNvPr id="23" name="椭圆 22"/>
            <p:cNvSpPr/>
            <p:nvPr/>
          </p:nvSpPr>
          <p:spPr>
            <a:xfrm>
              <a:off x="7479755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7708262" y="3518611"/>
              <a:ext cx="475295" cy="458268"/>
            </a:xfrm>
            <a:custGeom>
              <a:avLst/>
              <a:gdLst>
                <a:gd name="T0" fmla="*/ 349 w 2960"/>
                <a:gd name="T1" fmla="*/ 1602 h 2850"/>
                <a:gd name="T2" fmla="*/ 1012 w 2960"/>
                <a:gd name="T3" fmla="*/ 1876 h 2850"/>
                <a:gd name="T4" fmla="*/ 1012 w 2960"/>
                <a:gd name="T5" fmla="*/ 1876 h 2850"/>
                <a:gd name="T6" fmla="*/ 1369 w 2960"/>
                <a:gd name="T7" fmla="*/ 1806 h 2850"/>
                <a:gd name="T8" fmla="*/ 2307 w 2960"/>
                <a:gd name="T9" fmla="*/ 2744 h 2850"/>
                <a:gd name="T10" fmla="*/ 2563 w 2960"/>
                <a:gd name="T11" fmla="*/ 2850 h 2850"/>
                <a:gd name="T12" fmla="*/ 2819 w 2960"/>
                <a:gd name="T13" fmla="*/ 2744 h 2850"/>
                <a:gd name="T14" fmla="*/ 2819 w 2960"/>
                <a:gd name="T15" fmla="*/ 2233 h 2850"/>
                <a:gd name="T16" fmla="*/ 1880 w 2960"/>
                <a:gd name="T17" fmla="*/ 1295 h 2850"/>
                <a:gd name="T18" fmla="*/ 1676 w 2960"/>
                <a:gd name="T19" fmla="*/ 275 h 2850"/>
                <a:gd name="T20" fmla="*/ 1013 w 2960"/>
                <a:gd name="T21" fmla="*/ 0 h 2850"/>
                <a:gd name="T22" fmla="*/ 654 w 2960"/>
                <a:gd name="T23" fmla="*/ 71 h 2850"/>
                <a:gd name="T24" fmla="*/ 555 w 2960"/>
                <a:gd name="T25" fmla="*/ 112 h 2850"/>
                <a:gd name="T26" fmla="*/ 1006 w 2960"/>
                <a:gd name="T27" fmla="*/ 563 h 2850"/>
                <a:gd name="T28" fmla="*/ 1082 w 2960"/>
                <a:gd name="T29" fmla="*/ 747 h 2850"/>
                <a:gd name="T30" fmla="*/ 1006 w 2960"/>
                <a:gd name="T31" fmla="*/ 931 h 2850"/>
                <a:gd name="T32" fmla="*/ 821 w 2960"/>
                <a:gd name="T33" fmla="*/ 1008 h 2850"/>
                <a:gd name="T34" fmla="*/ 637 w 2960"/>
                <a:gd name="T35" fmla="*/ 931 h 2850"/>
                <a:gd name="T36" fmla="*/ 262 w 2960"/>
                <a:gd name="T37" fmla="*/ 557 h 2850"/>
                <a:gd name="T38" fmla="*/ 186 w 2960"/>
                <a:gd name="T39" fmla="*/ 481 h 2850"/>
                <a:gd name="T40" fmla="*/ 145 w 2960"/>
                <a:gd name="T41" fmla="*/ 580 h 2850"/>
                <a:gd name="T42" fmla="*/ 349 w 2960"/>
                <a:gd name="T43" fmla="*/ 1602 h 2850"/>
                <a:gd name="T44" fmla="*/ 242 w 2960"/>
                <a:gd name="T45" fmla="*/ 740 h 2850"/>
                <a:gd name="T46" fmla="*/ 535 w 2960"/>
                <a:gd name="T47" fmla="*/ 1033 h 2850"/>
                <a:gd name="T48" fmla="*/ 821 w 2960"/>
                <a:gd name="T49" fmla="*/ 1151 h 2850"/>
                <a:gd name="T50" fmla="*/ 1107 w 2960"/>
                <a:gd name="T51" fmla="*/ 1033 h 2850"/>
                <a:gd name="T52" fmla="*/ 1226 w 2960"/>
                <a:gd name="T53" fmla="*/ 747 h 2850"/>
                <a:gd name="T54" fmla="*/ 1107 w 2960"/>
                <a:gd name="T55" fmla="*/ 461 h 2850"/>
                <a:gd name="T56" fmla="*/ 814 w 2960"/>
                <a:gd name="T57" fmla="*/ 168 h 2850"/>
                <a:gd name="T58" fmla="*/ 1013 w 2960"/>
                <a:gd name="T59" fmla="*/ 143 h 2850"/>
                <a:gd name="T60" fmla="*/ 1574 w 2960"/>
                <a:gd name="T61" fmla="*/ 376 h 2850"/>
                <a:gd name="T62" fmla="*/ 1730 w 2960"/>
                <a:gd name="T63" fmla="*/ 1280 h 2850"/>
                <a:gd name="T64" fmla="*/ 1708 w 2960"/>
                <a:gd name="T65" fmla="*/ 1326 h 2850"/>
                <a:gd name="T66" fmla="*/ 2717 w 2960"/>
                <a:gd name="T67" fmla="*/ 2335 h 2850"/>
                <a:gd name="T68" fmla="*/ 2717 w 2960"/>
                <a:gd name="T69" fmla="*/ 2643 h 2850"/>
                <a:gd name="T70" fmla="*/ 2563 w 2960"/>
                <a:gd name="T71" fmla="*/ 2707 h 2850"/>
                <a:gd name="T72" fmla="*/ 2409 w 2960"/>
                <a:gd name="T73" fmla="*/ 2643 h 2850"/>
                <a:gd name="T74" fmla="*/ 1400 w 2960"/>
                <a:gd name="T75" fmla="*/ 1634 h 2850"/>
                <a:gd name="T76" fmla="*/ 1354 w 2960"/>
                <a:gd name="T77" fmla="*/ 1656 h 2850"/>
                <a:gd name="T78" fmla="*/ 1012 w 2960"/>
                <a:gd name="T79" fmla="*/ 1733 h 2850"/>
                <a:gd name="T80" fmla="*/ 450 w 2960"/>
                <a:gd name="T81" fmla="*/ 1500 h 2850"/>
                <a:gd name="T82" fmla="*/ 242 w 2960"/>
                <a:gd name="T83" fmla="*/ 740 h 2850"/>
                <a:gd name="T84" fmla="*/ 242 w 2960"/>
                <a:gd name="T85" fmla="*/ 740 h 2850"/>
                <a:gd name="T86" fmla="*/ 242 w 2960"/>
                <a:gd name="T87" fmla="*/ 74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0" h="2850">
                  <a:moveTo>
                    <a:pt x="349" y="1602"/>
                  </a:moveTo>
                  <a:cubicBezTo>
                    <a:pt x="526" y="1779"/>
                    <a:pt x="762" y="1876"/>
                    <a:pt x="1012" y="1876"/>
                  </a:cubicBezTo>
                  <a:cubicBezTo>
                    <a:pt x="1012" y="1876"/>
                    <a:pt x="1012" y="1876"/>
                    <a:pt x="1012" y="1876"/>
                  </a:cubicBezTo>
                  <a:cubicBezTo>
                    <a:pt x="1135" y="1876"/>
                    <a:pt x="1256" y="1852"/>
                    <a:pt x="1369" y="1806"/>
                  </a:cubicBezTo>
                  <a:cubicBezTo>
                    <a:pt x="2307" y="2744"/>
                    <a:pt x="2307" y="2744"/>
                    <a:pt x="2307" y="2744"/>
                  </a:cubicBezTo>
                  <a:cubicBezTo>
                    <a:pt x="2376" y="2813"/>
                    <a:pt x="2466" y="2850"/>
                    <a:pt x="2563" y="2850"/>
                  </a:cubicBezTo>
                  <a:cubicBezTo>
                    <a:pt x="2660" y="2850"/>
                    <a:pt x="2750" y="2813"/>
                    <a:pt x="2819" y="2744"/>
                  </a:cubicBezTo>
                  <a:cubicBezTo>
                    <a:pt x="2960" y="2603"/>
                    <a:pt x="2960" y="2374"/>
                    <a:pt x="2819" y="2233"/>
                  </a:cubicBezTo>
                  <a:cubicBezTo>
                    <a:pt x="1880" y="1295"/>
                    <a:pt x="1880" y="1295"/>
                    <a:pt x="1880" y="1295"/>
                  </a:cubicBezTo>
                  <a:cubicBezTo>
                    <a:pt x="2023" y="947"/>
                    <a:pt x="1944" y="543"/>
                    <a:pt x="1676" y="275"/>
                  </a:cubicBezTo>
                  <a:cubicBezTo>
                    <a:pt x="1499" y="97"/>
                    <a:pt x="1263" y="0"/>
                    <a:pt x="1013" y="0"/>
                  </a:cubicBezTo>
                  <a:cubicBezTo>
                    <a:pt x="890" y="0"/>
                    <a:pt x="768" y="24"/>
                    <a:pt x="654" y="7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1006" y="563"/>
                    <a:pt x="1006" y="563"/>
                    <a:pt x="1006" y="563"/>
                  </a:cubicBezTo>
                  <a:cubicBezTo>
                    <a:pt x="1055" y="611"/>
                    <a:pt x="1082" y="678"/>
                    <a:pt x="1082" y="747"/>
                  </a:cubicBezTo>
                  <a:cubicBezTo>
                    <a:pt x="1082" y="817"/>
                    <a:pt x="1055" y="882"/>
                    <a:pt x="1006" y="931"/>
                  </a:cubicBezTo>
                  <a:cubicBezTo>
                    <a:pt x="957" y="981"/>
                    <a:pt x="891" y="1008"/>
                    <a:pt x="821" y="1008"/>
                  </a:cubicBezTo>
                  <a:cubicBezTo>
                    <a:pt x="752" y="1008"/>
                    <a:pt x="686" y="981"/>
                    <a:pt x="637" y="931"/>
                  </a:cubicBezTo>
                  <a:cubicBezTo>
                    <a:pt x="262" y="557"/>
                    <a:pt x="262" y="557"/>
                    <a:pt x="262" y="557"/>
                  </a:cubicBezTo>
                  <a:cubicBezTo>
                    <a:pt x="186" y="481"/>
                    <a:pt x="186" y="481"/>
                    <a:pt x="186" y="481"/>
                  </a:cubicBezTo>
                  <a:cubicBezTo>
                    <a:pt x="145" y="580"/>
                    <a:pt x="145" y="580"/>
                    <a:pt x="145" y="580"/>
                  </a:cubicBezTo>
                  <a:cubicBezTo>
                    <a:pt x="0" y="932"/>
                    <a:pt x="80" y="1333"/>
                    <a:pt x="349" y="1602"/>
                  </a:cubicBezTo>
                  <a:close/>
                  <a:moveTo>
                    <a:pt x="242" y="740"/>
                  </a:moveTo>
                  <a:cubicBezTo>
                    <a:pt x="535" y="1033"/>
                    <a:pt x="535" y="1033"/>
                    <a:pt x="535" y="1033"/>
                  </a:cubicBezTo>
                  <a:cubicBezTo>
                    <a:pt x="612" y="1109"/>
                    <a:pt x="713" y="1151"/>
                    <a:pt x="821" y="1151"/>
                  </a:cubicBezTo>
                  <a:cubicBezTo>
                    <a:pt x="929" y="1151"/>
                    <a:pt x="1031" y="1109"/>
                    <a:pt x="1107" y="1033"/>
                  </a:cubicBezTo>
                  <a:cubicBezTo>
                    <a:pt x="1184" y="957"/>
                    <a:pt x="1226" y="855"/>
                    <a:pt x="1226" y="747"/>
                  </a:cubicBezTo>
                  <a:cubicBezTo>
                    <a:pt x="1226" y="639"/>
                    <a:pt x="1184" y="537"/>
                    <a:pt x="1107" y="461"/>
                  </a:cubicBezTo>
                  <a:cubicBezTo>
                    <a:pt x="814" y="168"/>
                    <a:pt x="814" y="168"/>
                    <a:pt x="814" y="168"/>
                  </a:cubicBezTo>
                  <a:cubicBezTo>
                    <a:pt x="879" y="152"/>
                    <a:pt x="946" y="143"/>
                    <a:pt x="1013" y="143"/>
                  </a:cubicBezTo>
                  <a:cubicBezTo>
                    <a:pt x="1225" y="143"/>
                    <a:pt x="1424" y="226"/>
                    <a:pt x="1574" y="376"/>
                  </a:cubicBezTo>
                  <a:cubicBezTo>
                    <a:pt x="1812" y="613"/>
                    <a:pt x="1874" y="977"/>
                    <a:pt x="1730" y="1280"/>
                  </a:cubicBezTo>
                  <a:cubicBezTo>
                    <a:pt x="1708" y="1326"/>
                    <a:pt x="1708" y="1326"/>
                    <a:pt x="1708" y="1326"/>
                  </a:cubicBezTo>
                  <a:cubicBezTo>
                    <a:pt x="2717" y="2335"/>
                    <a:pt x="2717" y="2335"/>
                    <a:pt x="2717" y="2335"/>
                  </a:cubicBezTo>
                  <a:cubicBezTo>
                    <a:pt x="2802" y="2420"/>
                    <a:pt x="2802" y="2558"/>
                    <a:pt x="2717" y="2643"/>
                  </a:cubicBezTo>
                  <a:cubicBezTo>
                    <a:pt x="2676" y="2684"/>
                    <a:pt x="2621" y="2707"/>
                    <a:pt x="2563" y="2707"/>
                  </a:cubicBezTo>
                  <a:cubicBezTo>
                    <a:pt x="2505" y="2707"/>
                    <a:pt x="2450" y="2684"/>
                    <a:pt x="2409" y="2643"/>
                  </a:cubicBezTo>
                  <a:cubicBezTo>
                    <a:pt x="1400" y="1634"/>
                    <a:pt x="1400" y="1634"/>
                    <a:pt x="1400" y="1634"/>
                  </a:cubicBezTo>
                  <a:cubicBezTo>
                    <a:pt x="1354" y="1656"/>
                    <a:pt x="1354" y="1656"/>
                    <a:pt x="1354" y="1656"/>
                  </a:cubicBezTo>
                  <a:cubicBezTo>
                    <a:pt x="1248" y="1706"/>
                    <a:pt x="1130" y="1733"/>
                    <a:pt x="1012" y="1733"/>
                  </a:cubicBezTo>
                  <a:cubicBezTo>
                    <a:pt x="800" y="1733"/>
                    <a:pt x="600" y="1650"/>
                    <a:pt x="450" y="1500"/>
                  </a:cubicBezTo>
                  <a:cubicBezTo>
                    <a:pt x="249" y="1299"/>
                    <a:pt x="173" y="1010"/>
                    <a:pt x="242" y="740"/>
                  </a:cubicBezTo>
                  <a:close/>
                  <a:moveTo>
                    <a:pt x="242" y="740"/>
                  </a:moveTo>
                  <a:cubicBezTo>
                    <a:pt x="242" y="740"/>
                    <a:pt x="242" y="740"/>
                    <a:pt x="242" y="7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260591" y="403860"/>
            <a:ext cx="345440" cy="345440"/>
            <a:chOff x="9364570" y="3276071"/>
            <a:chExt cx="946045" cy="946045"/>
          </a:xfrm>
        </p:grpSpPr>
        <p:sp>
          <p:nvSpPr>
            <p:cNvPr id="26" name="椭圆 25"/>
            <p:cNvSpPr/>
            <p:nvPr/>
          </p:nvSpPr>
          <p:spPr>
            <a:xfrm>
              <a:off x="9364570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661973" y="3482268"/>
              <a:ext cx="368083" cy="528098"/>
              <a:chOff x="2017713" y="6523038"/>
              <a:chExt cx="1179512" cy="1692275"/>
            </a:xfrm>
            <a:solidFill>
              <a:schemeClr val="bg1"/>
            </a:solidFill>
          </p:grpSpPr>
          <p:sp>
            <p:nvSpPr>
              <p:cNvPr id="28" name="Freeform 26"/>
              <p:cNvSpPr/>
              <p:nvPr/>
            </p:nvSpPr>
            <p:spPr bwMode="auto">
              <a:xfrm>
                <a:off x="2017713" y="7580313"/>
                <a:ext cx="1179512" cy="635000"/>
              </a:xfrm>
              <a:custGeom>
                <a:avLst/>
                <a:gdLst>
                  <a:gd name="T0" fmla="*/ 43 w 2239"/>
                  <a:gd name="T1" fmla="*/ 182 h 1206"/>
                  <a:gd name="T2" fmla="*/ 1001 w 2239"/>
                  <a:gd name="T3" fmla="*/ 624 h 1206"/>
                  <a:gd name="T4" fmla="*/ 1001 w 2239"/>
                  <a:gd name="T5" fmla="*/ 1004 h 1206"/>
                  <a:gd name="T6" fmla="*/ 744 w 2239"/>
                  <a:gd name="T7" fmla="*/ 1004 h 1206"/>
                  <a:gd name="T8" fmla="*/ 740 w 2239"/>
                  <a:gd name="T9" fmla="*/ 1003 h 1206"/>
                  <a:gd name="T10" fmla="*/ 644 w 2239"/>
                  <a:gd name="T11" fmla="*/ 1107 h 1206"/>
                  <a:gd name="T12" fmla="*/ 748 w 2239"/>
                  <a:gd name="T13" fmla="*/ 1203 h 1206"/>
                  <a:gd name="T14" fmla="*/ 751 w 2239"/>
                  <a:gd name="T15" fmla="*/ 1203 h 1206"/>
                  <a:gd name="T16" fmla="*/ 1439 w 2239"/>
                  <a:gd name="T17" fmla="*/ 1203 h 1206"/>
                  <a:gd name="T18" fmla="*/ 1443 w 2239"/>
                  <a:gd name="T19" fmla="*/ 1203 h 1206"/>
                  <a:gd name="T20" fmla="*/ 1530 w 2239"/>
                  <a:gd name="T21" fmla="*/ 1150 h 1206"/>
                  <a:gd name="T22" fmla="*/ 1525 w 2239"/>
                  <a:gd name="T23" fmla="*/ 1049 h 1206"/>
                  <a:gd name="T24" fmla="*/ 1435 w 2239"/>
                  <a:gd name="T25" fmla="*/ 1003 h 1206"/>
                  <a:gd name="T26" fmla="*/ 1432 w 2239"/>
                  <a:gd name="T27" fmla="*/ 1004 h 1206"/>
                  <a:gd name="T28" fmla="*/ 1199 w 2239"/>
                  <a:gd name="T29" fmla="*/ 1004 h 1206"/>
                  <a:gd name="T30" fmla="*/ 1199 w 2239"/>
                  <a:gd name="T31" fmla="*/ 625 h 1206"/>
                  <a:gd name="T32" fmla="*/ 2200 w 2239"/>
                  <a:gd name="T33" fmla="*/ 173 h 1206"/>
                  <a:gd name="T34" fmla="*/ 2222 w 2239"/>
                  <a:gd name="T35" fmla="*/ 62 h 1206"/>
                  <a:gd name="T36" fmla="*/ 2126 w 2239"/>
                  <a:gd name="T37" fmla="*/ 2 h 1206"/>
                  <a:gd name="T38" fmla="*/ 2056 w 2239"/>
                  <a:gd name="T39" fmla="*/ 36 h 1206"/>
                  <a:gd name="T40" fmla="*/ 1117 w 2239"/>
                  <a:gd name="T41" fmla="*/ 431 h 1206"/>
                  <a:gd name="T42" fmla="*/ 172 w 2239"/>
                  <a:gd name="T43" fmla="*/ 31 h 1206"/>
                  <a:gd name="T44" fmla="*/ 171 w 2239"/>
                  <a:gd name="T45" fmla="*/ 32 h 1206"/>
                  <a:gd name="T46" fmla="*/ 97 w 2239"/>
                  <a:gd name="T47" fmla="*/ 3 h 1206"/>
                  <a:gd name="T48" fmla="*/ 27 w 2239"/>
                  <a:gd name="T49" fmla="*/ 35 h 1206"/>
                  <a:gd name="T50" fmla="*/ 1 w 2239"/>
                  <a:gd name="T51" fmla="*/ 107 h 1206"/>
                  <a:gd name="T52" fmla="*/ 43 w 2239"/>
                  <a:gd name="T53" fmla="*/ 18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9" h="1206">
                    <a:moveTo>
                      <a:pt x="43" y="182"/>
                    </a:moveTo>
                    <a:cubicBezTo>
                      <a:pt x="298" y="440"/>
                      <a:pt x="638" y="597"/>
                      <a:pt x="1001" y="624"/>
                    </a:cubicBezTo>
                    <a:cubicBezTo>
                      <a:pt x="1001" y="1004"/>
                      <a:pt x="1001" y="1004"/>
                      <a:pt x="1001" y="1004"/>
                    </a:cubicBezTo>
                    <a:cubicBezTo>
                      <a:pt x="744" y="1004"/>
                      <a:pt x="744" y="1004"/>
                      <a:pt x="744" y="1004"/>
                    </a:cubicBezTo>
                    <a:cubicBezTo>
                      <a:pt x="743" y="1004"/>
                      <a:pt x="742" y="1003"/>
                      <a:pt x="740" y="1003"/>
                    </a:cubicBezTo>
                    <a:cubicBezTo>
                      <a:pt x="685" y="1006"/>
                      <a:pt x="642" y="1052"/>
                      <a:pt x="644" y="1107"/>
                    </a:cubicBezTo>
                    <a:cubicBezTo>
                      <a:pt x="646" y="1163"/>
                      <a:pt x="693" y="1206"/>
                      <a:pt x="748" y="1203"/>
                    </a:cubicBezTo>
                    <a:cubicBezTo>
                      <a:pt x="749" y="1203"/>
                      <a:pt x="750" y="1203"/>
                      <a:pt x="751" y="1203"/>
                    </a:cubicBezTo>
                    <a:cubicBezTo>
                      <a:pt x="1439" y="1203"/>
                      <a:pt x="1439" y="1203"/>
                      <a:pt x="1439" y="1203"/>
                    </a:cubicBezTo>
                    <a:cubicBezTo>
                      <a:pt x="1441" y="1203"/>
                      <a:pt x="1442" y="1203"/>
                      <a:pt x="1443" y="1203"/>
                    </a:cubicBezTo>
                    <a:cubicBezTo>
                      <a:pt x="1480" y="1202"/>
                      <a:pt x="1513" y="1182"/>
                      <a:pt x="1530" y="1150"/>
                    </a:cubicBezTo>
                    <a:cubicBezTo>
                      <a:pt x="1547" y="1118"/>
                      <a:pt x="1545" y="1080"/>
                      <a:pt x="1525" y="1049"/>
                    </a:cubicBezTo>
                    <a:cubicBezTo>
                      <a:pt x="1506" y="1019"/>
                      <a:pt x="1471" y="1001"/>
                      <a:pt x="1435" y="1003"/>
                    </a:cubicBezTo>
                    <a:cubicBezTo>
                      <a:pt x="1434" y="1003"/>
                      <a:pt x="1433" y="1004"/>
                      <a:pt x="1432" y="1004"/>
                    </a:cubicBezTo>
                    <a:cubicBezTo>
                      <a:pt x="1199" y="1004"/>
                      <a:pt x="1199" y="1004"/>
                      <a:pt x="1199" y="1004"/>
                    </a:cubicBezTo>
                    <a:cubicBezTo>
                      <a:pt x="1199" y="625"/>
                      <a:pt x="1199" y="625"/>
                      <a:pt x="1199" y="625"/>
                    </a:cubicBezTo>
                    <a:cubicBezTo>
                      <a:pt x="1579" y="605"/>
                      <a:pt x="1932" y="447"/>
                      <a:pt x="2200" y="173"/>
                    </a:cubicBezTo>
                    <a:cubicBezTo>
                      <a:pt x="2230" y="144"/>
                      <a:pt x="2239" y="100"/>
                      <a:pt x="2222" y="62"/>
                    </a:cubicBezTo>
                    <a:cubicBezTo>
                      <a:pt x="2206" y="24"/>
                      <a:pt x="2168" y="0"/>
                      <a:pt x="2126" y="2"/>
                    </a:cubicBezTo>
                    <a:cubicBezTo>
                      <a:pt x="2099" y="4"/>
                      <a:pt x="2074" y="16"/>
                      <a:pt x="2056" y="36"/>
                    </a:cubicBezTo>
                    <a:cubicBezTo>
                      <a:pt x="1809" y="290"/>
                      <a:pt x="1470" y="432"/>
                      <a:pt x="1117" y="431"/>
                    </a:cubicBezTo>
                    <a:cubicBezTo>
                      <a:pt x="760" y="432"/>
                      <a:pt x="419" y="288"/>
                      <a:pt x="172" y="31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52" y="12"/>
                      <a:pt x="125" y="1"/>
                      <a:pt x="97" y="3"/>
                    </a:cubicBezTo>
                    <a:cubicBezTo>
                      <a:pt x="70" y="4"/>
                      <a:pt x="45" y="15"/>
                      <a:pt x="27" y="35"/>
                    </a:cubicBezTo>
                    <a:cubicBezTo>
                      <a:pt x="9" y="54"/>
                      <a:pt x="0" y="80"/>
                      <a:pt x="1" y="107"/>
                    </a:cubicBezTo>
                    <a:cubicBezTo>
                      <a:pt x="3" y="137"/>
                      <a:pt x="18" y="165"/>
                      <a:pt x="43" y="1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97100" y="6523038"/>
                <a:ext cx="792162" cy="1182687"/>
              </a:xfrm>
              <a:custGeom>
                <a:avLst/>
                <a:gdLst>
                  <a:gd name="T0" fmla="*/ 198 w 1502"/>
                  <a:gd name="T1" fmla="*/ 751 h 2241"/>
                  <a:gd name="T2" fmla="*/ 751 w 1502"/>
                  <a:gd name="T3" fmla="*/ 199 h 2241"/>
                  <a:gd name="T4" fmla="*/ 1303 w 1502"/>
                  <a:gd name="T5" fmla="*/ 751 h 2241"/>
                  <a:gd name="T6" fmla="*/ 1303 w 1502"/>
                  <a:gd name="T7" fmla="*/ 1490 h 2241"/>
                  <a:gd name="T8" fmla="*/ 751 w 1502"/>
                  <a:gd name="T9" fmla="*/ 2042 h 2241"/>
                  <a:gd name="T10" fmla="*/ 198 w 1502"/>
                  <a:gd name="T11" fmla="*/ 1490 h 2241"/>
                  <a:gd name="T12" fmla="*/ 198 w 1502"/>
                  <a:gd name="T13" fmla="*/ 751 h 2241"/>
                  <a:gd name="T14" fmla="*/ 751 w 1502"/>
                  <a:gd name="T15" fmla="*/ 2241 h 2241"/>
                  <a:gd name="T16" fmla="*/ 1502 w 1502"/>
                  <a:gd name="T17" fmla="*/ 1490 h 2241"/>
                  <a:gd name="T18" fmla="*/ 1502 w 1502"/>
                  <a:gd name="T19" fmla="*/ 751 h 2241"/>
                  <a:gd name="T20" fmla="*/ 751 w 1502"/>
                  <a:gd name="T21" fmla="*/ 0 h 2241"/>
                  <a:gd name="T22" fmla="*/ 0 w 1502"/>
                  <a:gd name="T23" fmla="*/ 751 h 2241"/>
                  <a:gd name="T24" fmla="*/ 0 w 1502"/>
                  <a:gd name="T25" fmla="*/ 1490 h 2241"/>
                  <a:gd name="T26" fmla="*/ 751 w 1502"/>
                  <a:gd name="T27" fmla="*/ 2241 h 2241"/>
                  <a:gd name="T28" fmla="*/ 751 w 1502"/>
                  <a:gd name="T29" fmla="*/ 2241 h 2241"/>
                  <a:gd name="T30" fmla="*/ 751 w 1502"/>
                  <a:gd name="T31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2" h="2241">
                    <a:moveTo>
                      <a:pt x="198" y="751"/>
                    </a:moveTo>
                    <a:cubicBezTo>
                      <a:pt x="199" y="446"/>
                      <a:pt x="446" y="199"/>
                      <a:pt x="751" y="199"/>
                    </a:cubicBezTo>
                    <a:cubicBezTo>
                      <a:pt x="1056" y="199"/>
                      <a:pt x="1303" y="446"/>
                      <a:pt x="1303" y="751"/>
                    </a:cubicBezTo>
                    <a:cubicBezTo>
                      <a:pt x="1303" y="1490"/>
                      <a:pt x="1303" y="1490"/>
                      <a:pt x="1303" y="1490"/>
                    </a:cubicBezTo>
                    <a:cubicBezTo>
                      <a:pt x="1303" y="1795"/>
                      <a:pt x="1056" y="2042"/>
                      <a:pt x="751" y="2042"/>
                    </a:cubicBezTo>
                    <a:cubicBezTo>
                      <a:pt x="446" y="2042"/>
                      <a:pt x="199" y="1795"/>
                      <a:pt x="198" y="1490"/>
                    </a:cubicBezTo>
                    <a:lnTo>
                      <a:pt x="198" y="751"/>
                    </a:lnTo>
                    <a:close/>
                    <a:moveTo>
                      <a:pt x="751" y="2241"/>
                    </a:moveTo>
                    <a:cubicBezTo>
                      <a:pt x="1165" y="2241"/>
                      <a:pt x="1502" y="1904"/>
                      <a:pt x="1502" y="1490"/>
                    </a:cubicBezTo>
                    <a:cubicBezTo>
                      <a:pt x="1502" y="751"/>
                      <a:pt x="1502" y="751"/>
                      <a:pt x="1502" y="751"/>
                    </a:cubicBezTo>
                    <a:cubicBezTo>
                      <a:pt x="1502" y="337"/>
                      <a:pt x="1165" y="0"/>
                      <a:pt x="751" y="0"/>
                    </a:cubicBezTo>
                    <a:cubicBezTo>
                      <a:pt x="337" y="0"/>
                      <a:pt x="0" y="337"/>
                      <a:pt x="0" y="751"/>
                    </a:cubicBezTo>
                    <a:cubicBezTo>
                      <a:pt x="0" y="1490"/>
                      <a:pt x="0" y="1490"/>
                      <a:pt x="0" y="1490"/>
                    </a:cubicBezTo>
                    <a:cubicBezTo>
                      <a:pt x="0" y="1904"/>
                      <a:pt x="337" y="2241"/>
                      <a:pt x="751" y="2241"/>
                    </a:cubicBezTo>
                    <a:close/>
                    <a:moveTo>
                      <a:pt x="751" y="2241"/>
                    </a:moveTo>
                    <a:cubicBezTo>
                      <a:pt x="751" y="2241"/>
                      <a:pt x="751" y="2241"/>
                      <a:pt x="751" y="2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513877" y="860425"/>
            <a:ext cx="11164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0472142" y="3911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内页空白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tags" Target="../tags/tag31.xml"/><Relationship Id="rId4" Type="http://schemas.openxmlformats.org/officeDocument/2006/relationships/image" Target="../media/image30.png"/><Relationship Id="rId3" Type="http://schemas.openxmlformats.org/officeDocument/2006/relationships/tags" Target="../tags/tag30.xml"/><Relationship Id="rId2" Type="http://schemas.openxmlformats.org/officeDocument/2006/relationships/image" Target="../media/image29.png"/><Relationship Id="rId10" Type="http://schemas.openxmlformats.org/officeDocument/2006/relationships/notesSlide" Target="../notesSlides/notesSlide8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tags" Target="../tags/tag33.xml"/><Relationship Id="rId2" Type="http://schemas.openxmlformats.org/officeDocument/2006/relationships/image" Target="../media/image34.png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6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6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6.png"/><Relationship Id="rId6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tags" Target="../tags/tag1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tags" Target="../tags/tag16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0.png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4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tags" Target="../tags/tag2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28.xml"/><Relationship Id="rId7" Type="http://schemas.openxmlformats.org/officeDocument/2006/relationships/image" Target="../media/image28.png"/><Relationship Id="rId6" Type="http://schemas.openxmlformats.org/officeDocument/2006/relationships/tags" Target="../tags/tag27.xml"/><Relationship Id="rId5" Type="http://schemas.openxmlformats.org/officeDocument/2006/relationships/image" Target="../media/image27.png"/><Relationship Id="rId4" Type="http://schemas.openxmlformats.org/officeDocument/2006/relationships/tags" Target="../tags/tag26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/>
          <p:cNvSpPr txBox="1"/>
          <p:nvPr/>
        </p:nvSpPr>
        <p:spPr>
          <a:xfrm>
            <a:off x="981075" y="1371731"/>
            <a:ext cx="1022985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THESIS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6605" y="2247265"/>
            <a:ext cx="10639425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Helvetica Neue Regular" panose="02000503000000020004" charset="0"/>
                <a:ea typeface="+mj-ea"/>
                <a:cs typeface="Helvetica Neue Regular" panose="02000503000000020004" charset="0"/>
              </a:rPr>
              <a:t>Analysis of Coffee Quality Factors</a:t>
            </a:r>
            <a:endParaRPr lang="zh-CN" altLang="en-US" sz="5000" dirty="0">
              <a:solidFill>
                <a:schemeClr val="bg1"/>
              </a:solidFill>
              <a:latin typeface="Helvetica Neue Regular" panose="02000503000000020004" charset="0"/>
              <a:ea typeface="+mj-ea"/>
              <a:cs typeface="Helvetica Neue Regular" panose="02000503000000020004" charset="0"/>
            </a:endParaRP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575945" y="1745919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071610" y="3107440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3488906" y="3486357"/>
            <a:ext cx="5324893" cy="719941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文本框 453"/>
          <p:cNvSpPr txBox="1"/>
          <p:nvPr/>
        </p:nvSpPr>
        <p:spPr>
          <a:xfrm>
            <a:off x="3531870" y="3684270"/>
            <a:ext cx="512826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4394"/>
                </a:solidFill>
                <a:latin typeface="Helvetica Neue Regular" panose="02000503000000020004" charset="0"/>
                <a:cs typeface="Helvetica Neue Regular" panose="02000503000000020004" charset="0"/>
              </a:rPr>
              <a:t>Insights from Data</a:t>
            </a:r>
            <a:endParaRPr lang="zh-CN" altLang="en-US" sz="2800" dirty="0">
              <a:solidFill>
                <a:srgbClr val="004394"/>
              </a:solidFill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58" name="立方体 57"/>
          <p:cNvSpPr/>
          <p:nvPr/>
        </p:nvSpPr>
        <p:spPr>
          <a:xfrm>
            <a:off x="5211445" y="4782820"/>
            <a:ext cx="1880235" cy="56642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73967" y="4910076"/>
            <a:ext cx="12446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 11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redicted 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robabilities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pic>
        <p:nvPicPr>
          <p:cNvPr id="217" name="截屏2024-03-10 21.50.59.png" descr="截屏2024-03-10 21.50.59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310" y="1625600"/>
            <a:ext cx="3592622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31" name="截屏2024-03-10 21.54.28.png" descr="截屏2024-03-10 21.54.28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28405" y="1625338"/>
            <a:ext cx="3570334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1118"/>
          <a:stretch>
            <a:fillRect/>
          </a:stretch>
        </p:blipFill>
        <p:spPr>
          <a:xfrm>
            <a:off x="4324985" y="1625600"/>
            <a:ext cx="3592830" cy="21958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8" name="截屏2024-03-10 21.56.09.png" descr="截屏2024-03-10 21.56.0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8069" y="4315198"/>
            <a:ext cx="3468131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45" name="截屏2024-03-10 21.57.38.png" descr="截屏2024-03-10 21.57.3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670" y="4315198"/>
            <a:ext cx="3632947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6737985" y="4536440"/>
            <a:ext cx="4064000" cy="17532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The upward trend in the curve suggests that improvements in these characteristics are associated with an increase in the likelihood of beans being rated "good."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9760" y="4533900"/>
            <a:ext cx="4081780" cy="17430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There is a downward trend, meaning that an increase in the number of defects decreases the probability that the beans will be rated "Good.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redicted 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robabilities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1144"/>
          <a:stretch>
            <a:fillRect/>
          </a:stretch>
        </p:blipFill>
        <p:spPr>
          <a:xfrm>
            <a:off x="734695" y="2172335"/>
            <a:ext cx="4989830" cy="3152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83045" y="2172335"/>
            <a:ext cx="4848225" cy="3152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479376" y="1371731"/>
            <a:ext cx="112332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CONTENT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5655" y="2623185"/>
            <a:ext cx="332486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  <a:endParaRPr lang="en-US" altLang="zh-CN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694055" y="152684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210675" y="343319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6454775" y="1406525"/>
            <a:ext cx="340741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introduction of data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4" name="立方体 63"/>
          <p:cNvSpPr/>
          <p:nvPr/>
        </p:nvSpPr>
        <p:spPr>
          <a:xfrm>
            <a:off x="6454775" y="2249805"/>
            <a:ext cx="290068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Data 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Wrangling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6454775" y="3091815"/>
            <a:ext cx="435737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6454775" y="3947160"/>
            <a:ext cx="2900680" cy="63754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16000" bIns="7200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6454775" y="4778375"/>
            <a:ext cx="2154555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>
                <a:solidFill>
                  <a:schemeClr val="accent1"/>
                </a:solidFill>
                <a:latin typeface="+mj-ea"/>
                <a:ea typeface="+mj-ea"/>
              </a:rPr>
              <a:t>conclusion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xxx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981075" y="1371731"/>
            <a:ext cx="1022985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THANKS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5100" y="2247265"/>
            <a:ext cx="93218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+mj-ea"/>
                <a:ea typeface="+mj-ea"/>
              </a:rPr>
              <a:t>Thank you for listening</a:t>
            </a:r>
            <a:endParaRPr lang="zh-CN" altLang="en-US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981075" y="136428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0632825" y="346748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立方体 57"/>
          <p:cNvSpPr/>
          <p:nvPr/>
        </p:nvSpPr>
        <p:spPr>
          <a:xfrm>
            <a:off x="5240020" y="4935855"/>
            <a:ext cx="1711960" cy="56642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73968" y="5134231"/>
            <a:ext cx="12446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 11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479376" y="1371731"/>
            <a:ext cx="112332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CONTENT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5655" y="2623185"/>
            <a:ext cx="332486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  <a:endParaRPr lang="en-US" altLang="zh-CN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694055" y="152684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210675" y="343319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6454775" y="1406525"/>
            <a:ext cx="340741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introduction of data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4" name="立方体 63"/>
          <p:cNvSpPr/>
          <p:nvPr/>
        </p:nvSpPr>
        <p:spPr>
          <a:xfrm>
            <a:off x="6454775" y="2249805"/>
            <a:ext cx="290068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Data 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Wrangling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6454775" y="3091815"/>
            <a:ext cx="4357370" cy="63754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16000" bIns="7200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6454775" y="3947160"/>
            <a:ext cx="290068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Formal Analysis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6454775" y="4778375"/>
            <a:ext cx="2154555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>
                <a:solidFill>
                  <a:schemeClr val="accent1"/>
                </a:solidFill>
                <a:latin typeface="+mj-ea"/>
                <a:ea typeface="+mj-ea"/>
              </a:rPr>
              <a:t>conclusion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7812" y="1347724"/>
                <a:ext cx="471868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log−odds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−𝑝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𝑐𝑜𝑢𝑛𝑡𝑟𝑦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2" y="1347724"/>
                <a:ext cx="4718685" cy="620395"/>
              </a:xfrm>
              <a:prstGeom prst="rect">
                <a:avLst/>
              </a:prstGeom>
              <a:blipFill rotWithShape="1">
                <a:blip r:embed="rId1"/>
                <a:stretch>
                  <a:fillRect l="-12" t="-41" r="-620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653467" y="1346454"/>
                <a:ext cx="462343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𝑜𝑑𝑑𝑠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−𝑝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𝑐𝑜𝑢𝑛𝑡𝑟𝑦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67" y="1346454"/>
                <a:ext cx="4623435" cy="620395"/>
              </a:xfrm>
              <a:prstGeom prst="rect">
                <a:avLst/>
              </a:prstGeom>
              <a:blipFill rotWithShape="1">
                <a:blip r:embed="rId2"/>
                <a:stretch>
                  <a:fillRect l="-12" t="-41" r="-63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10005" y="2298065"/>
            <a:ext cx="3344272" cy="3600000"/>
          </a:xfrm>
          <a:prstGeom prst="rect">
            <a:avLst/>
          </a:prstGeom>
        </p:spPr>
      </p:pic>
      <p:sp>
        <p:nvSpPr>
          <p:cNvPr id="9" name="立方体 8"/>
          <p:cNvSpPr/>
          <p:nvPr>
            <p:custDataLst>
              <p:tags r:id="rId5"/>
            </p:custDataLst>
          </p:nvPr>
        </p:nvSpPr>
        <p:spPr>
          <a:xfrm>
            <a:off x="497840" y="417195"/>
            <a:ext cx="4156710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Country and Qualityclass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94220" y="2298065"/>
            <a:ext cx="334387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400113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Aroma and Qualityclass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pic>
        <p:nvPicPr>
          <p:cNvPr id="216" name="截屏2024-03-10 21.50.31.png" descr="截屏2024-03-10 21.50.31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3560" y="2157095"/>
            <a:ext cx="349991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15" name="截屏2024-03-10 21.50.00.png" descr="截屏2024-03-10 21.50.00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5395" y="2157095"/>
            <a:ext cx="3537660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20" name="矩形: 对角圆角 19"/>
          <p:cNvSpPr/>
          <p:nvPr>
            <p:custDataLst>
              <p:tags r:id="rId5"/>
            </p:custDataLst>
          </p:nvPr>
        </p:nvSpPr>
        <p:spPr>
          <a:xfrm>
            <a:off x="2553335" y="5051425"/>
            <a:ext cx="6776720" cy="16637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1765" y="5051425"/>
            <a:ext cx="663829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/>
              <a:t>The aroma significantly elevates the likelihood of being classified as a high-quality instructor, with odds ratios and log-odds reflecting a steep increase in probability as the aroma score improves.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0745" y="4441825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( 7.10 , 9.5</a:t>
            </a:r>
            <a:r>
              <a:rPr lang="en-US" altLang="zh-CN"/>
              <a:t>9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76490" y="4441825"/>
            <a:ext cx="275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( 1216.28 , 14610.9</a:t>
            </a:r>
            <a:r>
              <a:rPr lang="en-US" altLang="zh-CN"/>
              <a:t>2</a:t>
            </a:r>
            <a:r>
              <a:rPr lang="zh-CN" altLang="en-US"/>
              <a:t> 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7812" y="1347724"/>
                <a:ext cx="4493260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log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odds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𝑎𝑟𝑜𝑚𝑎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2" y="1347724"/>
                <a:ext cx="4493260" cy="620395"/>
              </a:xfrm>
              <a:prstGeom prst="rect">
                <a:avLst/>
              </a:prstGeom>
              <a:blipFill rotWithShape="1">
                <a:blip r:embed="rId6"/>
                <a:stretch>
                  <a:fillRect l="-13" t="-41" r="-65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653467" y="1346454"/>
                <a:ext cx="4398010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𝑜𝑑𝑑𝑠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𝑎𝑟𝑜𝑚𝑎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67" y="1346454"/>
                <a:ext cx="4398010" cy="620395"/>
              </a:xfrm>
              <a:prstGeom prst="rect">
                <a:avLst/>
              </a:prstGeom>
              <a:blipFill rotWithShape="1">
                <a:blip r:embed="rId7"/>
                <a:stretch>
                  <a:fillRect l="-13" t="-41" r="-66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400113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Flavor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 and Qualityclass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sp>
        <p:nvSpPr>
          <p:cNvPr id="20" name="矩形: 对角圆角 19"/>
          <p:cNvSpPr/>
          <p:nvPr>
            <p:custDataLst>
              <p:tags r:id="rId1"/>
            </p:custDataLst>
          </p:nvPr>
        </p:nvSpPr>
        <p:spPr>
          <a:xfrm>
            <a:off x="2553335" y="5051425"/>
            <a:ext cx="6776720" cy="16637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1765" y="5051425"/>
            <a:ext cx="663829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The quality assessment of an instructor is strongly influenced by flavor, where both the odds ratios and log-odds suggest a sharp uptick in the probability of a positive evaluation with higher flavor scores.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0745" y="4441825"/>
            <a:ext cx="191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</a:t>
            </a:r>
            <a:r>
              <a:rPr lang="zh-CN" altLang="en-US">
                <a:sym typeface="+mn-ea"/>
              </a:rPr>
              <a:t> 9.1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12.31 )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3770" y="4441825"/>
            <a:ext cx="291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</a:t>
            </a:r>
            <a:r>
              <a:rPr lang="zh-CN" altLang="en-US">
                <a:sym typeface="+mn-ea"/>
              </a:rPr>
              <a:t>9292.16 , 222073.05</a:t>
            </a:r>
            <a:r>
              <a:rPr lang="zh-CN" altLang="en-US"/>
              <a:t> 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7812" y="1347724"/>
                <a:ext cx="453580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log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odds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𝑓𝑙𝑎𝑣𝑜𝑟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2" y="1347724"/>
                <a:ext cx="4535805" cy="620395"/>
              </a:xfrm>
              <a:prstGeom prst="rect">
                <a:avLst/>
              </a:prstGeom>
              <a:blipFill rotWithShape="1">
                <a:blip r:embed="rId2"/>
                <a:stretch>
                  <a:fillRect l="-13" t="-41" r="-64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653467" y="1346454"/>
                <a:ext cx="444055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𝑜𝑑𝑑𝑠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𝑓𝑙𝑎𝑣𝑜𝑟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67" y="1346454"/>
                <a:ext cx="4440555" cy="620395"/>
              </a:xfrm>
              <a:prstGeom prst="rect">
                <a:avLst/>
              </a:prstGeom>
              <a:blipFill rotWithShape="1">
                <a:blip r:embed="rId3"/>
                <a:stretch>
                  <a:fillRect l="-13" t="-41" r="-659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截屏2024-03-10 21.52.16.png" descr="截屏2024-03-10 21.52.16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5395" y="2158365"/>
            <a:ext cx="360916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23" name="截屏2024-03-10 21.52.37.png" descr="截屏2024-03-10 21.52.37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69760" y="2131695"/>
            <a:ext cx="358459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400113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Acidity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 and Qualityclass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sp>
        <p:nvSpPr>
          <p:cNvPr id="20" name="矩形: 对角圆角 19"/>
          <p:cNvSpPr/>
          <p:nvPr>
            <p:custDataLst>
              <p:tags r:id="rId1"/>
            </p:custDataLst>
          </p:nvPr>
        </p:nvSpPr>
        <p:spPr>
          <a:xfrm>
            <a:off x="2553335" y="5191125"/>
            <a:ext cx="6776720" cy="85280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1765" y="5294630"/>
            <a:ext cx="6638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316480">
              <a:spcBef>
                <a:spcPts val="4200"/>
              </a:spcBef>
              <a:defRPr sz="4560"/>
            </a:pPr>
            <a:r>
              <a:rPr lang="en-GB" altLang="zh-CN" sz="1800" dirty="0">
                <a:sym typeface="+mn-ea"/>
              </a:rPr>
              <a:t>The quality assessment of an instructor is strongly influenced by Acidity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too.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0745" y="4441825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</a:t>
            </a:r>
            <a:r>
              <a:rPr lang="en-US" altLang="zh-CN">
                <a:sym typeface="+mn-ea"/>
              </a:rPr>
              <a:t>6.61</a:t>
            </a:r>
            <a:r>
              <a:rPr lang="zh-CN" altLang="en-US">
                <a:sym typeface="+mn-ea"/>
              </a:rPr>
              <a:t> , </a:t>
            </a:r>
            <a:r>
              <a:rPr lang="en-US" altLang="zh-CN">
                <a:sym typeface="+mn-ea"/>
              </a:rPr>
              <a:t>8.94</a:t>
            </a:r>
            <a:r>
              <a:rPr lang="en-US" altLang="zh-CN"/>
              <a:t>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07910" y="4441825"/>
            <a:ext cx="275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</a:t>
            </a:r>
            <a:r>
              <a:rPr lang="zh-CN" altLang="en-US">
                <a:sym typeface="+mn-ea"/>
              </a:rPr>
              <a:t>741.3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 , 7621.5</a:t>
            </a:r>
            <a:r>
              <a:rPr lang="en-US" altLang="zh-CN">
                <a:sym typeface="+mn-ea"/>
              </a:rPr>
              <a:t>8</a:t>
            </a:r>
            <a:r>
              <a:rPr lang="zh-CN" altLang="en-US"/>
              <a:t> 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7812" y="1347724"/>
                <a:ext cx="461073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log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odds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𝑎𝑐𝑖𝑑𝑖𝑡𝑦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2" y="1347724"/>
                <a:ext cx="4610735" cy="620395"/>
              </a:xfrm>
              <a:prstGeom prst="rect">
                <a:avLst/>
              </a:prstGeom>
              <a:blipFill rotWithShape="1">
                <a:blip r:embed="rId2"/>
                <a:stretch>
                  <a:fillRect l="-12" t="-41" r="-63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653467" y="1346454"/>
                <a:ext cx="4260850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𝑜𝑑𝑑𝑠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rPr>
                        <m:t>×acidity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67" y="1346454"/>
                <a:ext cx="4260850" cy="620395"/>
              </a:xfrm>
              <a:prstGeom prst="rect">
                <a:avLst/>
              </a:prstGeom>
              <a:blipFill rotWithShape="1">
                <a:blip r:embed="rId3"/>
                <a:stretch>
                  <a:fillRect l="-13" t="-41" r="1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9" name="截屏2024-03-10 21.53.50.png" descr="截屏2024-03-10 21.53.50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5566" y="2183503"/>
            <a:ext cx="359390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30" name="截屏2024-03-10 21.54.08.png" descr="截屏2024-03-10 21.54.08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93652" y="2183503"/>
            <a:ext cx="350383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sp>
        <p:nvSpPr>
          <p:cNvPr id="20" name="矩形: 对角圆角 19"/>
          <p:cNvSpPr/>
          <p:nvPr>
            <p:custDataLst>
              <p:tags r:id="rId1"/>
            </p:custDataLst>
          </p:nvPr>
        </p:nvSpPr>
        <p:spPr>
          <a:xfrm>
            <a:off x="2553335" y="5051425"/>
            <a:ext cx="6776720" cy="16637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1765" y="5051425"/>
            <a:ext cx="663829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For the category of two defects, an increase in defects correlates with a reduced likelihood of coffee being classified as high quality, as demonstrated by the odds ratio below one and the negative log-odds.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92630" y="4441825"/>
            <a:ext cx="206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</a:t>
            </a:r>
            <a:r>
              <a:rPr lang="zh-CN" altLang="en-US">
                <a:sym typeface="+mn-ea"/>
              </a:rPr>
              <a:t>-0.13 , </a:t>
            </a:r>
            <a:r>
              <a:rPr lang="en-US" altLang="zh-CN">
                <a:sym typeface="+mn-ea"/>
              </a:rPr>
              <a:t>-0.02</a:t>
            </a:r>
            <a:r>
              <a:rPr lang="en-US" altLang="zh-CN"/>
              <a:t>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52435" y="4502150"/>
            <a:ext cx="173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</a:t>
            </a:r>
            <a:r>
              <a:rPr lang="en-US" altLang="zh-CN">
                <a:sym typeface="+mn-ea"/>
              </a:rPr>
              <a:t>0.</a:t>
            </a:r>
            <a:r>
              <a:rPr lang="zh-CN" altLang="en-US">
                <a:sym typeface="+mn-ea"/>
              </a:rPr>
              <a:t>8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 , 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.9</a:t>
            </a:r>
            <a:r>
              <a:rPr lang="en-US" altLang="zh-CN">
                <a:sym typeface="+mn-ea"/>
              </a:rPr>
              <a:t>8</a:t>
            </a:r>
            <a:r>
              <a:rPr lang="zh-CN" altLang="en-US"/>
              <a:t> )</a:t>
            </a:r>
            <a:endParaRPr lang="zh-CN" altLang="en-US"/>
          </a:p>
        </p:txBody>
      </p:sp>
      <p:sp>
        <p:nvSpPr>
          <p:cNvPr id="8" name="立方体 7"/>
          <p:cNvSpPr/>
          <p:nvPr>
            <p:custDataLst>
              <p:tags r:id="rId2"/>
            </p:custDataLst>
          </p:nvPr>
        </p:nvSpPr>
        <p:spPr>
          <a:xfrm>
            <a:off x="497840" y="417195"/>
            <a:ext cx="648144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Category 2 type defects and Qualityclass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36" name="截屏2024-03-10 21.55.23.png" descr="截屏2024-03-10 21.55.23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5395" y="2124075"/>
            <a:ext cx="3538220" cy="2287905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37" name="截屏2024-03-10 21.55.50.png" descr="截屏2024-03-10 21.55.50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19786" y="2125083"/>
            <a:ext cx="380246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77812" y="1347724"/>
                <a:ext cx="472757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log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odds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𝑑𝑒𝑓𝑒𝑐𝑡𝑠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777812" y="1347724"/>
                <a:ext cx="4727575" cy="620395"/>
              </a:xfrm>
              <a:prstGeom prst="rect">
                <a:avLst/>
              </a:prstGeom>
              <a:blipFill rotWithShape="1">
                <a:blip r:embed="rId9"/>
                <a:stretch>
                  <a:fillRect l="-12" t="-41" r="-619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653467" y="1346454"/>
                <a:ext cx="4535170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𝑜𝑑𝑑𝑠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rPr>
                        <m:t>𝑑𝑒𝑓𝑒𝑐𝑡𝑠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6653467" y="1346454"/>
                <a:ext cx="4535170" cy="620395"/>
              </a:xfrm>
              <a:prstGeom prst="rect">
                <a:avLst/>
              </a:prstGeom>
              <a:blipFill rotWithShape="1">
                <a:blip r:embed="rId12"/>
                <a:stretch>
                  <a:fillRect l="-13" t="-41" r="1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sp>
        <p:nvSpPr>
          <p:cNvPr id="20" name="矩形: 对角圆角 19"/>
          <p:cNvSpPr/>
          <p:nvPr>
            <p:custDataLst>
              <p:tags r:id="rId1"/>
            </p:custDataLst>
          </p:nvPr>
        </p:nvSpPr>
        <p:spPr>
          <a:xfrm>
            <a:off x="2553335" y="5216525"/>
            <a:ext cx="6776720" cy="127063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1765" y="5216525"/>
            <a:ext cx="663829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The altitude at which coffee is grown also plays a significant role in quality. Higher altitudes are generally associated with higher coffee’s quality.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0745" y="4441825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</a:t>
            </a:r>
            <a:r>
              <a:rPr lang="en-US" altLang="zh-CN"/>
              <a:t>0.20 , 0.50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57795" y="4441825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 </a:t>
            </a:r>
            <a:r>
              <a:rPr lang="zh-CN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.22</a:t>
            </a:r>
            <a:r>
              <a:rPr lang="zh-CN" altLang="en-US">
                <a:sym typeface="+mn-ea"/>
              </a:rPr>
              <a:t> , 1</a:t>
            </a:r>
            <a:r>
              <a:rPr lang="en-US" altLang="zh-CN">
                <a:sym typeface="+mn-ea"/>
              </a:rPr>
              <a:t>.66</a:t>
            </a:r>
            <a:r>
              <a:rPr lang="zh-CN" altLang="en-US"/>
              <a:t> 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7812" y="1347724"/>
                <a:ext cx="461708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log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odds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𝑎𝑡𝑖𝑡𝑢𝑑𝑒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2" y="1347724"/>
                <a:ext cx="4617085" cy="620395"/>
              </a:xfrm>
              <a:prstGeom prst="rect">
                <a:avLst/>
              </a:prstGeom>
              <a:blipFill rotWithShape="1">
                <a:blip r:embed="rId2"/>
                <a:stretch>
                  <a:fillRect l="-12" t="-41" r="-63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653467" y="1346454"/>
                <a:ext cx="4521835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𝑜𝑑𝑑𝑠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𝑎𝑡𝑖𝑡𝑢𝑑𝑒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67" y="1346454"/>
                <a:ext cx="4521835" cy="620395"/>
              </a:xfrm>
              <a:prstGeom prst="rect">
                <a:avLst/>
              </a:prstGeom>
              <a:blipFill rotWithShape="1">
                <a:blip r:embed="rId3"/>
                <a:stretch>
                  <a:fillRect l="-13" t="-41" r="-647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3" name="截屏2024-03-10 21.57.07.png" descr="截屏2024-03-10 21.57.07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3120" y="2132703"/>
            <a:ext cx="3540104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8" name="立方体 7"/>
          <p:cNvSpPr/>
          <p:nvPr>
            <p:custDataLst>
              <p:tags r:id="rId6"/>
            </p:custDataLst>
          </p:nvPr>
        </p:nvSpPr>
        <p:spPr>
          <a:xfrm>
            <a:off x="497840" y="417195"/>
            <a:ext cx="618553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Altitude mean meters and Qualityclass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44" name="截屏2024-03-10 21.57.21.png" descr="截屏2024-03-10 21.57.21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68319" y="2144133"/>
            <a:ext cx="3525286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/>
          </a:p>
        </p:txBody>
      </p:sp>
      <p:sp>
        <p:nvSpPr>
          <p:cNvPr id="20" name="矩形: 对角圆角 19"/>
          <p:cNvSpPr/>
          <p:nvPr>
            <p:custDataLst>
              <p:tags r:id="rId1"/>
            </p:custDataLst>
          </p:nvPr>
        </p:nvSpPr>
        <p:spPr>
          <a:xfrm>
            <a:off x="2553335" y="5051425"/>
            <a:ext cx="6776720" cy="16637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1765" y="5051425"/>
            <a:ext cx="663829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Coffee beans harvested in 2010, 2011, 2016, and 2018 exhibit a predicted probability exceeding 50% for being of high quality, whereas those from other analyzed years fall below this threshold.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7812" y="1347724"/>
                <a:ext cx="5005070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log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odds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ℎ𝑎𝑟𝑣𝑒𝑠𝑡𝑒𝑑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2" y="1347724"/>
                <a:ext cx="5005070" cy="620395"/>
              </a:xfrm>
              <a:prstGeom prst="rect">
                <a:avLst/>
              </a:prstGeom>
              <a:blipFill rotWithShape="1">
                <a:blip r:embed="rId2"/>
                <a:stretch>
                  <a:fillRect l="-11" t="-41" r="-58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653467" y="1346454"/>
                <a:ext cx="4909820" cy="620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𝑜𝑑𝑑𝑠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ℎ𝑎𝑟𝑣𝑒𝑠𝑡𝑒𝑑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67" y="1346454"/>
                <a:ext cx="4909820" cy="620395"/>
              </a:xfrm>
              <a:prstGeom prst="rect">
                <a:avLst/>
              </a:prstGeom>
              <a:blipFill rotWithShape="1">
                <a:blip r:embed="rId3"/>
                <a:stretch>
                  <a:fillRect l="-12" t="-41" r="-59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0" name="截屏2024-03-10 21.59.26.png" descr="截屏2024-03-10 21.59.26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82258" y="2153256"/>
            <a:ext cx="3610777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51" name="截屏2024-03-10 22.00.24.png" descr="截屏2024-03-10 22.00.24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51675" y="2070100"/>
            <a:ext cx="3451860" cy="226822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8" name="立方体 7"/>
          <p:cNvSpPr/>
          <p:nvPr>
            <p:custDataLst>
              <p:tags r:id="rId8"/>
            </p:custDataLst>
          </p:nvPr>
        </p:nvSpPr>
        <p:spPr>
          <a:xfrm>
            <a:off x="497840" y="417195"/>
            <a:ext cx="4521200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Harvested and Qualityclass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毕业答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6A2"/>
      </a:accent1>
      <a:accent2>
        <a:srgbClr val="00A0E9"/>
      </a:accent2>
      <a:accent3>
        <a:srgbClr val="FF99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2910</Words>
  <Application>WPS 演示</Application>
  <PresentationFormat>宽屏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宋体</vt:lpstr>
      <vt:lpstr>Wingdings</vt:lpstr>
      <vt:lpstr>等线</vt:lpstr>
      <vt:lpstr>Helvetica Neue Regular</vt:lpstr>
      <vt:lpstr>微软雅黑 Light</vt:lpstr>
      <vt:lpstr>汉仪中黑KW</vt:lpstr>
      <vt:lpstr>微软雅黑</vt:lpstr>
      <vt:lpstr>Bahnschrift SemiBold Condensed</vt:lpstr>
      <vt:lpstr>苹方-简</vt:lpstr>
      <vt:lpstr>汉仪旗黑</vt:lpstr>
      <vt:lpstr>宋体</vt:lpstr>
      <vt:lpstr>Arial Unicode MS</vt:lpstr>
      <vt:lpstr>汉仪中等线KW</vt:lpstr>
      <vt:lpstr>Calibri</vt:lpstr>
      <vt:lpstr>Helvetica Neue</vt:lpstr>
      <vt:lpstr>汉仪书宋二KW</vt:lpstr>
      <vt:lpstr>Times New Roman</vt:lpstr>
      <vt:lpstr>微软雅黑 Light</vt:lpstr>
      <vt:lpstr>微软雅黑</vt:lpstr>
      <vt:lpstr>DejaVu Math TeX Gyre</vt:lpstr>
      <vt:lpstr>宋体</vt:lpstr>
      <vt:lpstr/>
      <vt:lpstr>Times New Roman</vt:lpstr>
      <vt:lpstr>1_毕业答辩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王</dc:creator>
  <cp:lastModifiedBy>ikkiv</cp:lastModifiedBy>
  <cp:revision>44</cp:revision>
  <dcterms:created xsi:type="dcterms:W3CDTF">2024-03-15T19:23:26Z</dcterms:created>
  <dcterms:modified xsi:type="dcterms:W3CDTF">2024-03-15T19:23:26Z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KSOTemplateUUID">
    <vt:lpwstr>v1.0_mb_b3W08RWbzh6dd4AvXvDVOA==</vt:lpwstr>
  </property>
  <property fmtid="{D5CDD505-2E9C-101B-9397-08002B2CF9AE}" pid="4" name="ICV">
    <vt:lpwstr>A3B008B5CC16FC262EA0F4659038E5DA_43</vt:lpwstr>
  </property>
</Properties>
</file>