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5" r:id="rId2"/>
    <p:sldId id="261" r:id="rId3"/>
    <p:sldId id="263" r:id="rId4"/>
    <p:sldId id="264" r:id="rId5"/>
    <p:sldId id="262" r:id="rId6"/>
    <p:sldId id="270" r:id="rId7"/>
    <p:sldId id="265" r:id="rId8"/>
    <p:sldId id="269" r:id="rId9"/>
    <p:sldId id="266" r:id="rId10"/>
    <p:sldId id="267" r:id="rId11"/>
    <p:sldId id="271" r:id="rId12"/>
    <p:sldId id="268" r:id="rId13"/>
    <p:sldId id="272" r:id="rId14"/>
    <p:sldId id="273" r:id="rId15"/>
    <p:sldId id="274"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3" autoAdjust="0"/>
    <p:restoredTop sz="94660"/>
  </p:normalViewPr>
  <p:slideViewPr>
    <p:cSldViewPr snapToGrid="0">
      <p:cViewPr>
        <p:scale>
          <a:sx n="100" d="100"/>
          <a:sy n="100" d="100"/>
        </p:scale>
        <p:origin x="-34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6T12:04:07.205"/>
    </inkml:context>
    <inkml:brush xml:id="br0">
      <inkml:brushProperty name="width" value="0.035" units="cm"/>
      <inkml:brushProperty name="height" value="0.035" units="cm"/>
    </inkml:brush>
  </inkml:definitions>
  <inkml:trace contextRef="#ctx0" brushRef="#br0">0 11 24575,'2'-1'0,"-1"0"0,1 0 0,0 0 0,-1 0 0,1 0 0,0 0 0,-1 1 0,1-1 0,0 1 0,0-1 0,0 1 0,2-1 0,26 0 0,-20 1 0,-3 0 0,-1 1 0,0-1 0,0 1 0,0 0 0,0 1 0,0 0 0,9 3 0,3 4 0,18 11 0,-6-3 0,10 2 0,53 17 0,-50-20 0,44 22 0,-36-11 0,-10-5 0,60 24 0,-74-38 91,5 1-1547,-23-5-5370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6T12:04:07.892"/>
    </inkml:context>
    <inkml:brush xml:id="br0">
      <inkml:brushProperty name="width" value="0.035" units="cm"/>
      <inkml:brushProperty name="height" value="0.035" units="cm"/>
    </inkml:brush>
  </inkml:definitions>
  <inkml:trace contextRef="#ctx0" brushRef="#br0">674 0 24575,'-8'1'0,"1"-1"0,0 1 0,0 0 0,0 1 0,0 0 0,1 0 0,-1 1 0,0 0 0,-7 4 0,-8 6 0,-26 20 0,24-16 0,-240 142 0,211-130 0,-2 0 0,-54 33 0,107-61-80,0 0-27,1 0 0,-1 0 0,0 0 0,1 0 0,-1 0 0,1 0 0,0 0-1,0 1 1,-1-1 0,1 1 0,-1 2 0,1 1-6719</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7T09:02:27.547"/>
    </inkml:context>
    <inkml:brush xml:id="br0">
      <inkml:brushProperty name="width" value="0.035" units="cm"/>
      <inkml:brushProperty name="height" value="0.035" units="cm"/>
    </inkml:brush>
  </inkml:definitions>
  <inkml:trace contextRef="#ctx0" brushRef="#br0">1 98 24575,'5'0'0,"0"-1"0,1 0 0,-1 0 0,0 0 0,5-2 0,19-5 0,463-47-322,2 33-1,539 16 323,-604 8 0,-276-3 60,274 6 418,-374-1-457,-2 3 1,1 1-1,-1 3 1,87 31-1,-99-28-21,1-2 0,1-1 0,0-2 0,0-2 0,47 2 0,442-8 0,-262-5 0,-180 4 0,251 4 0,-243 1 0,142 28 0,106 22 0,-277-46 0,182 17-1365,-190-22-5461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7T09:02:30.599"/>
    </inkml:context>
    <inkml:brush xml:id="br0">
      <inkml:brushProperty name="width" value="0.035" units="cm"/>
      <inkml:brushProperty name="height" value="0.035" units="cm"/>
    </inkml:brush>
  </inkml:definitions>
  <inkml:trace contextRef="#ctx0" brushRef="#br0">1 0 24575,'16'0'-2,"369"4"15,-6 22-137,53 33-210,97 11 101,-177-51 442,0-21 146,-102-1-239,1024 4-116,-946 8 0,5 1 0,178-11 0,-634 1 0,-57 0 0,-72 0-374,-1941 0-4196,1137 0 9514,1006-2-4944,1-2 0,-72-16 0,61 12 0,-1 3 0,-111 4 0,90 2 0,14 1 0,29 0 0,-74-6 0,106 2 0,10-2 0,3 1 0,1 1 0,0 0 0,0 0 0,8-1 0,431-39-146,-375 38-43,1017-30-2867,5 33 1615,-687 3 1732,666 0-291,-1058-3 1087,1 0 1,24-6 0,15-2 190,311 5-1278,-205 6 0,346-2-1365,-454 0-5461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7A606C-94F2-3217-AE4D-24FF0EC25CB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2A02025-766C-B018-2C03-FBFA0E5268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8913339-7727-473E-1967-005522CAD3E0}"/>
              </a:ext>
            </a:extLst>
          </p:cNvPr>
          <p:cNvSpPr>
            <a:spLocks noGrp="1"/>
          </p:cNvSpPr>
          <p:nvPr>
            <p:ph type="dt" sz="half" idx="10"/>
          </p:nvPr>
        </p:nvSpPr>
        <p:spPr/>
        <p:txBody>
          <a:bodyPr/>
          <a:lstStyle/>
          <a:p>
            <a:fld id="{E1DA6F37-281F-40AB-BD68-34589FCD7602}" type="datetimeFigureOut">
              <a:rPr lang="zh-CN" altLang="en-US" smtClean="0"/>
              <a:t>2023/11/27</a:t>
            </a:fld>
            <a:endParaRPr lang="zh-CN" altLang="en-US"/>
          </a:p>
        </p:txBody>
      </p:sp>
      <p:sp>
        <p:nvSpPr>
          <p:cNvPr id="5" name="页脚占位符 4">
            <a:extLst>
              <a:ext uri="{FF2B5EF4-FFF2-40B4-BE49-F238E27FC236}">
                <a16:creationId xmlns:a16="http://schemas.microsoft.com/office/drawing/2014/main" id="{21C76FA2-3F2A-E47D-3A34-BD9D4A9985A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60F5872-A195-D5F5-C7B3-BA764C1D12A4}"/>
              </a:ext>
            </a:extLst>
          </p:cNvPr>
          <p:cNvSpPr>
            <a:spLocks noGrp="1"/>
          </p:cNvSpPr>
          <p:nvPr>
            <p:ph type="sldNum" sz="quarter" idx="12"/>
          </p:nvPr>
        </p:nvSpPr>
        <p:spPr/>
        <p:txBody>
          <a:bodyPr/>
          <a:lstStyle/>
          <a:p>
            <a:fld id="{F4DA10EF-8E43-4716-89ED-DAD94F9ECE43}" type="slidenum">
              <a:rPr lang="zh-CN" altLang="en-US" smtClean="0"/>
              <a:t>‹#›</a:t>
            </a:fld>
            <a:endParaRPr lang="zh-CN" altLang="en-US"/>
          </a:p>
        </p:txBody>
      </p:sp>
    </p:spTree>
    <p:extLst>
      <p:ext uri="{BB962C8B-B14F-4D97-AF65-F5344CB8AC3E}">
        <p14:creationId xmlns:p14="http://schemas.microsoft.com/office/powerpoint/2010/main" val="3656210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E23FA5-17FC-B73F-2B5A-381AA7A7C24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7DA1AAA-8063-5D33-A97C-FA81ED52C24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2B73511-26EF-FB59-9532-BB2D3EB3E719}"/>
              </a:ext>
            </a:extLst>
          </p:cNvPr>
          <p:cNvSpPr>
            <a:spLocks noGrp="1"/>
          </p:cNvSpPr>
          <p:nvPr>
            <p:ph type="dt" sz="half" idx="10"/>
          </p:nvPr>
        </p:nvSpPr>
        <p:spPr/>
        <p:txBody>
          <a:bodyPr/>
          <a:lstStyle/>
          <a:p>
            <a:fld id="{E1DA6F37-281F-40AB-BD68-34589FCD7602}" type="datetimeFigureOut">
              <a:rPr lang="zh-CN" altLang="en-US" smtClean="0"/>
              <a:t>2023/11/27</a:t>
            </a:fld>
            <a:endParaRPr lang="zh-CN" altLang="en-US"/>
          </a:p>
        </p:txBody>
      </p:sp>
      <p:sp>
        <p:nvSpPr>
          <p:cNvPr id="5" name="页脚占位符 4">
            <a:extLst>
              <a:ext uri="{FF2B5EF4-FFF2-40B4-BE49-F238E27FC236}">
                <a16:creationId xmlns:a16="http://schemas.microsoft.com/office/drawing/2014/main" id="{7294C648-0F94-6472-31EE-F8FBE9BD174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3C45115-FDE4-2871-AE60-6A512F7675B3}"/>
              </a:ext>
            </a:extLst>
          </p:cNvPr>
          <p:cNvSpPr>
            <a:spLocks noGrp="1"/>
          </p:cNvSpPr>
          <p:nvPr>
            <p:ph type="sldNum" sz="quarter" idx="12"/>
          </p:nvPr>
        </p:nvSpPr>
        <p:spPr/>
        <p:txBody>
          <a:bodyPr/>
          <a:lstStyle/>
          <a:p>
            <a:fld id="{F4DA10EF-8E43-4716-89ED-DAD94F9ECE43}" type="slidenum">
              <a:rPr lang="zh-CN" altLang="en-US" smtClean="0"/>
              <a:t>‹#›</a:t>
            </a:fld>
            <a:endParaRPr lang="zh-CN" altLang="en-US"/>
          </a:p>
        </p:txBody>
      </p:sp>
    </p:spTree>
    <p:extLst>
      <p:ext uri="{BB962C8B-B14F-4D97-AF65-F5344CB8AC3E}">
        <p14:creationId xmlns:p14="http://schemas.microsoft.com/office/powerpoint/2010/main" val="3790101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77E8C60-6924-7F27-EE42-B1E3C66E74C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CD7731A-2F8D-F013-E09C-3E77E87FCA9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3722217-275E-A783-F90E-08B4D2FE21C7}"/>
              </a:ext>
            </a:extLst>
          </p:cNvPr>
          <p:cNvSpPr>
            <a:spLocks noGrp="1"/>
          </p:cNvSpPr>
          <p:nvPr>
            <p:ph type="dt" sz="half" idx="10"/>
          </p:nvPr>
        </p:nvSpPr>
        <p:spPr/>
        <p:txBody>
          <a:bodyPr/>
          <a:lstStyle/>
          <a:p>
            <a:fld id="{E1DA6F37-281F-40AB-BD68-34589FCD7602}" type="datetimeFigureOut">
              <a:rPr lang="zh-CN" altLang="en-US" smtClean="0"/>
              <a:t>2023/11/27</a:t>
            </a:fld>
            <a:endParaRPr lang="zh-CN" altLang="en-US"/>
          </a:p>
        </p:txBody>
      </p:sp>
      <p:sp>
        <p:nvSpPr>
          <p:cNvPr id="5" name="页脚占位符 4">
            <a:extLst>
              <a:ext uri="{FF2B5EF4-FFF2-40B4-BE49-F238E27FC236}">
                <a16:creationId xmlns:a16="http://schemas.microsoft.com/office/drawing/2014/main" id="{B8E3B342-AD0F-DFCF-6A4B-CECE4672EB8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E52CAC7-19DA-99E4-8C4C-ACAC40B7BFB3}"/>
              </a:ext>
            </a:extLst>
          </p:cNvPr>
          <p:cNvSpPr>
            <a:spLocks noGrp="1"/>
          </p:cNvSpPr>
          <p:nvPr>
            <p:ph type="sldNum" sz="quarter" idx="12"/>
          </p:nvPr>
        </p:nvSpPr>
        <p:spPr/>
        <p:txBody>
          <a:bodyPr/>
          <a:lstStyle/>
          <a:p>
            <a:fld id="{F4DA10EF-8E43-4716-89ED-DAD94F9ECE43}" type="slidenum">
              <a:rPr lang="zh-CN" altLang="en-US" smtClean="0"/>
              <a:t>‹#›</a:t>
            </a:fld>
            <a:endParaRPr lang="zh-CN" altLang="en-US"/>
          </a:p>
        </p:txBody>
      </p:sp>
    </p:spTree>
    <p:extLst>
      <p:ext uri="{BB962C8B-B14F-4D97-AF65-F5344CB8AC3E}">
        <p14:creationId xmlns:p14="http://schemas.microsoft.com/office/powerpoint/2010/main" val="2153208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EDDB4E-CE72-6E2B-DF04-A477F964B06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DF7FF2C-958D-3941-AEB7-18683F8AD58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6109BB6-00E3-92A2-7666-8A71E70A33E4}"/>
              </a:ext>
            </a:extLst>
          </p:cNvPr>
          <p:cNvSpPr>
            <a:spLocks noGrp="1"/>
          </p:cNvSpPr>
          <p:nvPr>
            <p:ph type="dt" sz="half" idx="10"/>
          </p:nvPr>
        </p:nvSpPr>
        <p:spPr/>
        <p:txBody>
          <a:bodyPr/>
          <a:lstStyle/>
          <a:p>
            <a:fld id="{E1DA6F37-281F-40AB-BD68-34589FCD7602}" type="datetimeFigureOut">
              <a:rPr lang="zh-CN" altLang="en-US" smtClean="0"/>
              <a:t>2023/11/27</a:t>
            </a:fld>
            <a:endParaRPr lang="zh-CN" altLang="en-US"/>
          </a:p>
        </p:txBody>
      </p:sp>
      <p:sp>
        <p:nvSpPr>
          <p:cNvPr id="5" name="页脚占位符 4">
            <a:extLst>
              <a:ext uri="{FF2B5EF4-FFF2-40B4-BE49-F238E27FC236}">
                <a16:creationId xmlns:a16="http://schemas.microsoft.com/office/drawing/2014/main" id="{C2CFA139-6E3F-D344-4A7A-87DF56272D4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79A93A7-83BC-941B-9A69-8DE5F1816190}"/>
              </a:ext>
            </a:extLst>
          </p:cNvPr>
          <p:cNvSpPr>
            <a:spLocks noGrp="1"/>
          </p:cNvSpPr>
          <p:nvPr>
            <p:ph type="sldNum" sz="quarter" idx="12"/>
          </p:nvPr>
        </p:nvSpPr>
        <p:spPr/>
        <p:txBody>
          <a:bodyPr/>
          <a:lstStyle/>
          <a:p>
            <a:fld id="{F4DA10EF-8E43-4716-89ED-DAD94F9ECE43}" type="slidenum">
              <a:rPr lang="zh-CN" altLang="en-US" smtClean="0"/>
              <a:t>‹#›</a:t>
            </a:fld>
            <a:endParaRPr lang="zh-CN" altLang="en-US"/>
          </a:p>
        </p:txBody>
      </p:sp>
    </p:spTree>
    <p:extLst>
      <p:ext uri="{BB962C8B-B14F-4D97-AF65-F5344CB8AC3E}">
        <p14:creationId xmlns:p14="http://schemas.microsoft.com/office/powerpoint/2010/main" val="659649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F3B9BA-0E3A-995D-2F2A-B1EA8D81D63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316AC5A-6F6F-2DAB-7556-2117963ED9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2C9B0B2-D6FB-E783-381C-F5FFBC2B674D}"/>
              </a:ext>
            </a:extLst>
          </p:cNvPr>
          <p:cNvSpPr>
            <a:spLocks noGrp="1"/>
          </p:cNvSpPr>
          <p:nvPr>
            <p:ph type="dt" sz="half" idx="10"/>
          </p:nvPr>
        </p:nvSpPr>
        <p:spPr/>
        <p:txBody>
          <a:bodyPr/>
          <a:lstStyle/>
          <a:p>
            <a:fld id="{E1DA6F37-281F-40AB-BD68-34589FCD7602}" type="datetimeFigureOut">
              <a:rPr lang="zh-CN" altLang="en-US" smtClean="0"/>
              <a:t>2023/11/27</a:t>
            </a:fld>
            <a:endParaRPr lang="zh-CN" altLang="en-US"/>
          </a:p>
        </p:txBody>
      </p:sp>
      <p:sp>
        <p:nvSpPr>
          <p:cNvPr id="5" name="页脚占位符 4">
            <a:extLst>
              <a:ext uri="{FF2B5EF4-FFF2-40B4-BE49-F238E27FC236}">
                <a16:creationId xmlns:a16="http://schemas.microsoft.com/office/drawing/2014/main" id="{0F34A0E1-AD4F-9E6B-631C-E102F4F3717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F15058F-067E-569E-75AE-7CE6A0AE51AB}"/>
              </a:ext>
            </a:extLst>
          </p:cNvPr>
          <p:cNvSpPr>
            <a:spLocks noGrp="1"/>
          </p:cNvSpPr>
          <p:nvPr>
            <p:ph type="sldNum" sz="quarter" idx="12"/>
          </p:nvPr>
        </p:nvSpPr>
        <p:spPr/>
        <p:txBody>
          <a:bodyPr/>
          <a:lstStyle/>
          <a:p>
            <a:fld id="{F4DA10EF-8E43-4716-89ED-DAD94F9ECE43}" type="slidenum">
              <a:rPr lang="zh-CN" altLang="en-US" smtClean="0"/>
              <a:t>‹#›</a:t>
            </a:fld>
            <a:endParaRPr lang="zh-CN" altLang="en-US"/>
          </a:p>
        </p:txBody>
      </p:sp>
    </p:spTree>
    <p:extLst>
      <p:ext uri="{BB962C8B-B14F-4D97-AF65-F5344CB8AC3E}">
        <p14:creationId xmlns:p14="http://schemas.microsoft.com/office/powerpoint/2010/main" val="1446659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B05DE9-DD11-AA71-42D6-D675ED7AD27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03AD79C-C7AF-193A-E95D-BF21CE0F1B8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65F1C66-9683-B9CF-158C-0F7291D1F91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2E8B3C8-A695-CBFC-C980-74AA5DD71B2C}"/>
              </a:ext>
            </a:extLst>
          </p:cNvPr>
          <p:cNvSpPr>
            <a:spLocks noGrp="1"/>
          </p:cNvSpPr>
          <p:nvPr>
            <p:ph type="dt" sz="half" idx="10"/>
          </p:nvPr>
        </p:nvSpPr>
        <p:spPr/>
        <p:txBody>
          <a:bodyPr/>
          <a:lstStyle/>
          <a:p>
            <a:fld id="{E1DA6F37-281F-40AB-BD68-34589FCD7602}" type="datetimeFigureOut">
              <a:rPr lang="zh-CN" altLang="en-US" smtClean="0"/>
              <a:t>2023/11/27</a:t>
            </a:fld>
            <a:endParaRPr lang="zh-CN" altLang="en-US"/>
          </a:p>
        </p:txBody>
      </p:sp>
      <p:sp>
        <p:nvSpPr>
          <p:cNvPr id="6" name="页脚占位符 5">
            <a:extLst>
              <a:ext uri="{FF2B5EF4-FFF2-40B4-BE49-F238E27FC236}">
                <a16:creationId xmlns:a16="http://schemas.microsoft.com/office/drawing/2014/main" id="{E57B55FA-08AE-DE9D-093F-A05724645B6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345751E-6782-EEA1-4062-198D34641080}"/>
              </a:ext>
            </a:extLst>
          </p:cNvPr>
          <p:cNvSpPr>
            <a:spLocks noGrp="1"/>
          </p:cNvSpPr>
          <p:nvPr>
            <p:ph type="sldNum" sz="quarter" idx="12"/>
          </p:nvPr>
        </p:nvSpPr>
        <p:spPr/>
        <p:txBody>
          <a:bodyPr/>
          <a:lstStyle/>
          <a:p>
            <a:fld id="{F4DA10EF-8E43-4716-89ED-DAD94F9ECE43}" type="slidenum">
              <a:rPr lang="zh-CN" altLang="en-US" smtClean="0"/>
              <a:t>‹#›</a:t>
            </a:fld>
            <a:endParaRPr lang="zh-CN" altLang="en-US"/>
          </a:p>
        </p:txBody>
      </p:sp>
    </p:spTree>
    <p:extLst>
      <p:ext uri="{BB962C8B-B14F-4D97-AF65-F5344CB8AC3E}">
        <p14:creationId xmlns:p14="http://schemas.microsoft.com/office/powerpoint/2010/main" val="2187600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E5CF3C-3D0B-7013-7563-C004448B214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16E89B5-325A-374C-E764-D38ABF0606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A9673B9-5578-0F84-65EA-E7A730C5B3E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6874D3F-1785-3B47-7086-9067689B22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659BA0C-4DA5-4511-76F3-A213AD370000}"/>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4570328-A704-4FAC-1D9F-FE9913F459CD}"/>
              </a:ext>
            </a:extLst>
          </p:cNvPr>
          <p:cNvSpPr>
            <a:spLocks noGrp="1"/>
          </p:cNvSpPr>
          <p:nvPr>
            <p:ph type="dt" sz="half" idx="10"/>
          </p:nvPr>
        </p:nvSpPr>
        <p:spPr/>
        <p:txBody>
          <a:bodyPr/>
          <a:lstStyle/>
          <a:p>
            <a:fld id="{E1DA6F37-281F-40AB-BD68-34589FCD7602}" type="datetimeFigureOut">
              <a:rPr lang="zh-CN" altLang="en-US" smtClean="0"/>
              <a:t>2023/11/27</a:t>
            </a:fld>
            <a:endParaRPr lang="zh-CN" altLang="en-US"/>
          </a:p>
        </p:txBody>
      </p:sp>
      <p:sp>
        <p:nvSpPr>
          <p:cNvPr id="8" name="页脚占位符 7">
            <a:extLst>
              <a:ext uri="{FF2B5EF4-FFF2-40B4-BE49-F238E27FC236}">
                <a16:creationId xmlns:a16="http://schemas.microsoft.com/office/drawing/2014/main" id="{5E6BE3F3-28B6-4A4B-D5D2-FCD5936C8BA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038A244-459E-8AFA-7BF4-426D8F1A014E}"/>
              </a:ext>
            </a:extLst>
          </p:cNvPr>
          <p:cNvSpPr>
            <a:spLocks noGrp="1"/>
          </p:cNvSpPr>
          <p:nvPr>
            <p:ph type="sldNum" sz="quarter" idx="12"/>
          </p:nvPr>
        </p:nvSpPr>
        <p:spPr/>
        <p:txBody>
          <a:bodyPr/>
          <a:lstStyle/>
          <a:p>
            <a:fld id="{F4DA10EF-8E43-4716-89ED-DAD94F9ECE43}" type="slidenum">
              <a:rPr lang="zh-CN" altLang="en-US" smtClean="0"/>
              <a:t>‹#›</a:t>
            </a:fld>
            <a:endParaRPr lang="zh-CN" altLang="en-US"/>
          </a:p>
        </p:txBody>
      </p:sp>
    </p:spTree>
    <p:extLst>
      <p:ext uri="{BB962C8B-B14F-4D97-AF65-F5344CB8AC3E}">
        <p14:creationId xmlns:p14="http://schemas.microsoft.com/office/powerpoint/2010/main" val="4165368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6097F0-4297-CFC5-3895-423F7D14BBC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F91C43C-2312-1AA7-659F-950A2EDB3A6F}"/>
              </a:ext>
            </a:extLst>
          </p:cNvPr>
          <p:cNvSpPr>
            <a:spLocks noGrp="1"/>
          </p:cNvSpPr>
          <p:nvPr>
            <p:ph type="dt" sz="half" idx="10"/>
          </p:nvPr>
        </p:nvSpPr>
        <p:spPr/>
        <p:txBody>
          <a:bodyPr/>
          <a:lstStyle/>
          <a:p>
            <a:fld id="{E1DA6F37-281F-40AB-BD68-34589FCD7602}" type="datetimeFigureOut">
              <a:rPr lang="zh-CN" altLang="en-US" smtClean="0"/>
              <a:t>2023/11/27</a:t>
            </a:fld>
            <a:endParaRPr lang="zh-CN" altLang="en-US"/>
          </a:p>
        </p:txBody>
      </p:sp>
      <p:sp>
        <p:nvSpPr>
          <p:cNvPr id="4" name="页脚占位符 3">
            <a:extLst>
              <a:ext uri="{FF2B5EF4-FFF2-40B4-BE49-F238E27FC236}">
                <a16:creationId xmlns:a16="http://schemas.microsoft.com/office/drawing/2014/main" id="{6A9E2010-C58D-BAB1-1744-F29434DDFAE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920E0FA-AA87-32F4-F38A-1E3AAC5F0CEA}"/>
              </a:ext>
            </a:extLst>
          </p:cNvPr>
          <p:cNvSpPr>
            <a:spLocks noGrp="1"/>
          </p:cNvSpPr>
          <p:nvPr>
            <p:ph type="sldNum" sz="quarter" idx="12"/>
          </p:nvPr>
        </p:nvSpPr>
        <p:spPr/>
        <p:txBody>
          <a:bodyPr/>
          <a:lstStyle/>
          <a:p>
            <a:fld id="{F4DA10EF-8E43-4716-89ED-DAD94F9ECE43}" type="slidenum">
              <a:rPr lang="zh-CN" altLang="en-US" smtClean="0"/>
              <a:t>‹#›</a:t>
            </a:fld>
            <a:endParaRPr lang="zh-CN" altLang="en-US"/>
          </a:p>
        </p:txBody>
      </p:sp>
    </p:spTree>
    <p:extLst>
      <p:ext uri="{BB962C8B-B14F-4D97-AF65-F5344CB8AC3E}">
        <p14:creationId xmlns:p14="http://schemas.microsoft.com/office/powerpoint/2010/main" val="1876000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2DCB8D8-55BF-505E-BDB5-EA79BD81AAE1}"/>
              </a:ext>
            </a:extLst>
          </p:cNvPr>
          <p:cNvSpPr>
            <a:spLocks noGrp="1"/>
          </p:cNvSpPr>
          <p:nvPr>
            <p:ph type="dt" sz="half" idx="10"/>
          </p:nvPr>
        </p:nvSpPr>
        <p:spPr/>
        <p:txBody>
          <a:bodyPr/>
          <a:lstStyle/>
          <a:p>
            <a:fld id="{E1DA6F37-281F-40AB-BD68-34589FCD7602}" type="datetimeFigureOut">
              <a:rPr lang="zh-CN" altLang="en-US" smtClean="0"/>
              <a:t>2023/11/27</a:t>
            </a:fld>
            <a:endParaRPr lang="zh-CN" altLang="en-US"/>
          </a:p>
        </p:txBody>
      </p:sp>
      <p:sp>
        <p:nvSpPr>
          <p:cNvPr id="3" name="页脚占位符 2">
            <a:extLst>
              <a:ext uri="{FF2B5EF4-FFF2-40B4-BE49-F238E27FC236}">
                <a16:creationId xmlns:a16="http://schemas.microsoft.com/office/drawing/2014/main" id="{D08414A2-EF71-D277-D8B1-B14468142E6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E4EAB83-78D0-929B-EF5A-03724BC38265}"/>
              </a:ext>
            </a:extLst>
          </p:cNvPr>
          <p:cNvSpPr>
            <a:spLocks noGrp="1"/>
          </p:cNvSpPr>
          <p:nvPr>
            <p:ph type="sldNum" sz="quarter" idx="12"/>
          </p:nvPr>
        </p:nvSpPr>
        <p:spPr/>
        <p:txBody>
          <a:bodyPr/>
          <a:lstStyle/>
          <a:p>
            <a:fld id="{F4DA10EF-8E43-4716-89ED-DAD94F9ECE43}" type="slidenum">
              <a:rPr lang="zh-CN" altLang="en-US" smtClean="0"/>
              <a:t>‹#›</a:t>
            </a:fld>
            <a:endParaRPr lang="zh-CN" altLang="en-US"/>
          </a:p>
        </p:txBody>
      </p:sp>
    </p:spTree>
    <p:extLst>
      <p:ext uri="{BB962C8B-B14F-4D97-AF65-F5344CB8AC3E}">
        <p14:creationId xmlns:p14="http://schemas.microsoft.com/office/powerpoint/2010/main" val="3037004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4AAA31-63BB-2D8F-6C91-F5E4B2907C4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5705C73-8432-79C1-DA29-8C5589F853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5B9EF9F-A04C-518B-DB12-B45C1C28D0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EE9243F-A297-6E3C-414A-22DD2117437A}"/>
              </a:ext>
            </a:extLst>
          </p:cNvPr>
          <p:cNvSpPr>
            <a:spLocks noGrp="1"/>
          </p:cNvSpPr>
          <p:nvPr>
            <p:ph type="dt" sz="half" idx="10"/>
          </p:nvPr>
        </p:nvSpPr>
        <p:spPr/>
        <p:txBody>
          <a:bodyPr/>
          <a:lstStyle/>
          <a:p>
            <a:fld id="{E1DA6F37-281F-40AB-BD68-34589FCD7602}" type="datetimeFigureOut">
              <a:rPr lang="zh-CN" altLang="en-US" smtClean="0"/>
              <a:t>2023/11/27</a:t>
            </a:fld>
            <a:endParaRPr lang="zh-CN" altLang="en-US"/>
          </a:p>
        </p:txBody>
      </p:sp>
      <p:sp>
        <p:nvSpPr>
          <p:cNvPr id="6" name="页脚占位符 5">
            <a:extLst>
              <a:ext uri="{FF2B5EF4-FFF2-40B4-BE49-F238E27FC236}">
                <a16:creationId xmlns:a16="http://schemas.microsoft.com/office/drawing/2014/main" id="{A0F932BB-8DC3-7179-B70F-8C2236583A5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9175771-83D4-914F-7C0A-C9A317C47E30}"/>
              </a:ext>
            </a:extLst>
          </p:cNvPr>
          <p:cNvSpPr>
            <a:spLocks noGrp="1"/>
          </p:cNvSpPr>
          <p:nvPr>
            <p:ph type="sldNum" sz="quarter" idx="12"/>
          </p:nvPr>
        </p:nvSpPr>
        <p:spPr/>
        <p:txBody>
          <a:bodyPr/>
          <a:lstStyle/>
          <a:p>
            <a:fld id="{F4DA10EF-8E43-4716-89ED-DAD94F9ECE43}" type="slidenum">
              <a:rPr lang="zh-CN" altLang="en-US" smtClean="0"/>
              <a:t>‹#›</a:t>
            </a:fld>
            <a:endParaRPr lang="zh-CN" altLang="en-US"/>
          </a:p>
        </p:txBody>
      </p:sp>
    </p:spTree>
    <p:extLst>
      <p:ext uri="{BB962C8B-B14F-4D97-AF65-F5344CB8AC3E}">
        <p14:creationId xmlns:p14="http://schemas.microsoft.com/office/powerpoint/2010/main" val="1435019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A14862-706C-F9D7-8E54-0835AEA2791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804EB36-4CCD-A27D-2818-888A953580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7C8DA14-406D-E80D-927B-D0E9A7F665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BADB941-2099-0EC3-C417-A6A24B2BFFC8}"/>
              </a:ext>
            </a:extLst>
          </p:cNvPr>
          <p:cNvSpPr>
            <a:spLocks noGrp="1"/>
          </p:cNvSpPr>
          <p:nvPr>
            <p:ph type="dt" sz="half" idx="10"/>
          </p:nvPr>
        </p:nvSpPr>
        <p:spPr/>
        <p:txBody>
          <a:bodyPr/>
          <a:lstStyle/>
          <a:p>
            <a:fld id="{E1DA6F37-281F-40AB-BD68-34589FCD7602}" type="datetimeFigureOut">
              <a:rPr lang="zh-CN" altLang="en-US" smtClean="0"/>
              <a:t>2023/11/27</a:t>
            </a:fld>
            <a:endParaRPr lang="zh-CN" altLang="en-US"/>
          </a:p>
        </p:txBody>
      </p:sp>
      <p:sp>
        <p:nvSpPr>
          <p:cNvPr id="6" name="页脚占位符 5">
            <a:extLst>
              <a:ext uri="{FF2B5EF4-FFF2-40B4-BE49-F238E27FC236}">
                <a16:creationId xmlns:a16="http://schemas.microsoft.com/office/drawing/2014/main" id="{09631ABF-46A0-B85E-3362-A907A2031DA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E2BCE58-9270-BBC1-BEBD-2C4076E0DE48}"/>
              </a:ext>
            </a:extLst>
          </p:cNvPr>
          <p:cNvSpPr>
            <a:spLocks noGrp="1"/>
          </p:cNvSpPr>
          <p:nvPr>
            <p:ph type="sldNum" sz="quarter" idx="12"/>
          </p:nvPr>
        </p:nvSpPr>
        <p:spPr/>
        <p:txBody>
          <a:bodyPr/>
          <a:lstStyle/>
          <a:p>
            <a:fld id="{F4DA10EF-8E43-4716-89ED-DAD94F9ECE43}" type="slidenum">
              <a:rPr lang="zh-CN" altLang="en-US" smtClean="0"/>
              <a:t>‹#›</a:t>
            </a:fld>
            <a:endParaRPr lang="zh-CN" altLang="en-US"/>
          </a:p>
        </p:txBody>
      </p:sp>
    </p:spTree>
    <p:extLst>
      <p:ext uri="{BB962C8B-B14F-4D97-AF65-F5344CB8AC3E}">
        <p14:creationId xmlns:p14="http://schemas.microsoft.com/office/powerpoint/2010/main" val="3583267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E0F8A3C-596C-47B7-693E-65DCC35AFA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4106A19-6A80-701A-3D5D-97A5E6BC1F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B5A8C15-2692-91AD-CA86-98EE25D524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DA6F37-281F-40AB-BD68-34589FCD7602}" type="datetimeFigureOut">
              <a:rPr lang="zh-CN" altLang="en-US" smtClean="0"/>
              <a:t>2023/11/27</a:t>
            </a:fld>
            <a:endParaRPr lang="zh-CN" altLang="en-US"/>
          </a:p>
        </p:txBody>
      </p:sp>
      <p:sp>
        <p:nvSpPr>
          <p:cNvPr id="5" name="页脚占位符 4">
            <a:extLst>
              <a:ext uri="{FF2B5EF4-FFF2-40B4-BE49-F238E27FC236}">
                <a16:creationId xmlns:a16="http://schemas.microsoft.com/office/drawing/2014/main" id="{1AC7FA23-A765-BCA3-A1ED-B4FFB5284A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BA7CC14-DC88-6E5B-770F-A020BB2D8A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DA10EF-8E43-4716-89ED-DAD94F9ECE43}" type="slidenum">
              <a:rPr lang="zh-CN" altLang="en-US" smtClean="0"/>
              <a:t>‹#›</a:t>
            </a:fld>
            <a:endParaRPr lang="zh-CN" altLang="en-US"/>
          </a:p>
        </p:txBody>
      </p:sp>
    </p:spTree>
    <p:extLst>
      <p:ext uri="{BB962C8B-B14F-4D97-AF65-F5344CB8AC3E}">
        <p14:creationId xmlns:p14="http://schemas.microsoft.com/office/powerpoint/2010/main" val="28935353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s://zhuanlan.zhihu.com/p/46626607" TargetMode="External"/><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210.png"/><Relationship Id="rId13" Type="http://schemas.openxmlformats.org/officeDocument/2006/relationships/image" Target="../media/image8.png"/><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40.png"/><Relationship Id="rId5" Type="http://schemas.openxmlformats.org/officeDocument/2006/relationships/customXml" Target="../ink/ink2.xml"/><Relationship Id="rId10" Type="http://schemas.openxmlformats.org/officeDocument/2006/relationships/image" Target="../media/image35.png"/><Relationship Id="rId4" Type="http://schemas.openxmlformats.org/officeDocument/2006/relationships/image" Target="../media/image5.png"/><Relationship Id="rId9" Type="http://schemas.openxmlformats.org/officeDocument/2006/relationships/customXml" Target="../ink/ink4.xml"/></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hyperlink" Target="https://blog.csdn.net/ouok000/article/details/125578636?spm=1001.2014.3001.5501" TargetMode="External"/><Relationship Id="rId1" Type="http://schemas.openxmlformats.org/officeDocument/2006/relationships/slideLayout" Target="../slideLayouts/slideLayout7.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hyperlink" Target="https://blog.csdn.net/ouok000/article/details/125578636?spm=1001.2014.3001.5501" TargetMode="External"/><Relationship Id="rId5" Type="http://schemas.openxmlformats.org/officeDocument/2006/relationships/image" Target="../media/image25.png"/><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blog.csdn.net/weixin_40106401/article/details/115921604?spm=1001.2101.3001.6650.1&amp;utm_medium=distribute.pc_relevant.none-task-blog-2%7Edefault%7EBlogCommendFromBaidu%7ERate-1-115921604-blog-125240837.235%5Ev38%5Epc_relevant_default_base&amp;depth_1-utm_source=distribute.pc_relevant.none-task-blog-2%7Edefault%7EBlogCommendFromBaidu%7ERate-1-115921604-blog-125240837.235%5Ev38%5Epc_relevant_default_base&amp;utm_relevant_index=2" TargetMode="Externa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zhuanlan.zhihu.com/p/46626607" TargetMode="External"/><Relationship Id="rId2" Type="http://schemas.openxmlformats.org/officeDocument/2006/relationships/image" Target="../media/image2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4EDD9CC1-393E-8B31-A8E0-1EFDAEFB5228}"/>
                  </a:ext>
                </a:extLst>
              </p:cNvPr>
              <p:cNvSpPr txBox="1"/>
              <p:nvPr/>
            </p:nvSpPr>
            <p:spPr>
              <a:xfrm>
                <a:off x="1236920" y="751743"/>
                <a:ext cx="329962" cy="28052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Sup>
                        <m:sSubSupPr>
                          <m:ctrlPr>
                            <a:rPr lang="zh-CN" altLang="en-US" smtClean="0">
                              <a:solidFill>
                                <a:srgbClr val="836967"/>
                              </a:solidFill>
                              <a:latin typeface="Cambria Math" panose="02040503050406030204" pitchFamily="18" charset="0"/>
                            </a:rPr>
                          </m:ctrlPr>
                        </m:sSubSupPr>
                        <m:e>
                          <m:r>
                            <a:rPr lang="zh-CN" altLang="en-US" i="1">
                              <a:latin typeface="Cambria Math" panose="02040503050406030204" pitchFamily="18" charset="0"/>
                            </a:rPr>
                            <m:t>𝑥</m:t>
                          </m:r>
                        </m:e>
                        <m:sub>
                          <m:r>
                            <a:rPr lang="zh-CN" altLang="en-US" i="1">
                              <a:latin typeface="Cambria Math" panose="02040503050406030204" pitchFamily="18" charset="0"/>
                            </a:rPr>
                            <m:t>𝑘</m:t>
                          </m:r>
                        </m:sub>
                        <m:sup>
                          <m:r>
                            <a:rPr lang="zh-CN" altLang="en-US" i="0">
                              <a:latin typeface="Cambria Math" panose="02040503050406030204" pitchFamily="18" charset="0"/>
                            </a:rPr>
                            <m:t>+</m:t>
                          </m:r>
                        </m:sup>
                      </m:sSubSup>
                    </m:oMath>
                  </m:oMathPara>
                </a14:m>
                <a:endParaRPr lang="zh-CN" altLang="en-US" dirty="0"/>
              </a:p>
            </p:txBody>
          </p:sp>
        </mc:Choice>
        <mc:Fallback>
          <p:sp>
            <p:nvSpPr>
              <p:cNvPr id="4" name="文本框 3">
                <a:extLst>
                  <a:ext uri="{FF2B5EF4-FFF2-40B4-BE49-F238E27FC236}">
                    <a16:creationId xmlns:a16="http://schemas.microsoft.com/office/drawing/2014/main" id="{4EDD9CC1-393E-8B31-A8E0-1EFDAEFB5228}"/>
                  </a:ext>
                </a:extLst>
              </p:cNvPr>
              <p:cNvSpPr txBox="1">
                <a:spLocks noRot="1" noChangeAspect="1" noMove="1" noResize="1" noEditPoints="1" noAdjustHandles="1" noChangeArrowheads="1" noChangeShapeType="1" noTextEdit="1"/>
              </p:cNvSpPr>
              <p:nvPr/>
            </p:nvSpPr>
            <p:spPr>
              <a:xfrm>
                <a:off x="1236920" y="751743"/>
                <a:ext cx="329962" cy="280526"/>
              </a:xfrm>
              <a:prstGeom prst="rect">
                <a:avLst/>
              </a:prstGeom>
              <a:blipFill>
                <a:blip r:embed="rId2"/>
                <a:stretch>
                  <a:fillRect l="-9259" r="-1852" b="-1956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3B89995C-2E7E-E34D-3F0A-3B4180BBF835}"/>
                  </a:ext>
                </a:extLst>
              </p:cNvPr>
              <p:cNvSpPr txBox="1"/>
              <p:nvPr/>
            </p:nvSpPr>
            <p:spPr>
              <a:xfrm>
                <a:off x="1236920" y="1315980"/>
                <a:ext cx="30078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Sup>
                        <m:sSubSupPr>
                          <m:ctrlPr>
                            <a:rPr lang="zh-CN" altLang="en-US" smtClean="0">
                              <a:solidFill>
                                <a:srgbClr val="836967"/>
                              </a:solidFill>
                              <a:latin typeface="Cambria Math" panose="02040503050406030204" pitchFamily="18" charset="0"/>
                            </a:rPr>
                          </m:ctrlPr>
                        </m:sSubSupPr>
                        <m:e>
                          <m:r>
                            <a:rPr lang="zh-CN" altLang="en-US" i="1">
                              <a:latin typeface="Cambria Math" panose="02040503050406030204" pitchFamily="18" charset="0"/>
                            </a:rPr>
                            <m:t>𝑥</m:t>
                          </m:r>
                        </m:e>
                        <m:sub>
                          <m:r>
                            <a:rPr lang="zh-CN" altLang="en-US" i="1">
                              <a:latin typeface="Cambria Math" panose="02040503050406030204" pitchFamily="18" charset="0"/>
                            </a:rPr>
                            <m:t>𝑘</m:t>
                          </m:r>
                        </m:sub>
                        <m:sup>
                          <m:r>
                            <a:rPr lang="en-US" altLang="zh-CN" i="1" smtClean="0">
                              <a:latin typeface="Cambria Math" panose="02040503050406030204" pitchFamily="18" charset="0"/>
                            </a:rPr>
                            <m:t>-</m:t>
                          </m:r>
                        </m:sup>
                      </m:sSubSup>
                    </m:oMath>
                  </m:oMathPara>
                </a14:m>
                <a:endParaRPr lang="zh-CN" altLang="en-US" dirty="0"/>
              </a:p>
            </p:txBody>
          </p:sp>
        </mc:Choice>
        <mc:Fallback>
          <p:sp>
            <p:nvSpPr>
              <p:cNvPr id="5" name="文本框 4">
                <a:extLst>
                  <a:ext uri="{FF2B5EF4-FFF2-40B4-BE49-F238E27FC236}">
                    <a16:creationId xmlns:a16="http://schemas.microsoft.com/office/drawing/2014/main" id="{3B89995C-2E7E-E34D-3F0A-3B4180BBF835}"/>
                  </a:ext>
                </a:extLst>
              </p:cNvPr>
              <p:cNvSpPr txBox="1">
                <a:spLocks noRot="1" noChangeAspect="1" noMove="1" noResize="1" noEditPoints="1" noAdjustHandles="1" noChangeArrowheads="1" noChangeShapeType="1" noTextEdit="1"/>
              </p:cNvSpPr>
              <p:nvPr/>
            </p:nvSpPr>
            <p:spPr>
              <a:xfrm>
                <a:off x="1236920" y="1315980"/>
                <a:ext cx="300788" cy="276999"/>
              </a:xfrm>
              <a:prstGeom prst="rect">
                <a:avLst/>
              </a:prstGeom>
              <a:blipFill>
                <a:blip r:embed="rId3"/>
                <a:stretch>
                  <a:fillRect l="-10204" r="-6122" b="-20000"/>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1889835F-5064-8E49-3617-7D50259D0FB4}"/>
              </a:ext>
            </a:extLst>
          </p:cNvPr>
          <p:cNvSpPr txBox="1"/>
          <p:nvPr/>
        </p:nvSpPr>
        <p:spPr>
          <a:xfrm>
            <a:off x="1899684" y="694660"/>
            <a:ext cx="4557823" cy="923330"/>
          </a:xfrm>
          <a:prstGeom prst="rect">
            <a:avLst/>
          </a:prstGeom>
          <a:noFill/>
        </p:spPr>
        <p:txBody>
          <a:bodyPr wrap="square" rtlCol="0">
            <a:spAutoFit/>
          </a:bodyPr>
          <a:lstStyle/>
          <a:p>
            <a:r>
              <a:rPr lang="zh-CN" altLang="en-US" dirty="0"/>
              <a:t>最优估计</a:t>
            </a:r>
            <a:endParaRPr lang="en-US" altLang="zh-CN" dirty="0"/>
          </a:p>
          <a:p>
            <a:endParaRPr lang="en-US" altLang="zh-CN" dirty="0"/>
          </a:p>
          <a:p>
            <a:r>
              <a:rPr lang="zh-CN" altLang="en-US" dirty="0"/>
              <a:t>预测</a:t>
            </a:r>
          </a:p>
        </p:txBody>
      </p:sp>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062A3482-4CAD-CC3D-743E-E7308F570F47}"/>
                  </a:ext>
                </a:extLst>
              </p:cNvPr>
              <p:cNvSpPr txBox="1"/>
              <p:nvPr/>
            </p:nvSpPr>
            <p:spPr>
              <a:xfrm>
                <a:off x="3148774" y="659410"/>
                <a:ext cx="914400" cy="37285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zh-CN" altLang="en-US" i="1" smtClean="0">
                              <a:solidFill>
                                <a:srgbClr val="836967"/>
                              </a:solidFill>
                              <a:latin typeface="Cambria Math" panose="02040503050406030204" pitchFamily="18" charset="0"/>
                            </a:rPr>
                          </m:ctrlPr>
                        </m:sSubSupPr>
                        <m:e>
                          <m:r>
                            <a:rPr lang="zh-CN" altLang="en-US" i="1">
                              <a:latin typeface="Cambria Math" panose="02040503050406030204" pitchFamily="18" charset="0"/>
                            </a:rPr>
                            <m:t>𝑥</m:t>
                          </m:r>
                        </m:e>
                        <m:sub>
                          <m:r>
                            <a:rPr lang="zh-CN" altLang="en-US" i="1">
                              <a:latin typeface="Cambria Math" panose="02040503050406030204" pitchFamily="18" charset="0"/>
                            </a:rPr>
                            <m:t>𝑘</m:t>
                          </m:r>
                          <m:r>
                            <a:rPr lang="en-US" altLang="zh-CN" i="1">
                              <a:latin typeface="Cambria Math" panose="02040503050406030204" pitchFamily="18" charset="0"/>
                            </a:rPr>
                            <m:t>-</m:t>
                          </m:r>
                          <m:r>
                            <a:rPr lang="en-US" altLang="zh-CN" i="1">
                              <a:latin typeface="Cambria Math" panose="02040503050406030204" pitchFamily="18" charset="0"/>
                            </a:rPr>
                            <m:t>1</m:t>
                          </m:r>
                        </m:sub>
                        <m:sup>
                          <m:r>
                            <a:rPr lang="zh-CN" altLang="en-US" i="0">
                              <a:latin typeface="Cambria Math" panose="02040503050406030204" pitchFamily="18" charset="0"/>
                            </a:rPr>
                            <m:t>+</m:t>
                          </m:r>
                        </m:sup>
                      </m:sSubSup>
                    </m:oMath>
                  </m:oMathPara>
                </a14:m>
                <a:endParaRPr lang="zh-CN" altLang="en-US" dirty="0"/>
              </a:p>
            </p:txBody>
          </p:sp>
        </mc:Choice>
        <mc:Fallback>
          <p:sp>
            <p:nvSpPr>
              <p:cNvPr id="8" name="文本框 7">
                <a:extLst>
                  <a:ext uri="{FF2B5EF4-FFF2-40B4-BE49-F238E27FC236}">
                    <a16:creationId xmlns:a16="http://schemas.microsoft.com/office/drawing/2014/main" id="{062A3482-4CAD-CC3D-743E-E7308F570F47}"/>
                  </a:ext>
                </a:extLst>
              </p:cNvPr>
              <p:cNvSpPr txBox="1">
                <a:spLocks noRot="1" noChangeAspect="1" noMove="1" noResize="1" noEditPoints="1" noAdjustHandles="1" noChangeArrowheads="1" noChangeShapeType="1" noTextEdit="1"/>
              </p:cNvSpPr>
              <p:nvPr/>
            </p:nvSpPr>
            <p:spPr>
              <a:xfrm>
                <a:off x="3148774" y="659410"/>
                <a:ext cx="914400" cy="372859"/>
              </a:xfrm>
              <a:prstGeom prst="rect">
                <a:avLst/>
              </a:prstGeom>
              <a:blipFill>
                <a:blip r:embed="rId4"/>
                <a:stretch>
                  <a:fillRect b="-327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81849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BADD41A-CB5D-97FA-C91D-F76F6B7BE70D}"/>
              </a:ext>
            </a:extLst>
          </p:cNvPr>
          <p:cNvSpPr txBox="1"/>
          <p:nvPr/>
        </p:nvSpPr>
        <p:spPr>
          <a:xfrm>
            <a:off x="387927" y="228600"/>
            <a:ext cx="4953000" cy="369332"/>
          </a:xfrm>
          <a:prstGeom prst="rect">
            <a:avLst/>
          </a:prstGeom>
          <a:noFill/>
        </p:spPr>
        <p:txBody>
          <a:bodyPr wrap="square" rtlCol="0">
            <a:spAutoFit/>
          </a:bodyPr>
          <a:lstStyle/>
          <a:p>
            <a:r>
              <a:rPr lang="zh-CN" altLang="en-US" dirty="0"/>
              <a:t>一，</a:t>
            </a:r>
            <a:r>
              <a:rPr lang="en-US" altLang="zh-CN" dirty="0"/>
              <a:t>2</a:t>
            </a:r>
            <a:r>
              <a:rPr lang="zh-CN" altLang="en-US" dirty="0"/>
              <a:t>，最近邻数据关联</a:t>
            </a:r>
          </a:p>
        </p:txBody>
      </p:sp>
      <p:sp>
        <p:nvSpPr>
          <p:cNvPr id="3" name="文本框 2">
            <a:extLst>
              <a:ext uri="{FF2B5EF4-FFF2-40B4-BE49-F238E27FC236}">
                <a16:creationId xmlns:a16="http://schemas.microsoft.com/office/drawing/2014/main" id="{84BCAEB2-8DA3-EE39-B627-6B9E2E9B320E}"/>
              </a:ext>
            </a:extLst>
          </p:cNvPr>
          <p:cNvSpPr txBox="1"/>
          <p:nvPr/>
        </p:nvSpPr>
        <p:spPr>
          <a:xfrm>
            <a:off x="1018309" y="824345"/>
            <a:ext cx="2493818" cy="1200329"/>
          </a:xfrm>
          <a:prstGeom prst="rect">
            <a:avLst/>
          </a:prstGeom>
          <a:noFill/>
        </p:spPr>
        <p:txBody>
          <a:bodyPr wrap="square" rtlCol="0">
            <a:spAutoFit/>
          </a:bodyPr>
          <a:lstStyle/>
          <a:p>
            <a:r>
              <a:rPr lang="zh-CN" altLang="en-US" dirty="0"/>
              <a:t>马氏距离</a:t>
            </a:r>
            <a:endParaRPr lang="en-US" altLang="zh-CN" dirty="0"/>
          </a:p>
          <a:p>
            <a:r>
              <a:rPr lang="zh-CN" altLang="en-US" dirty="0">
                <a:hlinkClick r:id="rId2"/>
              </a:rPr>
              <a:t>马氏距离</a:t>
            </a:r>
            <a:r>
              <a:rPr lang="en-US" altLang="zh-CN" dirty="0">
                <a:hlinkClick r:id="rId2"/>
              </a:rPr>
              <a:t>(</a:t>
            </a:r>
            <a:r>
              <a:rPr lang="fr-FR" altLang="zh-CN" dirty="0" err="1">
                <a:hlinkClick r:id="rId2"/>
              </a:rPr>
              <a:t>Mahalanobis</a:t>
            </a:r>
            <a:r>
              <a:rPr lang="fr-FR" altLang="zh-CN" dirty="0">
                <a:hlinkClick r:id="rId2"/>
              </a:rPr>
              <a:t> Distance) - </a:t>
            </a:r>
            <a:r>
              <a:rPr lang="zh-CN" altLang="en-US" dirty="0">
                <a:hlinkClick r:id="rId2"/>
              </a:rPr>
              <a:t>知乎 </a:t>
            </a:r>
            <a:r>
              <a:rPr lang="en-US" altLang="zh-CN" dirty="0">
                <a:hlinkClick r:id="rId2"/>
              </a:rPr>
              <a:t>(</a:t>
            </a:r>
            <a:r>
              <a:rPr lang="fr-FR" altLang="zh-CN" dirty="0">
                <a:hlinkClick r:id="rId2"/>
              </a:rPr>
              <a:t>zhihu.com)</a:t>
            </a:r>
            <a:endParaRPr lang="zh-CN" altLang="en-US" dirty="0"/>
          </a:p>
        </p:txBody>
      </p:sp>
      <p:pic>
        <p:nvPicPr>
          <p:cNvPr id="5" name="图片 4">
            <a:extLst>
              <a:ext uri="{FF2B5EF4-FFF2-40B4-BE49-F238E27FC236}">
                <a16:creationId xmlns:a16="http://schemas.microsoft.com/office/drawing/2014/main" id="{6782F66B-665C-7760-1EF0-FD0711277923}"/>
              </a:ext>
            </a:extLst>
          </p:cNvPr>
          <p:cNvPicPr>
            <a:picLocks noChangeAspect="1"/>
          </p:cNvPicPr>
          <p:nvPr/>
        </p:nvPicPr>
        <p:blipFill>
          <a:blip r:embed="rId3"/>
          <a:stretch>
            <a:fillRect/>
          </a:stretch>
        </p:blipFill>
        <p:spPr>
          <a:xfrm>
            <a:off x="717034" y="2251087"/>
            <a:ext cx="4051482" cy="2980132"/>
          </a:xfrm>
          <a:prstGeom prst="rect">
            <a:avLst/>
          </a:prstGeom>
        </p:spPr>
      </p:pic>
      <p:pic>
        <p:nvPicPr>
          <p:cNvPr id="7" name="图片 6">
            <a:extLst>
              <a:ext uri="{FF2B5EF4-FFF2-40B4-BE49-F238E27FC236}">
                <a16:creationId xmlns:a16="http://schemas.microsoft.com/office/drawing/2014/main" id="{C3ED61F2-8778-1E76-2C37-0BCF23F58F09}"/>
              </a:ext>
            </a:extLst>
          </p:cNvPr>
          <p:cNvPicPr>
            <a:picLocks noChangeAspect="1"/>
          </p:cNvPicPr>
          <p:nvPr/>
        </p:nvPicPr>
        <p:blipFill>
          <a:blip r:embed="rId4"/>
          <a:stretch>
            <a:fillRect/>
          </a:stretch>
        </p:blipFill>
        <p:spPr>
          <a:xfrm>
            <a:off x="7731456" y="2144125"/>
            <a:ext cx="3461084" cy="3031049"/>
          </a:xfrm>
          <a:prstGeom prst="rect">
            <a:avLst/>
          </a:prstGeom>
        </p:spPr>
      </p:pic>
      <p:cxnSp>
        <p:nvCxnSpPr>
          <p:cNvPr id="9" name="直接箭头连接符 8">
            <a:extLst>
              <a:ext uri="{FF2B5EF4-FFF2-40B4-BE49-F238E27FC236}">
                <a16:creationId xmlns:a16="http://schemas.microsoft.com/office/drawing/2014/main" id="{793CB4FB-C950-EAFA-8EEE-495DFB11B1DF}"/>
              </a:ext>
            </a:extLst>
          </p:cNvPr>
          <p:cNvCxnSpPr/>
          <p:nvPr/>
        </p:nvCxnSpPr>
        <p:spPr>
          <a:xfrm>
            <a:off x="5096540" y="4125433"/>
            <a:ext cx="23320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F562D58E-373A-4E6C-4B50-9F6C2A1548F8}"/>
              </a:ext>
            </a:extLst>
          </p:cNvPr>
          <p:cNvSpPr txBox="1"/>
          <p:nvPr/>
        </p:nvSpPr>
        <p:spPr>
          <a:xfrm>
            <a:off x="5096540" y="2732567"/>
            <a:ext cx="2332074" cy="3970318"/>
          </a:xfrm>
          <a:prstGeom prst="rect">
            <a:avLst/>
          </a:prstGeom>
          <a:noFill/>
        </p:spPr>
        <p:txBody>
          <a:bodyPr wrap="square" rtlCol="0">
            <a:spAutoFit/>
          </a:bodyPr>
          <a:lstStyle/>
          <a:p>
            <a:r>
              <a:rPr lang="zh-CN" altLang="en-US" dirty="0"/>
              <a:t>将变量按照主成分进行旋转，让维度间相互独立，然后进行标准化，让维度同分布</a:t>
            </a:r>
            <a:endParaRPr lang="en-US" altLang="zh-CN" dirty="0"/>
          </a:p>
          <a:p>
            <a:endParaRPr lang="en-US" altLang="zh-CN" dirty="0"/>
          </a:p>
          <a:p>
            <a:endParaRPr lang="zh-CN" altLang="en-US" dirty="0"/>
          </a:p>
          <a:p>
            <a:r>
              <a:rPr lang="zh-CN" altLang="en-US" dirty="0"/>
              <a:t>主成分就是特征向量方向，每个方向的方差就是对应的特征值，所以只需要按照特征向量的方向旋转，然后缩放特征值倍，这时候的欧式距离就是马氏距离</a:t>
            </a:r>
          </a:p>
        </p:txBody>
      </p:sp>
    </p:spTree>
    <p:extLst>
      <p:ext uri="{BB962C8B-B14F-4D97-AF65-F5344CB8AC3E}">
        <p14:creationId xmlns:p14="http://schemas.microsoft.com/office/powerpoint/2010/main" val="2553020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A71B5276-5065-C7F3-B6B9-CC6E081C42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927" y="766569"/>
            <a:ext cx="7047634" cy="5551747"/>
          </a:xfrm>
          <a:prstGeom prst="rect">
            <a:avLst/>
          </a:prstGeom>
        </p:spPr>
      </p:pic>
      <p:sp>
        <p:nvSpPr>
          <p:cNvPr id="3" name="文本框 2">
            <a:extLst>
              <a:ext uri="{FF2B5EF4-FFF2-40B4-BE49-F238E27FC236}">
                <a16:creationId xmlns:a16="http://schemas.microsoft.com/office/drawing/2014/main" id="{8B1617AB-BF83-2102-08A6-993AC2B317BA}"/>
              </a:ext>
            </a:extLst>
          </p:cNvPr>
          <p:cNvSpPr txBox="1"/>
          <p:nvPr/>
        </p:nvSpPr>
        <p:spPr>
          <a:xfrm>
            <a:off x="387927" y="228600"/>
            <a:ext cx="4953000" cy="369332"/>
          </a:xfrm>
          <a:prstGeom prst="rect">
            <a:avLst/>
          </a:prstGeom>
          <a:noFill/>
        </p:spPr>
        <p:txBody>
          <a:bodyPr wrap="square" rtlCol="0">
            <a:spAutoFit/>
          </a:bodyPr>
          <a:lstStyle/>
          <a:p>
            <a:r>
              <a:rPr lang="zh-CN" altLang="en-US" dirty="0"/>
              <a:t>一，</a:t>
            </a:r>
            <a:r>
              <a:rPr lang="en-US" altLang="zh-CN" dirty="0"/>
              <a:t>2</a:t>
            </a:r>
            <a:r>
              <a:rPr lang="zh-CN" altLang="en-US" dirty="0"/>
              <a:t>，最近邻数据关联</a:t>
            </a:r>
          </a:p>
        </p:txBody>
      </p:sp>
    </p:spTree>
    <p:extLst>
      <p:ext uri="{BB962C8B-B14F-4D97-AF65-F5344CB8AC3E}">
        <p14:creationId xmlns:p14="http://schemas.microsoft.com/office/powerpoint/2010/main" val="3149478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7DCE6362-D50A-3134-0F1C-903BCE5B4003}"/>
              </a:ext>
            </a:extLst>
          </p:cNvPr>
          <p:cNvSpPr txBox="1"/>
          <p:nvPr/>
        </p:nvSpPr>
        <p:spPr>
          <a:xfrm>
            <a:off x="387927" y="228600"/>
            <a:ext cx="4953000" cy="369332"/>
          </a:xfrm>
          <a:prstGeom prst="rect">
            <a:avLst/>
          </a:prstGeom>
          <a:noFill/>
        </p:spPr>
        <p:txBody>
          <a:bodyPr wrap="square" rtlCol="0">
            <a:spAutoFit/>
          </a:bodyPr>
          <a:lstStyle/>
          <a:p>
            <a:r>
              <a:rPr lang="zh-CN" altLang="en-US" dirty="0"/>
              <a:t>二，</a:t>
            </a:r>
            <a:r>
              <a:rPr lang="en-US" altLang="zh-CN" dirty="0"/>
              <a:t>1</a:t>
            </a:r>
            <a:r>
              <a:rPr lang="zh-CN" altLang="en-US" dirty="0"/>
              <a:t>，代码实现，单目标</a:t>
            </a:r>
          </a:p>
        </p:txBody>
      </p:sp>
      <p:pic>
        <p:nvPicPr>
          <p:cNvPr id="11" name="图片 10">
            <a:extLst>
              <a:ext uri="{FF2B5EF4-FFF2-40B4-BE49-F238E27FC236}">
                <a16:creationId xmlns:a16="http://schemas.microsoft.com/office/drawing/2014/main" id="{474F0751-431E-DBCC-6A97-66A031B38320}"/>
              </a:ext>
            </a:extLst>
          </p:cNvPr>
          <p:cNvPicPr>
            <a:picLocks noChangeAspect="1"/>
          </p:cNvPicPr>
          <p:nvPr/>
        </p:nvPicPr>
        <p:blipFill>
          <a:blip r:embed="rId2"/>
          <a:stretch>
            <a:fillRect/>
          </a:stretch>
        </p:blipFill>
        <p:spPr>
          <a:xfrm>
            <a:off x="4520903" y="597932"/>
            <a:ext cx="6598736" cy="5777345"/>
          </a:xfrm>
          <a:prstGeom prst="rect">
            <a:avLst/>
          </a:prstGeom>
        </p:spPr>
      </p:pic>
      <p:sp>
        <p:nvSpPr>
          <p:cNvPr id="14" name="文本框 13">
            <a:extLst>
              <a:ext uri="{FF2B5EF4-FFF2-40B4-BE49-F238E27FC236}">
                <a16:creationId xmlns:a16="http://schemas.microsoft.com/office/drawing/2014/main" id="{CA41D4B7-E83D-0403-80E5-207D4466871D}"/>
              </a:ext>
            </a:extLst>
          </p:cNvPr>
          <p:cNvSpPr txBox="1"/>
          <p:nvPr/>
        </p:nvSpPr>
        <p:spPr>
          <a:xfrm>
            <a:off x="645042" y="815163"/>
            <a:ext cx="3211032" cy="369332"/>
          </a:xfrm>
          <a:prstGeom prst="rect">
            <a:avLst/>
          </a:prstGeom>
          <a:noFill/>
        </p:spPr>
        <p:txBody>
          <a:bodyPr wrap="square" rtlCol="0">
            <a:spAutoFit/>
          </a:bodyPr>
          <a:lstStyle/>
          <a:p>
            <a:r>
              <a:rPr lang="zh-CN" altLang="en-US" dirty="0"/>
              <a:t>卡尔曼滤波</a:t>
            </a:r>
          </a:p>
        </p:txBody>
      </p:sp>
      <p:sp>
        <p:nvSpPr>
          <p:cNvPr id="15" name="文本框 14">
            <a:extLst>
              <a:ext uri="{FF2B5EF4-FFF2-40B4-BE49-F238E27FC236}">
                <a16:creationId xmlns:a16="http://schemas.microsoft.com/office/drawing/2014/main" id="{1E74464E-72D1-22CF-97A8-ED311BDF7882}"/>
              </a:ext>
            </a:extLst>
          </p:cNvPr>
          <p:cNvSpPr txBox="1"/>
          <p:nvPr/>
        </p:nvSpPr>
        <p:spPr>
          <a:xfrm>
            <a:off x="590459" y="1595586"/>
            <a:ext cx="3773724" cy="1477328"/>
          </a:xfrm>
          <a:prstGeom prst="rect">
            <a:avLst/>
          </a:prstGeom>
          <a:noFill/>
        </p:spPr>
        <p:txBody>
          <a:bodyPr wrap="square" rtlCol="0">
            <a:spAutoFit/>
          </a:bodyPr>
          <a:lstStyle/>
          <a:p>
            <a:r>
              <a:rPr lang="en-US" altLang="zh-CN" dirty="0"/>
              <a:t>1</a:t>
            </a:r>
            <a:r>
              <a:rPr lang="zh-CN" altLang="en-US" dirty="0"/>
              <a:t>，初始化</a:t>
            </a:r>
            <a:endParaRPr lang="en-US" altLang="zh-CN" dirty="0"/>
          </a:p>
          <a:p>
            <a:endParaRPr lang="en-US" altLang="zh-CN" dirty="0"/>
          </a:p>
          <a:p>
            <a:r>
              <a:rPr lang="en-US" altLang="zh-CN" dirty="0"/>
              <a:t>2</a:t>
            </a:r>
            <a:r>
              <a:rPr lang="zh-CN" altLang="en-US" dirty="0"/>
              <a:t>，状态方程</a:t>
            </a:r>
            <a:r>
              <a:rPr lang="en-US" altLang="zh-CN" dirty="0"/>
              <a:t>+</a:t>
            </a:r>
            <a:r>
              <a:rPr lang="zh-CN" altLang="en-US" dirty="0"/>
              <a:t>观测方程</a:t>
            </a:r>
            <a:endParaRPr lang="en-US" altLang="zh-CN" dirty="0"/>
          </a:p>
          <a:p>
            <a:endParaRPr lang="en-US" altLang="zh-CN" dirty="0"/>
          </a:p>
          <a:p>
            <a:r>
              <a:rPr lang="en-US" altLang="zh-CN" dirty="0"/>
              <a:t>3</a:t>
            </a:r>
            <a:r>
              <a:rPr lang="zh-CN" altLang="en-US" dirty="0"/>
              <a:t>，卡尔曼滤波</a:t>
            </a:r>
            <a:endParaRPr lang="en-US" altLang="zh-CN" dirty="0"/>
          </a:p>
        </p:txBody>
      </p:sp>
    </p:spTree>
    <p:extLst>
      <p:ext uri="{BB962C8B-B14F-4D97-AF65-F5344CB8AC3E}">
        <p14:creationId xmlns:p14="http://schemas.microsoft.com/office/powerpoint/2010/main" val="21779018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2CA5841-D1F2-0FCC-1377-FD9D8BFC2AE3}"/>
              </a:ext>
            </a:extLst>
          </p:cNvPr>
          <p:cNvSpPr txBox="1"/>
          <p:nvPr/>
        </p:nvSpPr>
        <p:spPr>
          <a:xfrm>
            <a:off x="590458" y="1595586"/>
            <a:ext cx="4010891" cy="3970318"/>
          </a:xfrm>
          <a:prstGeom prst="rect">
            <a:avLst/>
          </a:prstGeom>
          <a:noFill/>
        </p:spPr>
        <p:txBody>
          <a:bodyPr wrap="square" rtlCol="0">
            <a:spAutoFit/>
          </a:bodyPr>
          <a:lstStyle/>
          <a:p>
            <a:r>
              <a:rPr lang="en-US" altLang="zh-CN" dirty="0"/>
              <a:t>1</a:t>
            </a:r>
            <a:r>
              <a:rPr lang="zh-CN" altLang="en-US" dirty="0"/>
              <a:t>，目标状态方程</a:t>
            </a:r>
            <a:r>
              <a:rPr lang="en-US" altLang="zh-CN" dirty="0"/>
              <a:t>+</a:t>
            </a:r>
            <a:r>
              <a:rPr lang="zh-CN" altLang="en-US" dirty="0"/>
              <a:t>观测方程，得到每一时刻的观测点与实际点</a:t>
            </a:r>
            <a:endParaRPr lang="en-US" altLang="zh-CN" dirty="0"/>
          </a:p>
          <a:p>
            <a:endParaRPr lang="en-US" altLang="zh-CN" dirty="0"/>
          </a:p>
          <a:p>
            <a:r>
              <a:rPr lang="en-US" altLang="zh-CN" dirty="0"/>
              <a:t>2</a:t>
            </a:r>
            <a:r>
              <a:rPr lang="zh-CN" altLang="en-US" dirty="0"/>
              <a:t>，进行当前时刻的位置预测和误差预测</a:t>
            </a:r>
            <a:endParaRPr lang="en-US" altLang="zh-CN" dirty="0"/>
          </a:p>
          <a:p>
            <a:endParaRPr lang="en-US" altLang="zh-CN" dirty="0"/>
          </a:p>
          <a:p>
            <a:r>
              <a:rPr lang="en-US" altLang="zh-CN" dirty="0"/>
              <a:t>3</a:t>
            </a:r>
            <a:r>
              <a:rPr lang="zh-CN" altLang="en-US" dirty="0"/>
              <a:t>，先验量测估计，使用位置预测值来预测当前的测量值</a:t>
            </a:r>
            <a:endParaRPr lang="en-US" altLang="zh-CN" dirty="0"/>
          </a:p>
          <a:p>
            <a:endParaRPr lang="en-US" altLang="zh-CN" dirty="0"/>
          </a:p>
          <a:p>
            <a:r>
              <a:rPr lang="en-US" altLang="zh-CN" dirty="0"/>
              <a:t>4</a:t>
            </a:r>
            <a:r>
              <a:rPr lang="zh-CN" altLang="en-US" dirty="0"/>
              <a:t>，使用预测的测量值来对实际得到的测量值分类</a:t>
            </a:r>
            <a:r>
              <a:rPr lang="en-US" altLang="zh-CN" dirty="0"/>
              <a:t>【</a:t>
            </a:r>
            <a:r>
              <a:rPr lang="zh-CN" altLang="en-US" dirty="0"/>
              <a:t>最近邻</a:t>
            </a:r>
            <a:r>
              <a:rPr lang="en-US" altLang="zh-CN" dirty="0"/>
              <a:t>】</a:t>
            </a:r>
          </a:p>
          <a:p>
            <a:endParaRPr lang="en-US" altLang="zh-CN" dirty="0"/>
          </a:p>
          <a:p>
            <a:r>
              <a:rPr lang="en-US" altLang="zh-CN" dirty="0"/>
              <a:t>5</a:t>
            </a:r>
            <a:r>
              <a:rPr lang="zh-CN" altLang="en-US" dirty="0"/>
              <a:t>，继续进行卡尔曼滤波，得到最优估计值作为此时刻目标位置的最终结果</a:t>
            </a:r>
          </a:p>
        </p:txBody>
      </p:sp>
      <p:sp>
        <p:nvSpPr>
          <p:cNvPr id="5" name="文本框 4">
            <a:extLst>
              <a:ext uri="{FF2B5EF4-FFF2-40B4-BE49-F238E27FC236}">
                <a16:creationId xmlns:a16="http://schemas.microsoft.com/office/drawing/2014/main" id="{0EA30AD9-D211-0EE7-00C0-B71FA3D571B7}"/>
              </a:ext>
            </a:extLst>
          </p:cNvPr>
          <p:cNvSpPr txBox="1"/>
          <p:nvPr/>
        </p:nvSpPr>
        <p:spPr>
          <a:xfrm>
            <a:off x="387927" y="228600"/>
            <a:ext cx="4953000" cy="369332"/>
          </a:xfrm>
          <a:prstGeom prst="rect">
            <a:avLst/>
          </a:prstGeom>
          <a:noFill/>
        </p:spPr>
        <p:txBody>
          <a:bodyPr wrap="square" rtlCol="0">
            <a:spAutoFit/>
          </a:bodyPr>
          <a:lstStyle/>
          <a:p>
            <a:r>
              <a:rPr lang="zh-CN" altLang="en-US" dirty="0"/>
              <a:t>二，</a:t>
            </a:r>
            <a:r>
              <a:rPr lang="en-US" altLang="zh-CN" dirty="0"/>
              <a:t>2</a:t>
            </a:r>
            <a:r>
              <a:rPr lang="zh-CN" altLang="en-US" dirty="0"/>
              <a:t>，代码实现，多目标</a:t>
            </a:r>
          </a:p>
        </p:txBody>
      </p:sp>
      <p:sp>
        <p:nvSpPr>
          <p:cNvPr id="6" name="文本框 5">
            <a:extLst>
              <a:ext uri="{FF2B5EF4-FFF2-40B4-BE49-F238E27FC236}">
                <a16:creationId xmlns:a16="http://schemas.microsoft.com/office/drawing/2014/main" id="{C9A350EE-6BEE-AB2B-54F3-90E03D8FEC1D}"/>
              </a:ext>
            </a:extLst>
          </p:cNvPr>
          <p:cNvSpPr txBox="1"/>
          <p:nvPr/>
        </p:nvSpPr>
        <p:spPr>
          <a:xfrm>
            <a:off x="645042" y="815163"/>
            <a:ext cx="3211032" cy="369332"/>
          </a:xfrm>
          <a:prstGeom prst="rect">
            <a:avLst/>
          </a:prstGeom>
          <a:noFill/>
        </p:spPr>
        <p:txBody>
          <a:bodyPr wrap="square" rtlCol="0">
            <a:spAutoFit/>
          </a:bodyPr>
          <a:lstStyle/>
          <a:p>
            <a:r>
              <a:rPr lang="zh-CN" altLang="en-US" dirty="0"/>
              <a:t>卡尔曼滤波</a:t>
            </a:r>
            <a:r>
              <a:rPr lang="en-US" altLang="zh-CN" dirty="0"/>
              <a:t>+</a:t>
            </a:r>
            <a:r>
              <a:rPr lang="zh-CN" altLang="en-US" dirty="0"/>
              <a:t>最近邻数据关联</a:t>
            </a:r>
          </a:p>
        </p:txBody>
      </p:sp>
      <p:pic>
        <p:nvPicPr>
          <p:cNvPr id="10" name="图片 9">
            <a:extLst>
              <a:ext uri="{FF2B5EF4-FFF2-40B4-BE49-F238E27FC236}">
                <a16:creationId xmlns:a16="http://schemas.microsoft.com/office/drawing/2014/main" id="{74A9B776-4AC8-3B3D-C38D-E030BE39709D}"/>
              </a:ext>
            </a:extLst>
          </p:cNvPr>
          <p:cNvPicPr>
            <a:picLocks noChangeAspect="1"/>
          </p:cNvPicPr>
          <p:nvPr/>
        </p:nvPicPr>
        <p:blipFill>
          <a:blip r:embed="rId2"/>
          <a:stretch>
            <a:fillRect/>
          </a:stretch>
        </p:blipFill>
        <p:spPr>
          <a:xfrm>
            <a:off x="4803879" y="0"/>
            <a:ext cx="6865296" cy="6858000"/>
          </a:xfrm>
          <a:prstGeom prst="rect">
            <a:avLst/>
          </a:prstGeom>
        </p:spPr>
      </p:pic>
    </p:spTree>
    <p:extLst>
      <p:ext uri="{BB962C8B-B14F-4D97-AF65-F5344CB8AC3E}">
        <p14:creationId xmlns:p14="http://schemas.microsoft.com/office/powerpoint/2010/main" val="3284085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1A83C47-B7E8-B8BE-454E-215D6CE35D4D}"/>
              </a:ext>
            </a:extLst>
          </p:cNvPr>
          <p:cNvSpPr txBox="1"/>
          <p:nvPr/>
        </p:nvSpPr>
        <p:spPr>
          <a:xfrm>
            <a:off x="387927" y="228600"/>
            <a:ext cx="4953000" cy="369332"/>
          </a:xfrm>
          <a:prstGeom prst="rect">
            <a:avLst/>
          </a:prstGeom>
          <a:noFill/>
        </p:spPr>
        <p:txBody>
          <a:bodyPr wrap="square" rtlCol="0">
            <a:spAutoFit/>
          </a:bodyPr>
          <a:lstStyle/>
          <a:p>
            <a:r>
              <a:rPr lang="zh-CN" altLang="en-US" dirty="0"/>
              <a:t>三，</a:t>
            </a:r>
            <a:r>
              <a:rPr lang="en-US" altLang="zh-CN" dirty="0"/>
              <a:t>1</a:t>
            </a:r>
            <a:r>
              <a:rPr lang="zh-CN" altLang="en-US" dirty="0"/>
              <a:t>，单目标结果</a:t>
            </a:r>
          </a:p>
        </p:txBody>
      </p:sp>
      <p:pic>
        <p:nvPicPr>
          <p:cNvPr id="3" name="图片 2">
            <a:extLst>
              <a:ext uri="{FF2B5EF4-FFF2-40B4-BE49-F238E27FC236}">
                <a16:creationId xmlns:a16="http://schemas.microsoft.com/office/drawing/2014/main" id="{C8560F66-08FF-3F77-6D51-02378267BC4E}"/>
              </a:ext>
            </a:extLst>
          </p:cNvPr>
          <p:cNvPicPr>
            <a:picLocks noChangeAspect="1"/>
          </p:cNvPicPr>
          <p:nvPr/>
        </p:nvPicPr>
        <p:blipFill>
          <a:blip r:embed="rId2"/>
          <a:stretch>
            <a:fillRect/>
          </a:stretch>
        </p:blipFill>
        <p:spPr>
          <a:xfrm>
            <a:off x="1099445" y="621548"/>
            <a:ext cx="7596274" cy="5614903"/>
          </a:xfrm>
          <a:prstGeom prst="rect">
            <a:avLst/>
          </a:prstGeom>
        </p:spPr>
      </p:pic>
    </p:spTree>
    <p:extLst>
      <p:ext uri="{BB962C8B-B14F-4D97-AF65-F5344CB8AC3E}">
        <p14:creationId xmlns:p14="http://schemas.microsoft.com/office/powerpoint/2010/main" val="22014195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36E2382-5776-4E82-2EE0-0CE078DCF6CE}"/>
              </a:ext>
            </a:extLst>
          </p:cNvPr>
          <p:cNvSpPr txBox="1"/>
          <p:nvPr/>
        </p:nvSpPr>
        <p:spPr>
          <a:xfrm>
            <a:off x="387927" y="228600"/>
            <a:ext cx="4953000" cy="369332"/>
          </a:xfrm>
          <a:prstGeom prst="rect">
            <a:avLst/>
          </a:prstGeom>
          <a:noFill/>
        </p:spPr>
        <p:txBody>
          <a:bodyPr wrap="square" rtlCol="0">
            <a:spAutoFit/>
          </a:bodyPr>
          <a:lstStyle/>
          <a:p>
            <a:r>
              <a:rPr lang="zh-CN" altLang="en-US" dirty="0"/>
              <a:t>三，</a:t>
            </a:r>
            <a:r>
              <a:rPr lang="en-US" altLang="zh-CN" dirty="0"/>
              <a:t>1</a:t>
            </a:r>
            <a:r>
              <a:rPr lang="zh-CN" altLang="en-US" dirty="0"/>
              <a:t>，多目标结果</a:t>
            </a:r>
          </a:p>
        </p:txBody>
      </p:sp>
      <p:pic>
        <p:nvPicPr>
          <p:cNvPr id="4" name="图片 3">
            <a:extLst>
              <a:ext uri="{FF2B5EF4-FFF2-40B4-BE49-F238E27FC236}">
                <a16:creationId xmlns:a16="http://schemas.microsoft.com/office/drawing/2014/main" id="{6FC2D88E-EBB5-3105-C89C-CA937393D47D}"/>
              </a:ext>
            </a:extLst>
          </p:cNvPr>
          <p:cNvPicPr>
            <a:picLocks noChangeAspect="1"/>
          </p:cNvPicPr>
          <p:nvPr/>
        </p:nvPicPr>
        <p:blipFill>
          <a:blip r:embed="rId2"/>
          <a:stretch>
            <a:fillRect/>
          </a:stretch>
        </p:blipFill>
        <p:spPr>
          <a:xfrm>
            <a:off x="5160777" y="1089959"/>
            <a:ext cx="5832013" cy="4224472"/>
          </a:xfrm>
          <a:prstGeom prst="rect">
            <a:avLst/>
          </a:prstGeom>
        </p:spPr>
      </p:pic>
      <p:pic>
        <p:nvPicPr>
          <p:cNvPr id="8" name="图片 7">
            <a:extLst>
              <a:ext uri="{FF2B5EF4-FFF2-40B4-BE49-F238E27FC236}">
                <a16:creationId xmlns:a16="http://schemas.microsoft.com/office/drawing/2014/main" id="{8A96BAA6-9804-2C74-4EE5-A72328192ECD}"/>
              </a:ext>
            </a:extLst>
          </p:cNvPr>
          <p:cNvPicPr>
            <a:picLocks noChangeAspect="1"/>
          </p:cNvPicPr>
          <p:nvPr/>
        </p:nvPicPr>
        <p:blipFill>
          <a:blip r:embed="rId3"/>
          <a:stretch>
            <a:fillRect/>
          </a:stretch>
        </p:blipFill>
        <p:spPr>
          <a:xfrm>
            <a:off x="89153" y="1089959"/>
            <a:ext cx="5832013" cy="4215167"/>
          </a:xfrm>
          <a:prstGeom prst="rect">
            <a:avLst/>
          </a:prstGeom>
        </p:spPr>
      </p:pic>
    </p:spTree>
    <p:extLst>
      <p:ext uri="{BB962C8B-B14F-4D97-AF65-F5344CB8AC3E}">
        <p14:creationId xmlns:p14="http://schemas.microsoft.com/office/powerpoint/2010/main" val="626528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594E4C9-735C-9B04-494E-4EBED9289263}"/>
              </a:ext>
            </a:extLst>
          </p:cNvPr>
          <p:cNvSpPr txBox="1"/>
          <p:nvPr/>
        </p:nvSpPr>
        <p:spPr>
          <a:xfrm>
            <a:off x="997527" y="498764"/>
            <a:ext cx="2542309" cy="369332"/>
          </a:xfrm>
          <a:prstGeom prst="rect">
            <a:avLst/>
          </a:prstGeom>
          <a:noFill/>
        </p:spPr>
        <p:txBody>
          <a:bodyPr wrap="square" rtlCol="0">
            <a:spAutoFit/>
          </a:bodyPr>
          <a:lstStyle/>
          <a:p>
            <a:r>
              <a:rPr lang="zh-CN" altLang="en-US" dirty="0"/>
              <a:t>目录</a:t>
            </a:r>
          </a:p>
        </p:txBody>
      </p:sp>
      <p:sp>
        <p:nvSpPr>
          <p:cNvPr id="3" name="文本框 2">
            <a:extLst>
              <a:ext uri="{FF2B5EF4-FFF2-40B4-BE49-F238E27FC236}">
                <a16:creationId xmlns:a16="http://schemas.microsoft.com/office/drawing/2014/main" id="{B007EB31-AE7B-4CD0-30F7-4C861DBCE18D}"/>
              </a:ext>
            </a:extLst>
          </p:cNvPr>
          <p:cNvSpPr txBox="1"/>
          <p:nvPr/>
        </p:nvSpPr>
        <p:spPr>
          <a:xfrm>
            <a:off x="1046018" y="1080655"/>
            <a:ext cx="6650182" cy="4247317"/>
          </a:xfrm>
          <a:prstGeom prst="rect">
            <a:avLst/>
          </a:prstGeom>
          <a:noFill/>
        </p:spPr>
        <p:txBody>
          <a:bodyPr wrap="square" rtlCol="0">
            <a:spAutoFit/>
          </a:bodyPr>
          <a:lstStyle/>
          <a:p>
            <a:r>
              <a:rPr lang="zh-CN" altLang="en-US" dirty="0"/>
              <a:t>一， 背景知识</a:t>
            </a:r>
            <a:endParaRPr lang="en-US" altLang="zh-CN" dirty="0"/>
          </a:p>
          <a:p>
            <a:r>
              <a:rPr lang="en-US" altLang="zh-CN" dirty="0"/>
              <a:t>	1,</a:t>
            </a:r>
            <a:r>
              <a:rPr lang="zh-CN" altLang="en-US" dirty="0"/>
              <a:t>  卡尔曼滤波</a:t>
            </a:r>
            <a:endParaRPr lang="en-US" altLang="zh-CN" dirty="0"/>
          </a:p>
          <a:p>
            <a:r>
              <a:rPr lang="en-US" altLang="zh-CN" dirty="0"/>
              <a:t>		a, </a:t>
            </a:r>
            <a:r>
              <a:rPr lang="zh-CN" altLang="en-US" dirty="0"/>
              <a:t>状态方程</a:t>
            </a:r>
            <a:endParaRPr lang="en-US" altLang="zh-CN" dirty="0"/>
          </a:p>
          <a:p>
            <a:r>
              <a:rPr lang="en-US" altLang="zh-CN" dirty="0"/>
              <a:t>		b, </a:t>
            </a:r>
            <a:r>
              <a:rPr lang="zh-CN" altLang="en-US" dirty="0"/>
              <a:t>量测方程</a:t>
            </a:r>
            <a:endParaRPr lang="en-US" altLang="zh-CN" dirty="0"/>
          </a:p>
          <a:p>
            <a:endParaRPr lang="en-US" altLang="zh-CN" dirty="0"/>
          </a:p>
          <a:p>
            <a:r>
              <a:rPr lang="en-US" altLang="zh-CN" dirty="0"/>
              <a:t>		c, </a:t>
            </a:r>
            <a:r>
              <a:rPr lang="zh-CN" altLang="en-US" dirty="0"/>
              <a:t>卡尔曼滤波的时间更新（预测）</a:t>
            </a:r>
            <a:endParaRPr lang="en-US" altLang="zh-CN" dirty="0"/>
          </a:p>
          <a:p>
            <a:r>
              <a:rPr lang="en-US" altLang="zh-CN" dirty="0"/>
              <a:t>		d, </a:t>
            </a:r>
            <a:r>
              <a:rPr lang="zh-CN" altLang="en-US" dirty="0"/>
              <a:t>卡尔曼滤波的状态更新（矫正）</a:t>
            </a:r>
            <a:endParaRPr lang="en-US" altLang="zh-CN" dirty="0"/>
          </a:p>
          <a:p>
            <a:r>
              <a:rPr lang="en-US" altLang="zh-CN" dirty="0"/>
              <a:t>	2,  </a:t>
            </a:r>
            <a:r>
              <a:rPr lang="zh-CN" altLang="en-US" dirty="0"/>
              <a:t>最近邻数据关联</a:t>
            </a:r>
            <a:endParaRPr lang="en-US" altLang="zh-CN" dirty="0"/>
          </a:p>
          <a:p>
            <a:r>
              <a:rPr lang="en-US" altLang="zh-CN" dirty="0"/>
              <a:t>		a,</a:t>
            </a:r>
            <a:r>
              <a:rPr lang="zh-CN" altLang="en-US" dirty="0"/>
              <a:t> 马氏距离（马氏与欧式的区别）</a:t>
            </a:r>
            <a:endParaRPr lang="en-US" altLang="zh-CN" dirty="0"/>
          </a:p>
          <a:p>
            <a:r>
              <a:rPr lang="zh-CN" altLang="en-US" dirty="0"/>
              <a:t>二， 实现，具体代码</a:t>
            </a:r>
            <a:endParaRPr lang="en-US" altLang="zh-CN" dirty="0"/>
          </a:p>
          <a:p>
            <a:r>
              <a:rPr lang="en-US" altLang="zh-CN" dirty="0"/>
              <a:t>	1</a:t>
            </a:r>
            <a:r>
              <a:rPr lang="zh-CN" altLang="en-US" dirty="0"/>
              <a:t>，单目标</a:t>
            </a:r>
            <a:endParaRPr lang="en-US" altLang="zh-CN" dirty="0"/>
          </a:p>
          <a:p>
            <a:r>
              <a:rPr lang="en-US" altLang="zh-CN" dirty="0"/>
              <a:t>	2</a:t>
            </a:r>
            <a:r>
              <a:rPr lang="zh-CN" altLang="en-US" dirty="0"/>
              <a:t>，多目标</a:t>
            </a:r>
            <a:endParaRPr lang="en-US" altLang="zh-CN" dirty="0"/>
          </a:p>
          <a:p>
            <a:r>
              <a:rPr lang="zh-CN" altLang="en-US" dirty="0"/>
              <a:t>三， 结果</a:t>
            </a:r>
            <a:endParaRPr lang="en-US" altLang="zh-CN" dirty="0"/>
          </a:p>
          <a:p>
            <a:r>
              <a:rPr lang="en-US" altLang="zh-CN" dirty="0"/>
              <a:t>	1</a:t>
            </a:r>
            <a:r>
              <a:rPr lang="zh-CN" altLang="en-US" dirty="0"/>
              <a:t>，单目标</a:t>
            </a:r>
            <a:endParaRPr lang="en-US" altLang="zh-CN" dirty="0"/>
          </a:p>
          <a:p>
            <a:r>
              <a:rPr lang="en-US" altLang="zh-CN" dirty="0"/>
              <a:t>	2</a:t>
            </a:r>
            <a:r>
              <a:rPr lang="zh-CN" altLang="en-US" dirty="0"/>
              <a:t>，多目标</a:t>
            </a:r>
          </a:p>
        </p:txBody>
      </p:sp>
      <p:sp>
        <p:nvSpPr>
          <p:cNvPr id="4" name="右大括号 3">
            <a:extLst>
              <a:ext uri="{FF2B5EF4-FFF2-40B4-BE49-F238E27FC236}">
                <a16:creationId xmlns:a16="http://schemas.microsoft.com/office/drawing/2014/main" id="{6E0FF61A-8EEA-8557-202E-2DCF3F57E505}"/>
              </a:ext>
            </a:extLst>
          </p:cNvPr>
          <p:cNvSpPr/>
          <p:nvPr/>
        </p:nvSpPr>
        <p:spPr>
          <a:xfrm>
            <a:off x="4191000" y="1662545"/>
            <a:ext cx="214745" cy="540328"/>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1EA50445-C77C-BFF0-D8CC-1DFD2E2142A0}"/>
              </a:ext>
            </a:extLst>
          </p:cNvPr>
          <p:cNvSpPr txBox="1"/>
          <p:nvPr/>
        </p:nvSpPr>
        <p:spPr>
          <a:xfrm>
            <a:off x="4558145" y="1724891"/>
            <a:ext cx="2348346" cy="369332"/>
          </a:xfrm>
          <a:prstGeom prst="rect">
            <a:avLst/>
          </a:prstGeom>
          <a:noFill/>
        </p:spPr>
        <p:txBody>
          <a:bodyPr wrap="square" rtlCol="0">
            <a:spAutoFit/>
          </a:bodyPr>
          <a:lstStyle/>
          <a:p>
            <a:r>
              <a:rPr lang="zh-CN" altLang="en-US" dirty="0"/>
              <a:t>观测</a:t>
            </a:r>
          </a:p>
        </p:txBody>
      </p:sp>
      <p:sp>
        <p:nvSpPr>
          <p:cNvPr id="6" name="右大括号 5">
            <a:extLst>
              <a:ext uri="{FF2B5EF4-FFF2-40B4-BE49-F238E27FC236}">
                <a16:creationId xmlns:a16="http://schemas.microsoft.com/office/drawing/2014/main" id="{C052ABA8-8EF2-D8FD-96EE-9032CB14B7AE}"/>
              </a:ext>
            </a:extLst>
          </p:cNvPr>
          <p:cNvSpPr/>
          <p:nvPr/>
        </p:nvSpPr>
        <p:spPr>
          <a:xfrm>
            <a:off x="6345382" y="2500745"/>
            <a:ext cx="228600" cy="581891"/>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14948349-C341-23A9-0E93-E8BD9C9361BB}"/>
              </a:ext>
            </a:extLst>
          </p:cNvPr>
          <p:cNvSpPr txBox="1"/>
          <p:nvPr/>
        </p:nvSpPr>
        <p:spPr>
          <a:xfrm>
            <a:off x="6767945" y="2611582"/>
            <a:ext cx="1489364" cy="369332"/>
          </a:xfrm>
          <a:prstGeom prst="rect">
            <a:avLst/>
          </a:prstGeom>
          <a:noFill/>
        </p:spPr>
        <p:txBody>
          <a:bodyPr wrap="square" rtlCol="0">
            <a:spAutoFit/>
          </a:bodyPr>
          <a:lstStyle/>
          <a:p>
            <a:r>
              <a:rPr lang="zh-CN" altLang="en-US" dirty="0"/>
              <a:t>处理</a:t>
            </a:r>
          </a:p>
        </p:txBody>
      </p:sp>
    </p:spTree>
    <p:extLst>
      <p:ext uri="{BB962C8B-B14F-4D97-AF65-F5344CB8AC3E}">
        <p14:creationId xmlns:p14="http://schemas.microsoft.com/office/powerpoint/2010/main" val="2697735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2AF9125-4DAF-37B6-FABA-AAD2F81A66F9}"/>
              </a:ext>
            </a:extLst>
          </p:cNvPr>
          <p:cNvSpPr txBox="1"/>
          <p:nvPr/>
        </p:nvSpPr>
        <p:spPr>
          <a:xfrm>
            <a:off x="387927" y="228600"/>
            <a:ext cx="2216728" cy="369332"/>
          </a:xfrm>
          <a:prstGeom prst="rect">
            <a:avLst/>
          </a:prstGeom>
          <a:noFill/>
        </p:spPr>
        <p:txBody>
          <a:bodyPr wrap="square" rtlCol="0">
            <a:spAutoFit/>
          </a:bodyPr>
          <a:lstStyle/>
          <a:p>
            <a:r>
              <a:rPr lang="zh-CN" altLang="en-US" dirty="0"/>
              <a:t>一，</a:t>
            </a:r>
            <a:r>
              <a:rPr lang="en-US" altLang="zh-CN" dirty="0"/>
              <a:t>1</a:t>
            </a:r>
            <a:r>
              <a:rPr lang="zh-CN" altLang="en-US" dirty="0"/>
              <a:t>，卡尔曼滤波</a:t>
            </a:r>
          </a:p>
        </p:txBody>
      </p:sp>
      <p:sp>
        <p:nvSpPr>
          <p:cNvPr id="3" name="文本框 2">
            <a:extLst>
              <a:ext uri="{FF2B5EF4-FFF2-40B4-BE49-F238E27FC236}">
                <a16:creationId xmlns:a16="http://schemas.microsoft.com/office/drawing/2014/main" id="{5B095AC1-563E-80A8-4B38-3E6DDEE7978F}"/>
              </a:ext>
            </a:extLst>
          </p:cNvPr>
          <p:cNvSpPr txBox="1"/>
          <p:nvPr/>
        </p:nvSpPr>
        <p:spPr>
          <a:xfrm>
            <a:off x="976745" y="955964"/>
            <a:ext cx="9631724" cy="2031325"/>
          </a:xfrm>
          <a:prstGeom prst="rect">
            <a:avLst/>
          </a:prstGeom>
          <a:noFill/>
        </p:spPr>
        <p:txBody>
          <a:bodyPr wrap="square" rtlCol="0">
            <a:spAutoFit/>
          </a:bodyPr>
          <a:lstStyle/>
          <a:p>
            <a:r>
              <a:rPr lang="zh-CN" altLang="en-US" dirty="0"/>
              <a:t>卡尔曼滤波是一种利用线性系统状态方程，通过系统输入输出观测数据，对系统状态进行最优估计的算法。由于观测数据中包括系统中的噪声和干扰的影响，所以最优估计也可看作是滤波过程。它</a:t>
            </a:r>
            <a:r>
              <a:rPr lang="zh-CN" altLang="en-US" b="0" i="0" dirty="0">
                <a:solidFill>
                  <a:srgbClr val="121212"/>
                </a:solidFill>
                <a:effectLst/>
                <a:latin typeface="-apple-system"/>
              </a:rPr>
              <a:t>可以对系统下一步要做什么做出有根据的推测。即便有噪声信息干扰，卡尔曼滤波通常也能很好的弄清楚究竟发生了什么，找出现象间不易察觉的相关性。</a:t>
            </a:r>
          </a:p>
          <a:p>
            <a:pPr algn="l"/>
            <a:r>
              <a:rPr lang="zh-CN" altLang="en-US" b="0" i="0" dirty="0">
                <a:solidFill>
                  <a:srgbClr val="121212"/>
                </a:solidFill>
                <a:effectLst/>
                <a:latin typeface="-apple-system"/>
              </a:rPr>
              <a:t>卡尔曼滤波非常适合不断变化的系统，它的优点还有内存占用较小（只需保留前一个状态）、速度快，是实时问题和嵌入式系统的理想选择。</a:t>
            </a:r>
          </a:p>
          <a:p>
            <a:endParaRPr lang="en-US" altLang="zh-CN" dirty="0"/>
          </a:p>
        </p:txBody>
      </p:sp>
    </p:spTree>
    <p:extLst>
      <p:ext uri="{BB962C8B-B14F-4D97-AF65-F5344CB8AC3E}">
        <p14:creationId xmlns:p14="http://schemas.microsoft.com/office/powerpoint/2010/main" val="2078143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56DACF7-6A4D-E574-934E-86487992A47C}"/>
              </a:ext>
            </a:extLst>
          </p:cNvPr>
          <p:cNvSpPr txBox="1"/>
          <p:nvPr/>
        </p:nvSpPr>
        <p:spPr>
          <a:xfrm>
            <a:off x="387927" y="228600"/>
            <a:ext cx="2216728" cy="369332"/>
          </a:xfrm>
          <a:prstGeom prst="rect">
            <a:avLst/>
          </a:prstGeom>
          <a:noFill/>
        </p:spPr>
        <p:txBody>
          <a:bodyPr wrap="square" rtlCol="0">
            <a:spAutoFit/>
          </a:bodyPr>
          <a:lstStyle/>
          <a:p>
            <a:r>
              <a:rPr lang="zh-CN" altLang="en-US" dirty="0"/>
              <a:t>一，</a:t>
            </a:r>
            <a:r>
              <a:rPr lang="en-US" altLang="zh-CN" dirty="0"/>
              <a:t>1</a:t>
            </a:r>
            <a:r>
              <a:rPr lang="zh-CN" altLang="en-US" dirty="0"/>
              <a:t>，卡尔曼滤波</a:t>
            </a:r>
          </a:p>
        </p:txBody>
      </p:sp>
      <p:pic>
        <p:nvPicPr>
          <p:cNvPr id="8" name="图片 7">
            <a:extLst>
              <a:ext uri="{FF2B5EF4-FFF2-40B4-BE49-F238E27FC236}">
                <a16:creationId xmlns:a16="http://schemas.microsoft.com/office/drawing/2014/main" id="{8924DB50-C6A2-7BCE-5BD1-91E1C528959C}"/>
              </a:ext>
            </a:extLst>
          </p:cNvPr>
          <p:cNvPicPr>
            <a:picLocks noChangeAspect="1"/>
          </p:cNvPicPr>
          <p:nvPr/>
        </p:nvPicPr>
        <p:blipFill>
          <a:blip r:embed="rId2"/>
          <a:stretch>
            <a:fillRect/>
          </a:stretch>
        </p:blipFill>
        <p:spPr>
          <a:xfrm>
            <a:off x="2053937" y="2931246"/>
            <a:ext cx="6823630" cy="3261735"/>
          </a:xfrm>
          <a:prstGeom prst="rect">
            <a:avLst/>
          </a:prstGeom>
        </p:spPr>
      </p:pic>
      <p:grpSp>
        <p:nvGrpSpPr>
          <p:cNvPr id="10" name="组合 9">
            <a:extLst>
              <a:ext uri="{FF2B5EF4-FFF2-40B4-BE49-F238E27FC236}">
                <a16:creationId xmlns:a16="http://schemas.microsoft.com/office/drawing/2014/main" id="{3A9D299E-7B71-FD5C-BE0A-007E308C76FF}"/>
              </a:ext>
            </a:extLst>
          </p:cNvPr>
          <p:cNvGrpSpPr/>
          <p:nvPr/>
        </p:nvGrpSpPr>
        <p:grpSpPr>
          <a:xfrm>
            <a:off x="6089073" y="3691181"/>
            <a:ext cx="273370" cy="139602"/>
            <a:chOff x="6057044" y="2376153"/>
            <a:chExt cx="489240" cy="249840"/>
          </a:xfrm>
        </p:grpSpPr>
        <mc:AlternateContent xmlns:mc="http://schemas.openxmlformats.org/markup-compatibility/2006" xmlns:p14="http://schemas.microsoft.com/office/powerpoint/2010/main">
          <mc:Choice Requires="p14">
            <p:contentPart p14:bwMode="auto" r:id="rId3">
              <p14:nvContentPartPr>
                <p14:cNvPr id="4" name="墨迹 3">
                  <a:extLst>
                    <a:ext uri="{FF2B5EF4-FFF2-40B4-BE49-F238E27FC236}">
                      <a16:creationId xmlns:a16="http://schemas.microsoft.com/office/drawing/2014/main" id="{C65BCF0D-6707-81B8-9DD1-74A2FACCB622}"/>
                    </a:ext>
                  </a:extLst>
                </p14:cNvPr>
                <p14:cNvContentPartPr/>
                <p14:nvPr/>
              </p14:nvContentPartPr>
              <p14:xfrm>
                <a:off x="6075044" y="2438073"/>
                <a:ext cx="471240" cy="182880"/>
              </p14:xfrm>
            </p:contentPart>
          </mc:Choice>
          <mc:Fallback xmlns="">
            <p:pic>
              <p:nvPicPr>
                <p:cNvPr id="4" name="墨迹 3">
                  <a:extLst>
                    <a:ext uri="{FF2B5EF4-FFF2-40B4-BE49-F238E27FC236}">
                      <a16:creationId xmlns:a16="http://schemas.microsoft.com/office/drawing/2014/main" id="{C65BCF0D-6707-81B8-9DD1-74A2FACCB622}"/>
                    </a:ext>
                  </a:extLst>
                </p:cNvPr>
                <p:cNvPicPr/>
                <p:nvPr/>
              </p:nvPicPr>
              <p:blipFill>
                <a:blip r:embed="rId4"/>
                <a:stretch>
                  <a:fillRect/>
                </a:stretch>
              </p:blipFill>
              <p:spPr>
                <a:xfrm>
                  <a:off x="6068924" y="2431953"/>
                  <a:ext cx="483480" cy="1951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墨迹 6">
                  <a:extLst>
                    <a:ext uri="{FF2B5EF4-FFF2-40B4-BE49-F238E27FC236}">
                      <a16:creationId xmlns:a16="http://schemas.microsoft.com/office/drawing/2014/main" id="{46A3AC50-6DE5-B3D8-7414-E7B14226F194}"/>
                    </a:ext>
                  </a:extLst>
                </p14:cNvPr>
                <p14:cNvContentPartPr/>
                <p14:nvPr/>
              </p14:nvContentPartPr>
              <p14:xfrm>
                <a:off x="6057044" y="2376153"/>
                <a:ext cx="433800" cy="249840"/>
              </p14:xfrm>
            </p:contentPart>
          </mc:Choice>
          <mc:Fallback xmlns="">
            <p:pic>
              <p:nvPicPr>
                <p:cNvPr id="7" name="墨迹 6">
                  <a:extLst>
                    <a:ext uri="{FF2B5EF4-FFF2-40B4-BE49-F238E27FC236}">
                      <a16:creationId xmlns:a16="http://schemas.microsoft.com/office/drawing/2014/main" id="{46A3AC50-6DE5-B3D8-7414-E7B14226F194}"/>
                    </a:ext>
                  </a:extLst>
                </p:cNvPr>
                <p:cNvPicPr/>
                <p:nvPr/>
              </p:nvPicPr>
              <p:blipFill>
                <a:blip r:embed="rId6"/>
                <a:stretch>
                  <a:fillRect/>
                </a:stretch>
              </p:blipFill>
              <p:spPr>
                <a:xfrm>
                  <a:off x="6050924" y="2370033"/>
                  <a:ext cx="446040" cy="2620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
            <p14:nvContentPartPr>
              <p14:cNvPr id="3" name="墨迹 2">
                <a:extLst>
                  <a:ext uri="{FF2B5EF4-FFF2-40B4-BE49-F238E27FC236}">
                    <a16:creationId xmlns:a16="http://schemas.microsoft.com/office/drawing/2014/main" id="{C0446CDB-6E95-70FA-DC03-64ABD18233D8}"/>
                  </a:ext>
                </a:extLst>
              </p14:cNvPr>
              <p14:cNvContentPartPr/>
              <p14:nvPr/>
            </p14:nvContentPartPr>
            <p14:xfrm>
              <a:off x="4869535" y="4287153"/>
              <a:ext cx="2162520" cy="98280"/>
            </p14:xfrm>
          </p:contentPart>
        </mc:Choice>
        <mc:Fallback xmlns="">
          <p:pic>
            <p:nvPicPr>
              <p:cNvPr id="3" name="墨迹 2">
                <a:extLst>
                  <a:ext uri="{FF2B5EF4-FFF2-40B4-BE49-F238E27FC236}">
                    <a16:creationId xmlns:a16="http://schemas.microsoft.com/office/drawing/2014/main" id="{C0446CDB-6E95-70FA-DC03-64ABD18233D8}"/>
                  </a:ext>
                </a:extLst>
              </p:cNvPr>
              <p:cNvPicPr/>
              <p:nvPr/>
            </p:nvPicPr>
            <p:blipFill>
              <a:blip r:embed="rId8"/>
              <a:stretch>
                <a:fillRect/>
              </a:stretch>
            </p:blipFill>
            <p:spPr>
              <a:xfrm>
                <a:off x="4863415" y="4281033"/>
                <a:ext cx="2174760" cy="1105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 name="墨迹 4">
                <a:extLst>
                  <a:ext uri="{FF2B5EF4-FFF2-40B4-BE49-F238E27FC236}">
                    <a16:creationId xmlns:a16="http://schemas.microsoft.com/office/drawing/2014/main" id="{20168190-1345-0BAC-5035-7329C5A76279}"/>
                  </a:ext>
                </a:extLst>
              </p14:cNvPr>
              <p14:cNvContentPartPr/>
              <p14:nvPr/>
            </p14:nvContentPartPr>
            <p14:xfrm>
              <a:off x="4904095" y="5964393"/>
              <a:ext cx="2139120" cy="69840"/>
            </p14:xfrm>
          </p:contentPart>
        </mc:Choice>
        <mc:Fallback xmlns="">
          <p:pic>
            <p:nvPicPr>
              <p:cNvPr id="5" name="墨迹 4">
                <a:extLst>
                  <a:ext uri="{FF2B5EF4-FFF2-40B4-BE49-F238E27FC236}">
                    <a16:creationId xmlns:a16="http://schemas.microsoft.com/office/drawing/2014/main" id="{20168190-1345-0BAC-5035-7329C5A76279}"/>
                  </a:ext>
                </a:extLst>
              </p:cNvPr>
              <p:cNvPicPr/>
              <p:nvPr/>
            </p:nvPicPr>
            <p:blipFill>
              <a:blip r:embed="rId10"/>
              <a:stretch>
                <a:fillRect/>
              </a:stretch>
            </p:blipFill>
            <p:spPr>
              <a:xfrm>
                <a:off x="4897975" y="5958273"/>
                <a:ext cx="2151360" cy="82080"/>
              </a:xfrm>
              <a:prstGeom prst="rect">
                <a:avLst/>
              </a:prstGeom>
            </p:spPr>
          </p:pic>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8A8F22B2-7284-2319-0E31-ECCB5F3B4918}"/>
                  </a:ext>
                </a:extLst>
              </p:cNvPr>
              <p:cNvSpPr txBox="1"/>
              <p:nvPr/>
            </p:nvSpPr>
            <p:spPr>
              <a:xfrm>
                <a:off x="4568537" y="1287867"/>
                <a:ext cx="3789217" cy="1039708"/>
              </a:xfrm>
              <a:prstGeom prst="rect">
                <a:avLst/>
              </a:prstGeom>
              <a:noFill/>
            </p:spPr>
            <p:txBody>
              <a:bodyPr wrap="square" lIns="0" tIns="0" rIns="0" bIns="0" rtlCol="0">
                <a:spAutoFit/>
              </a:bodyPr>
              <a:lstStyle/>
              <a:p>
                <a:pPr algn="just"/>
                <a14:m>
                  <m:oMath xmlns:m="http://schemas.openxmlformats.org/officeDocument/2006/math">
                    <m:d>
                      <m:dPr>
                        <m:begChr m:val="["/>
                        <m:endChr m:val="]"/>
                        <m:ctrlPr>
                          <a:rPr lang="zh-CN" altLang="en-US" i="1" smtClean="0">
                            <a:solidFill>
                              <a:srgbClr val="836967"/>
                            </a:solidFill>
                            <a:latin typeface="Cambria Math" panose="02040503050406030204" pitchFamily="18" charset="0"/>
                          </a:rPr>
                        </m:ctrlPr>
                      </m:dPr>
                      <m:e>
                        <m:m>
                          <m:mPr>
                            <m:plcHide m:val="on"/>
                            <m:mcs>
                              <m:mc>
                                <m:mcPr>
                                  <m:count m:val="1"/>
                                  <m:mcJc m:val="center"/>
                                </m:mcPr>
                              </m:mc>
                            </m:mcs>
                            <m:ctrlPr>
                              <a:rPr lang="zh-CN" altLang="en-US" i="1">
                                <a:solidFill>
                                  <a:srgbClr val="836967"/>
                                </a:solidFill>
                                <a:latin typeface="Cambria Math" panose="02040503050406030204" pitchFamily="18" charset="0"/>
                              </a:rPr>
                            </m:ctrlPr>
                          </m:mPr>
                          <m:m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𝑘</m:t>
                                  </m:r>
                                </m:sub>
                              </m:sSub>
                            </m:e>
                          </m:mr>
                          <m:m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𝑥𝑘</m:t>
                                  </m:r>
                                </m:sub>
                              </m:sSub>
                            </m:e>
                          </m:mr>
                          <m:m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𝑘</m:t>
                                  </m:r>
                                </m:sub>
                              </m:sSub>
                            </m:e>
                          </m:mr>
                          <m:mr>
                            <m:e>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b="0" i="1" smtClean="0">
                                      <a:latin typeface="Cambria Math" panose="02040503050406030204" pitchFamily="18" charset="0"/>
                                    </a:rPr>
                                    <m:t>𝑦</m:t>
                                  </m:r>
                                  <m:r>
                                    <a:rPr lang="en-US" altLang="zh-CN" i="1">
                                      <a:latin typeface="Cambria Math" panose="02040503050406030204" pitchFamily="18" charset="0"/>
                                    </a:rPr>
                                    <m:t>𝑘</m:t>
                                  </m:r>
                                </m:sub>
                              </m:sSub>
                            </m:e>
                          </m:mr>
                        </m:m>
                      </m:e>
                    </m:d>
                    <m:r>
                      <a:rPr lang="en-US" altLang="zh-CN" dirty="0">
                        <a:latin typeface="Cambria Math" panose="02040503050406030204" pitchFamily="18" charset="0"/>
                        <a:ea typeface="Cambria Math" panose="02040503050406030204" pitchFamily="18" charset="0"/>
                      </a:rPr>
                      <m:t>=</m:t>
                    </m:r>
                    <m:d>
                      <m:dPr>
                        <m:begChr m:val="["/>
                        <m:endChr m:val="]"/>
                        <m:ctrlPr>
                          <a:rPr lang="zh-CN" altLang="en-US" i="1" dirty="0" smtClean="0">
                            <a:solidFill>
                              <a:schemeClr val="tx1"/>
                            </a:solidFill>
                            <a:latin typeface="Cambria Math" panose="02040503050406030204" pitchFamily="18" charset="0"/>
                          </a:rPr>
                        </m:ctrlPr>
                      </m:dPr>
                      <m:e>
                        <m:m>
                          <m:mPr>
                            <m:plcHide m:val="on"/>
                            <m:mcs>
                              <m:mc>
                                <m:mcPr>
                                  <m:count m:val="4"/>
                                  <m:mcJc m:val="center"/>
                                </m:mcPr>
                              </m:mc>
                            </m:mcs>
                            <m:ctrlPr>
                              <a:rPr lang="zh-CN" altLang="en-US" i="1" dirty="0">
                                <a:solidFill>
                                  <a:schemeClr val="tx1"/>
                                </a:solidFill>
                                <a:latin typeface="Cambria Math" panose="02040503050406030204" pitchFamily="18" charset="0"/>
                              </a:rPr>
                            </m:ctrlPr>
                          </m:mPr>
                          <m:mr>
                            <m:e>
                              <m:r>
                                <a:rPr lang="zh-CN" altLang="en-US" dirty="0">
                                  <a:solidFill>
                                    <a:schemeClr val="tx1"/>
                                  </a:solidFill>
                                  <a:latin typeface="Cambria Math" panose="02040503050406030204" pitchFamily="18" charset="0"/>
                                </a:rPr>
                                <m:t>1</m:t>
                              </m:r>
                            </m:e>
                            <m:e>
                              <m:r>
                                <a:rPr lang="zh-CN" altLang="en-US" i="0" dirty="0">
                                  <a:solidFill>
                                    <a:schemeClr val="tx1"/>
                                  </a:solidFill>
                                  <a:latin typeface="Cambria Math" panose="02040503050406030204" pitchFamily="18" charset="0"/>
                                </a:rPr>
                                <m:t>1</m:t>
                              </m:r>
                            </m:e>
                            <m:e>
                              <m:r>
                                <a:rPr lang="zh-CN" altLang="en-US" i="0" dirty="0">
                                  <a:solidFill>
                                    <a:schemeClr val="tx1"/>
                                  </a:solidFill>
                                  <a:latin typeface="Cambria Math" panose="02040503050406030204" pitchFamily="18" charset="0"/>
                                </a:rPr>
                                <m:t>0</m:t>
                              </m:r>
                            </m:e>
                            <m:e>
                              <m:r>
                                <a:rPr lang="zh-CN" altLang="en-US" i="0" dirty="0">
                                  <a:solidFill>
                                    <a:schemeClr val="tx1"/>
                                  </a:solidFill>
                                  <a:latin typeface="Cambria Math" panose="02040503050406030204" pitchFamily="18" charset="0"/>
                                </a:rPr>
                                <m:t>0</m:t>
                              </m:r>
                            </m:e>
                          </m:mr>
                          <m:mr>
                            <m:e>
                              <m:r>
                                <a:rPr lang="zh-CN" altLang="en-US" i="0" dirty="0">
                                  <a:solidFill>
                                    <a:schemeClr val="tx1"/>
                                  </a:solidFill>
                                  <a:latin typeface="Cambria Math" panose="02040503050406030204" pitchFamily="18" charset="0"/>
                                </a:rPr>
                                <m:t>0</m:t>
                              </m:r>
                            </m:e>
                            <m:e>
                              <m:r>
                                <a:rPr lang="zh-CN" altLang="en-US" i="0" dirty="0">
                                  <a:solidFill>
                                    <a:schemeClr val="tx1"/>
                                  </a:solidFill>
                                  <a:latin typeface="Cambria Math" panose="02040503050406030204" pitchFamily="18" charset="0"/>
                                </a:rPr>
                                <m:t>1</m:t>
                              </m:r>
                            </m:e>
                            <m:e>
                              <m:r>
                                <a:rPr lang="zh-CN" altLang="en-US" i="0" dirty="0">
                                  <a:solidFill>
                                    <a:schemeClr val="tx1"/>
                                  </a:solidFill>
                                  <a:latin typeface="Cambria Math" panose="02040503050406030204" pitchFamily="18" charset="0"/>
                                </a:rPr>
                                <m:t>0</m:t>
                              </m:r>
                            </m:e>
                            <m:e>
                              <m:r>
                                <a:rPr lang="zh-CN" altLang="en-US" i="0" dirty="0">
                                  <a:solidFill>
                                    <a:schemeClr val="tx1"/>
                                  </a:solidFill>
                                  <a:latin typeface="Cambria Math" panose="02040503050406030204" pitchFamily="18" charset="0"/>
                                </a:rPr>
                                <m:t>0</m:t>
                              </m:r>
                            </m:e>
                          </m:mr>
                          <m:mr>
                            <m:e>
                              <m:r>
                                <a:rPr lang="zh-CN" altLang="en-US" i="0" dirty="0">
                                  <a:solidFill>
                                    <a:schemeClr val="tx1"/>
                                  </a:solidFill>
                                  <a:latin typeface="Cambria Math" panose="02040503050406030204" pitchFamily="18" charset="0"/>
                                </a:rPr>
                                <m:t>0</m:t>
                              </m:r>
                            </m:e>
                            <m:e>
                              <m:r>
                                <a:rPr lang="zh-CN" altLang="en-US" i="0" dirty="0">
                                  <a:solidFill>
                                    <a:schemeClr val="tx1"/>
                                  </a:solidFill>
                                  <a:latin typeface="Cambria Math" panose="02040503050406030204" pitchFamily="18" charset="0"/>
                                </a:rPr>
                                <m:t>0</m:t>
                              </m:r>
                            </m:e>
                            <m:e>
                              <m:r>
                                <a:rPr lang="zh-CN" altLang="en-US" i="0" dirty="0">
                                  <a:solidFill>
                                    <a:schemeClr val="tx1"/>
                                  </a:solidFill>
                                  <a:latin typeface="Cambria Math" panose="02040503050406030204" pitchFamily="18" charset="0"/>
                                </a:rPr>
                                <m:t>1</m:t>
                              </m:r>
                            </m:e>
                            <m:e>
                              <m:r>
                                <a:rPr lang="zh-CN" altLang="en-US" i="0" dirty="0">
                                  <a:solidFill>
                                    <a:schemeClr val="tx1"/>
                                  </a:solidFill>
                                  <a:latin typeface="Cambria Math" panose="02040503050406030204" pitchFamily="18" charset="0"/>
                                </a:rPr>
                                <m:t>1</m:t>
                              </m:r>
                            </m:e>
                          </m:mr>
                          <m:mr>
                            <m:e>
                              <m:r>
                                <a:rPr lang="zh-CN" altLang="en-US" i="0" dirty="0">
                                  <a:solidFill>
                                    <a:schemeClr val="tx1"/>
                                  </a:solidFill>
                                  <a:latin typeface="Cambria Math" panose="02040503050406030204" pitchFamily="18" charset="0"/>
                                </a:rPr>
                                <m:t>0</m:t>
                              </m:r>
                            </m:e>
                            <m:e>
                              <m:r>
                                <a:rPr lang="zh-CN" altLang="en-US" i="0" dirty="0">
                                  <a:solidFill>
                                    <a:schemeClr val="tx1"/>
                                  </a:solidFill>
                                  <a:latin typeface="Cambria Math" panose="02040503050406030204" pitchFamily="18" charset="0"/>
                                </a:rPr>
                                <m:t>0</m:t>
                              </m:r>
                            </m:e>
                            <m:e>
                              <m:r>
                                <a:rPr lang="zh-CN" altLang="en-US" i="0" dirty="0">
                                  <a:solidFill>
                                    <a:schemeClr val="tx1"/>
                                  </a:solidFill>
                                  <a:latin typeface="Cambria Math" panose="02040503050406030204" pitchFamily="18" charset="0"/>
                                </a:rPr>
                                <m:t>0</m:t>
                              </m:r>
                            </m:e>
                            <m:e>
                              <m:r>
                                <a:rPr lang="zh-CN" altLang="en-US" i="0" dirty="0">
                                  <a:solidFill>
                                    <a:schemeClr val="tx1"/>
                                  </a:solidFill>
                                  <a:latin typeface="Cambria Math" panose="02040503050406030204" pitchFamily="18" charset="0"/>
                                </a:rPr>
                                <m:t>1</m:t>
                              </m:r>
                            </m:e>
                          </m:mr>
                        </m:m>
                      </m:e>
                    </m:d>
                  </m:oMath>
                </a14:m>
                <a:r>
                  <a:rPr lang="zh-CN" altLang="en-US" dirty="0">
                    <a:solidFill>
                      <a:srgbClr val="836967"/>
                    </a:solidFill>
                  </a:rPr>
                  <a:t> </a:t>
                </a:r>
                <a14:m>
                  <m:oMath xmlns:m="http://schemas.openxmlformats.org/officeDocument/2006/math">
                    <m:d>
                      <m:dPr>
                        <m:begChr m:val="["/>
                        <m:endChr m:val="]"/>
                        <m:ctrlPr>
                          <a:rPr lang="zh-CN" altLang="en-US" i="1">
                            <a:solidFill>
                              <a:srgbClr val="836967"/>
                            </a:solidFill>
                            <a:latin typeface="Cambria Math" panose="02040503050406030204" pitchFamily="18" charset="0"/>
                          </a:rPr>
                        </m:ctrlPr>
                      </m:dPr>
                      <m:e>
                        <m:m>
                          <m:mPr>
                            <m:plcHide m:val="on"/>
                            <m:mcs>
                              <m:mc>
                                <m:mcPr>
                                  <m:count m:val="1"/>
                                  <m:mcJc m:val="center"/>
                                </m:mcPr>
                              </m:mc>
                            </m:mcs>
                            <m:ctrlPr>
                              <a:rPr lang="zh-CN" altLang="en-US" i="1">
                                <a:solidFill>
                                  <a:srgbClr val="836967"/>
                                </a:solidFill>
                                <a:latin typeface="Cambria Math" panose="02040503050406030204" pitchFamily="18" charset="0"/>
                              </a:rPr>
                            </m:ctrlPr>
                          </m:mPr>
                          <m:m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b="0" i="1" smtClean="0">
                                      <a:latin typeface="Cambria Math" panose="02040503050406030204" pitchFamily="18" charset="0"/>
                                    </a:rPr>
                                    <m:t>−1</m:t>
                                  </m:r>
                                </m:sub>
                              </m:sSub>
                            </m:e>
                          </m:mr>
                          <m:mr>
                            <m:e>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𝑥</m:t>
                                  </m:r>
                                  <m:r>
                                    <a:rPr lang="en-US" altLang="zh-CN" b="0" i="1" smtClean="0">
                                      <a:latin typeface="Cambria Math" panose="02040503050406030204" pitchFamily="18" charset="0"/>
                                    </a:rPr>
                                    <m:t>(</m:t>
                                  </m:r>
                                  <m:r>
                                    <a:rPr lang="en-US" altLang="zh-CN" i="1">
                                      <a:latin typeface="Cambria Math" panose="02040503050406030204" pitchFamily="18" charset="0"/>
                                    </a:rPr>
                                    <m:t>𝑘</m:t>
                                  </m:r>
                                  <m:r>
                                    <a:rPr lang="en-US" altLang="zh-CN" b="0" i="1" smtClean="0">
                                      <a:latin typeface="Cambria Math" panose="02040503050406030204" pitchFamily="18" charset="0"/>
                                    </a:rPr>
                                    <m:t>−1)</m:t>
                                  </m:r>
                                </m:sub>
                              </m:sSub>
                            </m:e>
                          </m:mr>
                          <m:mr>
                            <m:e>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𝑘</m:t>
                                  </m:r>
                                  <m:r>
                                    <a:rPr lang="en-US" altLang="zh-CN" b="0" i="1" smtClean="0">
                                      <a:latin typeface="Cambria Math" panose="02040503050406030204" pitchFamily="18" charset="0"/>
                                    </a:rPr>
                                    <m:t>−1</m:t>
                                  </m:r>
                                </m:sub>
                              </m:sSub>
                            </m:e>
                          </m:mr>
                          <m:mr>
                            <m:e>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𝑦</m:t>
                                  </m:r>
                                  <m:r>
                                    <a:rPr lang="en-US" altLang="zh-CN" b="0" i="1" smtClean="0">
                                      <a:latin typeface="Cambria Math" panose="02040503050406030204" pitchFamily="18" charset="0"/>
                                    </a:rPr>
                                    <m:t>(</m:t>
                                  </m:r>
                                  <m:r>
                                    <a:rPr lang="en-US" altLang="zh-CN" i="1">
                                      <a:latin typeface="Cambria Math" panose="02040503050406030204" pitchFamily="18" charset="0"/>
                                    </a:rPr>
                                    <m:t>𝑘</m:t>
                                  </m:r>
                                  <m:r>
                                    <a:rPr lang="en-US" altLang="zh-CN" b="0" i="1" smtClean="0">
                                      <a:latin typeface="Cambria Math" panose="02040503050406030204" pitchFamily="18" charset="0"/>
                                    </a:rPr>
                                    <m:t>−1)</m:t>
                                  </m:r>
                                </m:sub>
                              </m:sSub>
                            </m:e>
                          </m:mr>
                        </m:m>
                      </m:e>
                    </m:d>
                  </m:oMath>
                </a14:m>
                <a:endParaRPr lang="zh-CN" altLang="en-US" dirty="0"/>
              </a:p>
            </p:txBody>
          </p:sp>
        </mc:Choice>
        <mc:Fallback xmlns="">
          <p:sp>
            <p:nvSpPr>
              <p:cNvPr id="6" name="文本框 5">
                <a:extLst>
                  <a:ext uri="{FF2B5EF4-FFF2-40B4-BE49-F238E27FC236}">
                    <a16:creationId xmlns:a16="http://schemas.microsoft.com/office/drawing/2014/main" id="{8A8F22B2-7284-2319-0E31-ECCB5F3B4918}"/>
                  </a:ext>
                </a:extLst>
              </p:cNvPr>
              <p:cNvSpPr txBox="1">
                <a:spLocks noRot="1" noChangeAspect="1" noMove="1" noResize="1" noEditPoints="1" noAdjustHandles="1" noChangeArrowheads="1" noChangeShapeType="1" noTextEdit="1"/>
              </p:cNvSpPr>
              <p:nvPr/>
            </p:nvSpPr>
            <p:spPr>
              <a:xfrm>
                <a:off x="4568537" y="1287867"/>
                <a:ext cx="3789217" cy="1039708"/>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E8B88C95-1608-6564-E16F-BDCB1D213395}"/>
                  </a:ext>
                </a:extLst>
              </p:cNvPr>
              <p:cNvSpPr txBox="1"/>
              <p:nvPr/>
            </p:nvSpPr>
            <p:spPr>
              <a:xfrm>
                <a:off x="4495800" y="362889"/>
                <a:ext cx="2701636" cy="38888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i="1" dirty="0" smtClean="0">
                              <a:solidFill>
                                <a:srgbClr val="836967"/>
                              </a:solidFill>
                              <a:latin typeface="Cambria Math" panose="02040503050406030204" pitchFamily="18" charset="0"/>
                              <a:ea typeface="Cambria Math" panose="02040503050406030204" pitchFamily="18" charset="0"/>
                            </a:rPr>
                          </m:ctrlPr>
                        </m:sSubPr>
                        <m:e>
                          <m:r>
                            <a:rPr lang="en-US" altLang="zh-CN" i="1" dirty="0" smtClean="0">
                              <a:latin typeface="Cambria Math" panose="02040503050406030204" pitchFamily="18" charset="0"/>
                              <a:ea typeface="Cambria Math" panose="02040503050406030204" pitchFamily="18" charset="0"/>
                            </a:rPr>
                            <m:t>𝑥</m:t>
                          </m:r>
                        </m:e>
                        <m:sub>
                          <m:r>
                            <a:rPr lang="en-US" altLang="zh-CN" i="1" dirty="0" smtClean="0">
                              <a:latin typeface="Cambria Math" panose="02040503050406030204" pitchFamily="18" charset="0"/>
                              <a:ea typeface="Cambria Math" panose="02040503050406030204" pitchFamily="18" charset="0"/>
                            </a:rPr>
                            <m:t>𝑘</m:t>
                          </m:r>
                        </m:sub>
                      </m:sSub>
                      <m:r>
                        <a:rPr lang="en-US" altLang="zh-CN" i="1" dirty="0" smtClean="0">
                          <a:latin typeface="Cambria Math" panose="02040503050406030204" pitchFamily="18" charset="0"/>
                          <a:ea typeface="Cambria Math" panose="02040503050406030204" pitchFamily="18" charset="0"/>
                        </a:rPr>
                        <m:t>=</m:t>
                      </m:r>
                      <m:sSub>
                        <m:sSubPr>
                          <m:ctrlPr>
                            <a:rPr lang="en-US" altLang="zh-CN" i="1" dirty="0" smtClean="0">
                              <a:solidFill>
                                <a:srgbClr val="836967"/>
                              </a:solidFill>
                              <a:latin typeface="Cambria Math" panose="02040503050406030204" pitchFamily="18" charset="0"/>
                              <a:ea typeface="Cambria Math" panose="02040503050406030204" pitchFamily="18" charset="0"/>
                            </a:rPr>
                          </m:ctrlPr>
                        </m:sSubPr>
                        <m:e>
                          <m:r>
                            <a:rPr lang="en-US" altLang="zh-CN" i="1" dirty="0" smtClean="0">
                              <a:latin typeface="Cambria Math" panose="02040503050406030204" pitchFamily="18" charset="0"/>
                              <a:ea typeface="Cambria Math" panose="02040503050406030204" pitchFamily="18" charset="0"/>
                            </a:rPr>
                            <m:t>𝑥</m:t>
                          </m:r>
                        </m:e>
                        <m:sub>
                          <m:r>
                            <a:rPr lang="en-US" altLang="zh-CN" i="1" dirty="0" smtClean="0">
                              <a:latin typeface="Cambria Math" panose="02040503050406030204" pitchFamily="18" charset="0"/>
                              <a:ea typeface="Cambria Math" panose="02040503050406030204" pitchFamily="18" charset="0"/>
                            </a:rPr>
                            <m:t>𝑘</m:t>
                          </m:r>
                          <m:r>
                            <a:rPr lang="en-US" altLang="zh-CN" i="1" dirty="0" smtClean="0">
                              <a:latin typeface="Cambria Math" panose="02040503050406030204" pitchFamily="18" charset="0"/>
                              <a:ea typeface="Cambria Math" panose="02040503050406030204" pitchFamily="18" charset="0"/>
                            </a:rPr>
                            <m:t>−1</m:t>
                          </m:r>
                        </m:sub>
                      </m:sSub>
                      <m:r>
                        <a:rPr lang="en-US" altLang="zh-CN" i="1" dirty="0" smtClean="0">
                          <a:latin typeface="Cambria Math" panose="02040503050406030204" pitchFamily="18" charset="0"/>
                          <a:ea typeface="Cambria Math" panose="02040503050406030204" pitchFamily="18" charset="0"/>
                        </a:rPr>
                        <m:t>+</m:t>
                      </m:r>
                      <m:sSub>
                        <m:sSubPr>
                          <m:ctrlPr>
                            <a:rPr lang="en-US" altLang="zh-CN" i="1" dirty="0" smtClean="0">
                              <a:solidFill>
                                <a:srgbClr val="836967"/>
                              </a:solidFill>
                              <a:latin typeface="Cambria Math" panose="02040503050406030204" pitchFamily="18" charset="0"/>
                              <a:ea typeface="Cambria Math" panose="02040503050406030204" pitchFamily="18" charset="0"/>
                            </a:rPr>
                          </m:ctrlPr>
                        </m:sSubPr>
                        <m:e>
                          <m:sSub>
                            <m:sSubPr>
                              <m:ctrlPr>
                                <a:rPr lang="en-US" altLang="zh-CN" i="1" dirty="0" smtClean="0">
                                  <a:solidFill>
                                    <a:schemeClr val="tx1"/>
                                  </a:solidFill>
                                  <a:latin typeface="Cambria Math" panose="02040503050406030204" pitchFamily="18" charset="0"/>
                                  <a:ea typeface="Cambria Math" panose="02040503050406030204" pitchFamily="18" charset="0"/>
                                </a:rPr>
                              </m:ctrlPr>
                            </m:sSubPr>
                            <m:e>
                              <m:r>
                                <a:rPr lang="en-US" altLang="zh-CN" b="0" i="1" dirty="0" smtClean="0">
                                  <a:solidFill>
                                    <a:schemeClr val="tx1"/>
                                  </a:solidFill>
                                  <a:latin typeface="Cambria Math" panose="02040503050406030204" pitchFamily="18" charset="0"/>
                                  <a:ea typeface="Cambria Math" panose="02040503050406030204" pitchFamily="18" charset="0"/>
                                </a:rPr>
                                <m:t>𝑑</m:t>
                              </m:r>
                            </m:e>
                            <m:sub>
                              <m:r>
                                <a:rPr lang="en-US" altLang="zh-CN" b="0" i="1" dirty="0" smtClean="0">
                                  <a:solidFill>
                                    <a:schemeClr val="tx1"/>
                                  </a:solidFill>
                                  <a:latin typeface="Cambria Math" panose="02040503050406030204" pitchFamily="18" charset="0"/>
                                  <a:ea typeface="Cambria Math" panose="02040503050406030204" pitchFamily="18" charset="0"/>
                                </a:rPr>
                                <m:t>𝑡</m:t>
                              </m:r>
                            </m:sub>
                          </m:sSub>
                          <m:r>
                            <a:rPr lang="en-US" altLang="zh-CN" b="0" i="1" dirty="0" smtClean="0">
                              <a:solidFill>
                                <a:schemeClr val="tx1"/>
                              </a:solidFill>
                              <a:latin typeface="Cambria Math" panose="02040503050406030204" pitchFamily="18" charset="0"/>
                              <a:ea typeface="Cambria Math" panose="02040503050406030204" pitchFamily="18" charset="0"/>
                            </a:rPr>
                            <m:t>∗</m:t>
                          </m:r>
                          <m:r>
                            <a:rPr lang="en-US" altLang="zh-CN" i="1" dirty="0" smtClean="0">
                              <a:latin typeface="Cambria Math" panose="02040503050406030204" pitchFamily="18" charset="0"/>
                              <a:ea typeface="Cambria Math" panose="02040503050406030204" pitchFamily="18" charset="0"/>
                            </a:rPr>
                            <m:t>𝑣</m:t>
                          </m:r>
                        </m:e>
                        <m:sub>
                          <m:r>
                            <a:rPr lang="en-US" altLang="zh-CN" i="1" dirty="0" smtClean="0">
                              <a:latin typeface="Cambria Math" panose="02040503050406030204" pitchFamily="18" charset="0"/>
                              <a:ea typeface="Cambria Math" panose="02040503050406030204" pitchFamily="18" charset="0"/>
                            </a:rPr>
                            <m:t>𝑥</m:t>
                          </m:r>
                          <m:d>
                            <m:dPr>
                              <m:ctrlPr>
                                <a:rPr lang="en-US" altLang="zh-CN" i="1" dirty="0" smtClean="0">
                                  <a:solidFill>
                                    <a:srgbClr val="836967"/>
                                  </a:solidFill>
                                  <a:latin typeface="Cambria Math" panose="02040503050406030204" pitchFamily="18" charset="0"/>
                                  <a:ea typeface="Cambria Math" panose="02040503050406030204" pitchFamily="18" charset="0"/>
                                </a:rPr>
                              </m:ctrlPr>
                            </m:dPr>
                            <m:e>
                              <m:r>
                                <a:rPr lang="en-US" altLang="zh-CN" i="1" dirty="0" smtClean="0">
                                  <a:latin typeface="Cambria Math" panose="02040503050406030204" pitchFamily="18" charset="0"/>
                                  <a:ea typeface="Cambria Math" panose="02040503050406030204" pitchFamily="18" charset="0"/>
                                </a:rPr>
                                <m:t>𝑘</m:t>
                              </m:r>
                              <m:r>
                                <a:rPr lang="en-US" altLang="zh-CN" i="1" dirty="0" smtClean="0">
                                  <a:latin typeface="Cambria Math" panose="02040503050406030204" pitchFamily="18" charset="0"/>
                                  <a:ea typeface="Cambria Math" panose="02040503050406030204" pitchFamily="18" charset="0"/>
                                </a:rPr>
                                <m:t>−1</m:t>
                              </m:r>
                            </m:e>
                          </m:d>
                        </m:sub>
                      </m:sSub>
                    </m:oMath>
                  </m:oMathPara>
                </a14:m>
                <a:endParaRPr lang="zh-CN" altLang="en-US" dirty="0"/>
              </a:p>
            </p:txBody>
          </p:sp>
        </mc:Choice>
        <mc:Fallback xmlns="">
          <p:sp>
            <p:nvSpPr>
              <p:cNvPr id="11" name="文本框 10">
                <a:extLst>
                  <a:ext uri="{FF2B5EF4-FFF2-40B4-BE49-F238E27FC236}">
                    <a16:creationId xmlns:a16="http://schemas.microsoft.com/office/drawing/2014/main" id="{E8B88C95-1608-6564-E16F-BDCB1D213395}"/>
                  </a:ext>
                </a:extLst>
              </p:cNvPr>
              <p:cNvSpPr txBox="1">
                <a:spLocks noRot="1" noChangeAspect="1" noMove="1" noResize="1" noEditPoints="1" noAdjustHandles="1" noChangeArrowheads="1" noChangeShapeType="1" noTextEdit="1"/>
              </p:cNvSpPr>
              <p:nvPr/>
            </p:nvSpPr>
            <p:spPr>
              <a:xfrm>
                <a:off x="4495800" y="362889"/>
                <a:ext cx="2701636" cy="388889"/>
              </a:xfrm>
              <a:prstGeom prst="rect">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BCB829E1-D889-D22F-C076-DA3E9C091CC2}"/>
                  </a:ext>
                </a:extLst>
              </p:cNvPr>
              <p:cNvSpPr txBox="1"/>
              <p:nvPr/>
            </p:nvSpPr>
            <p:spPr>
              <a:xfrm>
                <a:off x="4343399" y="727665"/>
                <a:ext cx="1891146" cy="38888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i="1" dirty="0" smtClean="0">
                              <a:solidFill>
                                <a:schemeClr val="tx1"/>
                              </a:solidFill>
                              <a:latin typeface="Cambria Math" panose="02040503050406030204" pitchFamily="18" charset="0"/>
                              <a:ea typeface="Cambria Math" panose="02040503050406030204" pitchFamily="18" charset="0"/>
                            </a:rPr>
                          </m:ctrlPr>
                        </m:sSubPr>
                        <m:e>
                          <m:r>
                            <a:rPr lang="en-US" altLang="zh-CN" b="0" i="1" dirty="0" smtClean="0">
                              <a:solidFill>
                                <a:schemeClr val="tx1"/>
                              </a:solidFill>
                              <a:latin typeface="Cambria Math" panose="02040503050406030204" pitchFamily="18" charset="0"/>
                              <a:ea typeface="Cambria Math" panose="02040503050406030204" pitchFamily="18" charset="0"/>
                            </a:rPr>
                            <m:t>𝑣</m:t>
                          </m:r>
                        </m:e>
                        <m:sub>
                          <m:r>
                            <a:rPr lang="en-US" altLang="zh-CN" i="1" dirty="0" smtClean="0">
                              <a:solidFill>
                                <a:schemeClr val="tx1"/>
                              </a:solidFill>
                              <a:latin typeface="Cambria Math" panose="02040503050406030204" pitchFamily="18" charset="0"/>
                              <a:ea typeface="Cambria Math" panose="02040503050406030204" pitchFamily="18" charset="0"/>
                            </a:rPr>
                            <m:t>𝑘</m:t>
                          </m:r>
                        </m:sub>
                      </m:sSub>
                      <m:r>
                        <a:rPr lang="en-US" altLang="zh-CN" i="1" dirty="0" smtClean="0">
                          <a:latin typeface="Cambria Math" panose="02040503050406030204" pitchFamily="18" charset="0"/>
                          <a:ea typeface="Cambria Math" panose="02040503050406030204" pitchFamily="18" charset="0"/>
                        </a:rPr>
                        <m:t>=</m:t>
                      </m:r>
                      <m:sSub>
                        <m:sSubPr>
                          <m:ctrlPr>
                            <a:rPr lang="en-US" altLang="zh-CN" i="1" dirty="0" smtClean="0">
                              <a:solidFill>
                                <a:srgbClr val="836967"/>
                              </a:solidFill>
                              <a:latin typeface="Cambria Math" panose="02040503050406030204" pitchFamily="18" charset="0"/>
                              <a:ea typeface="Cambria Math" panose="02040503050406030204" pitchFamily="18" charset="0"/>
                            </a:rPr>
                          </m:ctrlPr>
                        </m:sSubPr>
                        <m:e>
                          <m:r>
                            <a:rPr lang="en-US" altLang="zh-CN" i="1" dirty="0" smtClean="0">
                              <a:latin typeface="Cambria Math" panose="02040503050406030204" pitchFamily="18" charset="0"/>
                              <a:ea typeface="Cambria Math" panose="02040503050406030204" pitchFamily="18" charset="0"/>
                            </a:rPr>
                            <m:t>𝑣</m:t>
                          </m:r>
                        </m:e>
                        <m:sub>
                          <m:r>
                            <a:rPr lang="en-US" altLang="zh-CN" i="1" dirty="0" smtClean="0">
                              <a:latin typeface="Cambria Math" panose="02040503050406030204" pitchFamily="18" charset="0"/>
                              <a:ea typeface="Cambria Math" panose="02040503050406030204" pitchFamily="18" charset="0"/>
                            </a:rPr>
                            <m:t>𝑥</m:t>
                          </m:r>
                          <m:d>
                            <m:dPr>
                              <m:ctrlPr>
                                <a:rPr lang="en-US" altLang="zh-CN" i="1" dirty="0" smtClean="0">
                                  <a:solidFill>
                                    <a:srgbClr val="836967"/>
                                  </a:solidFill>
                                  <a:latin typeface="Cambria Math" panose="02040503050406030204" pitchFamily="18" charset="0"/>
                                  <a:ea typeface="Cambria Math" panose="02040503050406030204" pitchFamily="18" charset="0"/>
                                </a:rPr>
                              </m:ctrlPr>
                            </m:dPr>
                            <m:e>
                              <m:r>
                                <a:rPr lang="en-US" altLang="zh-CN" i="1" dirty="0" smtClean="0">
                                  <a:latin typeface="Cambria Math" panose="02040503050406030204" pitchFamily="18" charset="0"/>
                                  <a:ea typeface="Cambria Math" panose="02040503050406030204" pitchFamily="18" charset="0"/>
                                </a:rPr>
                                <m:t>𝑘</m:t>
                              </m:r>
                              <m:r>
                                <a:rPr lang="en-US" altLang="zh-CN" i="1" dirty="0" smtClean="0">
                                  <a:latin typeface="Cambria Math" panose="02040503050406030204" pitchFamily="18" charset="0"/>
                                  <a:ea typeface="Cambria Math" panose="02040503050406030204" pitchFamily="18" charset="0"/>
                                </a:rPr>
                                <m:t>−1</m:t>
                              </m:r>
                            </m:e>
                          </m:d>
                        </m:sub>
                      </m:sSub>
                    </m:oMath>
                  </m:oMathPara>
                </a14:m>
                <a:endParaRPr lang="zh-CN" altLang="en-US" dirty="0"/>
              </a:p>
            </p:txBody>
          </p:sp>
        </mc:Choice>
        <mc:Fallback xmlns="">
          <p:sp>
            <p:nvSpPr>
              <p:cNvPr id="13" name="文本框 12">
                <a:extLst>
                  <a:ext uri="{FF2B5EF4-FFF2-40B4-BE49-F238E27FC236}">
                    <a16:creationId xmlns:a16="http://schemas.microsoft.com/office/drawing/2014/main" id="{BCB829E1-D889-D22F-C076-DA3E9C091CC2}"/>
                  </a:ext>
                </a:extLst>
              </p:cNvPr>
              <p:cNvSpPr txBox="1">
                <a:spLocks noRot="1" noChangeAspect="1" noMove="1" noResize="1" noEditPoints="1" noAdjustHandles="1" noChangeArrowheads="1" noChangeShapeType="1" noTextEdit="1"/>
              </p:cNvSpPr>
              <p:nvPr/>
            </p:nvSpPr>
            <p:spPr>
              <a:xfrm>
                <a:off x="4343399" y="727665"/>
                <a:ext cx="1891146" cy="388889"/>
              </a:xfrm>
              <a:prstGeom prst="rect">
                <a:avLst/>
              </a:prstGeom>
              <a:blipFill>
                <a:blip r:embed="rId1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03762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F30D4B0-37B8-1F6C-B0D6-46F8DBB1CC09}"/>
              </a:ext>
            </a:extLst>
          </p:cNvPr>
          <p:cNvSpPr txBox="1"/>
          <p:nvPr/>
        </p:nvSpPr>
        <p:spPr>
          <a:xfrm>
            <a:off x="387926" y="228600"/>
            <a:ext cx="8032173" cy="646331"/>
          </a:xfrm>
          <a:prstGeom prst="rect">
            <a:avLst/>
          </a:prstGeom>
          <a:noFill/>
        </p:spPr>
        <p:txBody>
          <a:bodyPr wrap="square" rtlCol="0">
            <a:spAutoFit/>
          </a:bodyPr>
          <a:lstStyle/>
          <a:p>
            <a:r>
              <a:rPr lang="zh-CN" altLang="en-US"/>
              <a:t>一，</a:t>
            </a:r>
            <a:r>
              <a:rPr lang="en-US" altLang="zh-CN"/>
              <a:t>1</a:t>
            </a:r>
            <a:r>
              <a:rPr lang="zh-CN" altLang="en-US"/>
              <a:t>，卡尔曼滤波 </a:t>
            </a:r>
            <a:r>
              <a:rPr lang="zh-CN" altLang="en-US">
                <a:hlinkClick r:id="rId2"/>
              </a:rPr>
              <a:t>滤波笔记一：卡尔曼滤波（</a:t>
            </a:r>
            <a:r>
              <a:rPr lang="fr-FR" altLang="zh-CN">
                <a:hlinkClick r:id="rId2"/>
              </a:rPr>
              <a:t>Kalman Filtering</a:t>
            </a:r>
            <a:r>
              <a:rPr lang="zh-CN" altLang="fr-FR">
                <a:hlinkClick r:id="rId2"/>
              </a:rPr>
              <a:t>）</a:t>
            </a:r>
            <a:r>
              <a:rPr lang="zh-CN" altLang="en-US">
                <a:hlinkClick r:id="rId2"/>
              </a:rPr>
              <a:t>详解</a:t>
            </a:r>
            <a:r>
              <a:rPr lang="en-US" altLang="zh-CN">
                <a:hlinkClick r:id="rId2"/>
              </a:rPr>
              <a:t>_</a:t>
            </a:r>
            <a:r>
              <a:rPr lang="fr-FR" altLang="zh-CN">
                <a:hlinkClick r:id="rId2"/>
              </a:rPr>
              <a:t>scoutee</a:t>
            </a:r>
            <a:r>
              <a:rPr lang="zh-CN" altLang="en-US">
                <a:hlinkClick r:id="rId2"/>
              </a:rPr>
              <a:t>的博客</a:t>
            </a:r>
            <a:r>
              <a:rPr lang="en-US" altLang="zh-CN">
                <a:hlinkClick r:id="rId2"/>
              </a:rPr>
              <a:t>-</a:t>
            </a:r>
            <a:r>
              <a:rPr lang="fr-FR" altLang="zh-CN">
                <a:hlinkClick r:id="rId2"/>
              </a:rPr>
              <a:t>CSDN</a:t>
            </a:r>
            <a:r>
              <a:rPr lang="zh-CN" altLang="en-US">
                <a:hlinkClick r:id="rId2"/>
              </a:rPr>
              <a:t>博客</a:t>
            </a:r>
            <a:endParaRPr lang="zh-CN" altLang="en-US" dirty="0"/>
          </a:p>
        </p:txBody>
      </p:sp>
      <p:pic>
        <p:nvPicPr>
          <p:cNvPr id="12" name="图片 11">
            <a:extLst>
              <a:ext uri="{FF2B5EF4-FFF2-40B4-BE49-F238E27FC236}">
                <a16:creationId xmlns:a16="http://schemas.microsoft.com/office/drawing/2014/main" id="{C6FD5F04-E871-26DE-588A-BED33E68019A}"/>
              </a:ext>
            </a:extLst>
          </p:cNvPr>
          <p:cNvPicPr>
            <a:picLocks noChangeAspect="1"/>
          </p:cNvPicPr>
          <p:nvPr/>
        </p:nvPicPr>
        <p:blipFill>
          <a:blip r:embed="rId3"/>
          <a:stretch>
            <a:fillRect/>
          </a:stretch>
        </p:blipFill>
        <p:spPr>
          <a:xfrm>
            <a:off x="3281362" y="1380090"/>
            <a:ext cx="1209675" cy="485775"/>
          </a:xfrm>
          <a:prstGeom prst="rect">
            <a:avLst/>
          </a:prstGeom>
        </p:spPr>
      </p:pic>
      <p:pic>
        <p:nvPicPr>
          <p:cNvPr id="14" name="图片 13">
            <a:extLst>
              <a:ext uri="{FF2B5EF4-FFF2-40B4-BE49-F238E27FC236}">
                <a16:creationId xmlns:a16="http://schemas.microsoft.com/office/drawing/2014/main" id="{0CFA2753-781C-9F8F-6462-D8457BF63AE7}"/>
              </a:ext>
            </a:extLst>
          </p:cNvPr>
          <p:cNvPicPr>
            <a:picLocks noChangeAspect="1"/>
          </p:cNvPicPr>
          <p:nvPr/>
        </p:nvPicPr>
        <p:blipFill>
          <a:blip r:embed="rId4"/>
          <a:stretch>
            <a:fillRect/>
          </a:stretch>
        </p:blipFill>
        <p:spPr>
          <a:xfrm>
            <a:off x="3281362" y="2455126"/>
            <a:ext cx="1666875" cy="581025"/>
          </a:xfrm>
          <a:prstGeom prst="rect">
            <a:avLst/>
          </a:prstGeom>
        </p:spPr>
      </p:pic>
      <p:pic>
        <p:nvPicPr>
          <p:cNvPr id="16" name="图片 15">
            <a:extLst>
              <a:ext uri="{FF2B5EF4-FFF2-40B4-BE49-F238E27FC236}">
                <a16:creationId xmlns:a16="http://schemas.microsoft.com/office/drawing/2014/main" id="{977E87EA-8DF9-01D2-FDF9-429817575890}"/>
              </a:ext>
            </a:extLst>
          </p:cNvPr>
          <p:cNvPicPr>
            <a:picLocks noChangeAspect="1"/>
          </p:cNvPicPr>
          <p:nvPr/>
        </p:nvPicPr>
        <p:blipFill>
          <a:blip r:embed="rId5"/>
          <a:stretch>
            <a:fillRect/>
          </a:stretch>
        </p:blipFill>
        <p:spPr>
          <a:xfrm>
            <a:off x="631825" y="1077912"/>
            <a:ext cx="1666875" cy="1958239"/>
          </a:xfrm>
          <a:prstGeom prst="rect">
            <a:avLst/>
          </a:prstGeom>
        </p:spPr>
      </p:pic>
      <p:cxnSp>
        <p:nvCxnSpPr>
          <p:cNvPr id="18" name="直接箭头连接符 17">
            <a:extLst>
              <a:ext uri="{FF2B5EF4-FFF2-40B4-BE49-F238E27FC236}">
                <a16:creationId xmlns:a16="http://schemas.microsoft.com/office/drawing/2014/main" id="{57F34078-78C0-689D-8147-7D3ACD6D0413}"/>
              </a:ext>
            </a:extLst>
          </p:cNvPr>
          <p:cNvCxnSpPr/>
          <p:nvPr/>
        </p:nvCxnSpPr>
        <p:spPr>
          <a:xfrm>
            <a:off x="2517775" y="1829354"/>
            <a:ext cx="5349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 name="图片 19">
            <a:extLst>
              <a:ext uri="{FF2B5EF4-FFF2-40B4-BE49-F238E27FC236}">
                <a16:creationId xmlns:a16="http://schemas.microsoft.com/office/drawing/2014/main" id="{03E61D38-4864-429F-3E21-A6467FA9DF19}"/>
              </a:ext>
            </a:extLst>
          </p:cNvPr>
          <p:cNvPicPr>
            <a:picLocks noChangeAspect="1"/>
          </p:cNvPicPr>
          <p:nvPr/>
        </p:nvPicPr>
        <p:blipFill>
          <a:blip r:embed="rId6"/>
          <a:stretch>
            <a:fillRect/>
          </a:stretch>
        </p:blipFill>
        <p:spPr>
          <a:xfrm>
            <a:off x="3281362" y="3061551"/>
            <a:ext cx="2009775" cy="295275"/>
          </a:xfrm>
          <a:prstGeom prst="rect">
            <a:avLst/>
          </a:prstGeom>
        </p:spPr>
      </p:pic>
      <p:cxnSp>
        <p:nvCxnSpPr>
          <p:cNvPr id="22" name="直接箭头连接符 21">
            <a:extLst>
              <a:ext uri="{FF2B5EF4-FFF2-40B4-BE49-F238E27FC236}">
                <a16:creationId xmlns:a16="http://schemas.microsoft.com/office/drawing/2014/main" id="{386DB978-54FA-46F7-2C2F-4D17DD5D121A}"/>
              </a:ext>
            </a:extLst>
          </p:cNvPr>
          <p:cNvCxnSpPr>
            <a:stCxn id="12" idx="2"/>
          </p:cNvCxnSpPr>
          <p:nvPr/>
        </p:nvCxnSpPr>
        <p:spPr>
          <a:xfrm>
            <a:off x="3886200" y="1865865"/>
            <a:ext cx="12700" cy="5892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4" name="图片 23">
            <a:extLst>
              <a:ext uri="{FF2B5EF4-FFF2-40B4-BE49-F238E27FC236}">
                <a16:creationId xmlns:a16="http://schemas.microsoft.com/office/drawing/2014/main" id="{A71B5D3A-D8FD-9BC1-FE5F-93768F01B8B5}"/>
              </a:ext>
            </a:extLst>
          </p:cNvPr>
          <p:cNvPicPr>
            <a:picLocks noChangeAspect="1"/>
          </p:cNvPicPr>
          <p:nvPr/>
        </p:nvPicPr>
        <p:blipFill>
          <a:blip r:embed="rId7"/>
          <a:stretch>
            <a:fillRect/>
          </a:stretch>
        </p:blipFill>
        <p:spPr>
          <a:xfrm>
            <a:off x="3238500" y="3489326"/>
            <a:ext cx="2857500" cy="895350"/>
          </a:xfrm>
          <a:prstGeom prst="rect">
            <a:avLst/>
          </a:prstGeom>
        </p:spPr>
      </p:pic>
      <p:pic>
        <p:nvPicPr>
          <p:cNvPr id="26" name="图片 25">
            <a:extLst>
              <a:ext uri="{FF2B5EF4-FFF2-40B4-BE49-F238E27FC236}">
                <a16:creationId xmlns:a16="http://schemas.microsoft.com/office/drawing/2014/main" id="{16EBDA2D-3E9D-5C5F-F2DA-8A2EAB23EC1C}"/>
              </a:ext>
            </a:extLst>
          </p:cNvPr>
          <p:cNvPicPr>
            <a:picLocks noChangeAspect="1"/>
          </p:cNvPicPr>
          <p:nvPr/>
        </p:nvPicPr>
        <p:blipFill>
          <a:blip r:embed="rId8"/>
          <a:stretch>
            <a:fillRect/>
          </a:stretch>
        </p:blipFill>
        <p:spPr>
          <a:xfrm>
            <a:off x="6096000" y="1256265"/>
            <a:ext cx="3514725" cy="609600"/>
          </a:xfrm>
          <a:prstGeom prst="rect">
            <a:avLst/>
          </a:prstGeom>
        </p:spPr>
      </p:pic>
      <p:pic>
        <p:nvPicPr>
          <p:cNvPr id="28" name="图片 27">
            <a:extLst>
              <a:ext uri="{FF2B5EF4-FFF2-40B4-BE49-F238E27FC236}">
                <a16:creationId xmlns:a16="http://schemas.microsoft.com/office/drawing/2014/main" id="{6E824D76-5327-D510-ABEA-AF09FCEDE194}"/>
              </a:ext>
            </a:extLst>
          </p:cNvPr>
          <p:cNvPicPr>
            <a:picLocks noChangeAspect="1"/>
          </p:cNvPicPr>
          <p:nvPr/>
        </p:nvPicPr>
        <p:blipFill>
          <a:blip r:embed="rId9"/>
          <a:stretch>
            <a:fillRect/>
          </a:stretch>
        </p:blipFill>
        <p:spPr>
          <a:xfrm>
            <a:off x="6078537" y="2362532"/>
            <a:ext cx="3486150" cy="590550"/>
          </a:xfrm>
          <a:prstGeom prst="rect">
            <a:avLst/>
          </a:prstGeom>
        </p:spPr>
      </p:pic>
      <p:cxnSp>
        <p:nvCxnSpPr>
          <p:cNvPr id="30" name="直接箭头连接符 29">
            <a:extLst>
              <a:ext uri="{FF2B5EF4-FFF2-40B4-BE49-F238E27FC236}">
                <a16:creationId xmlns:a16="http://schemas.microsoft.com/office/drawing/2014/main" id="{D21476F0-BF16-2698-9004-5E33A08CD193}"/>
              </a:ext>
            </a:extLst>
          </p:cNvPr>
          <p:cNvCxnSpPr/>
          <p:nvPr/>
        </p:nvCxnSpPr>
        <p:spPr>
          <a:xfrm>
            <a:off x="7632700" y="1865865"/>
            <a:ext cx="0" cy="4966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F75A579A-8FB5-E62D-D4BC-9326E72D6B7C}"/>
              </a:ext>
            </a:extLst>
          </p:cNvPr>
          <p:cNvCxnSpPr/>
          <p:nvPr/>
        </p:nvCxnSpPr>
        <p:spPr>
          <a:xfrm>
            <a:off x="5291137" y="2745638"/>
            <a:ext cx="5762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4" name="图片 33">
            <a:extLst>
              <a:ext uri="{FF2B5EF4-FFF2-40B4-BE49-F238E27FC236}">
                <a16:creationId xmlns:a16="http://schemas.microsoft.com/office/drawing/2014/main" id="{4668EBD8-D6C6-48D9-B00C-51BC4536E3FC}"/>
              </a:ext>
            </a:extLst>
          </p:cNvPr>
          <p:cNvPicPr>
            <a:picLocks noChangeAspect="1"/>
          </p:cNvPicPr>
          <p:nvPr/>
        </p:nvPicPr>
        <p:blipFill>
          <a:blip r:embed="rId10"/>
          <a:stretch>
            <a:fillRect/>
          </a:stretch>
        </p:blipFill>
        <p:spPr>
          <a:xfrm>
            <a:off x="6440487" y="4384676"/>
            <a:ext cx="2762250" cy="457200"/>
          </a:xfrm>
          <a:prstGeom prst="rect">
            <a:avLst/>
          </a:prstGeom>
        </p:spPr>
      </p:pic>
      <p:cxnSp>
        <p:nvCxnSpPr>
          <p:cNvPr id="36" name="直接箭头连接符 35">
            <a:extLst>
              <a:ext uri="{FF2B5EF4-FFF2-40B4-BE49-F238E27FC236}">
                <a16:creationId xmlns:a16="http://schemas.microsoft.com/office/drawing/2014/main" id="{72EE5F34-0FD0-547A-18EF-9B960653078C}"/>
              </a:ext>
            </a:extLst>
          </p:cNvPr>
          <p:cNvCxnSpPr/>
          <p:nvPr/>
        </p:nvCxnSpPr>
        <p:spPr>
          <a:xfrm>
            <a:off x="7632700" y="3061551"/>
            <a:ext cx="0" cy="1104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0849D621-F4A7-95C7-9F63-8F6DCA06BD82}"/>
              </a:ext>
            </a:extLst>
          </p:cNvPr>
          <p:cNvSpPr txBox="1"/>
          <p:nvPr/>
        </p:nvSpPr>
        <p:spPr>
          <a:xfrm>
            <a:off x="6512119" y="4876286"/>
            <a:ext cx="3402426" cy="369332"/>
          </a:xfrm>
          <a:prstGeom prst="rect">
            <a:avLst/>
          </a:prstGeom>
          <a:noFill/>
        </p:spPr>
        <p:txBody>
          <a:bodyPr wrap="square" rtlCol="0">
            <a:spAutoFit/>
          </a:bodyPr>
          <a:lstStyle/>
          <a:p>
            <a:r>
              <a:rPr lang="zh-CN" altLang="en-US" dirty="0"/>
              <a:t>令误差</a:t>
            </a:r>
            <a:r>
              <a:rPr lang="en-US" altLang="zh-CN" dirty="0"/>
              <a:t>ek=</a:t>
            </a:r>
            <a:r>
              <a:rPr lang="en-US" altLang="zh-CN" dirty="0" err="1"/>
              <a:t>Xk-Xk</a:t>
            </a:r>
            <a:r>
              <a:rPr lang="en-US" altLang="zh-CN" dirty="0"/>
              <a:t>-</a:t>
            </a:r>
            <a:r>
              <a:rPr lang="zh-CN" altLang="en-US" dirty="0"/>
              <a:t>最小</a:t>
            </a:r>
          </a:p>
        </p:txBody>
      </p:sp>
      <p:pic>
        <p:nvPicPr>
          <p:cNvPr id="39" name="图片 38">
            <a:extLst>
              <a:ext uri="{FF2B5EF4-FFF2-40B4-BE49-F238E27FC236}">
                <a16:creationId xmlns:a16="http://schemas.microsoft.com/office/drawing/2014/main" id="{48329E17-F77D-7F08-E406-12302B160405}"/>
              </a:ext>
            </a:extLst>
          </p:cNvPr>
          <p:cNvPicPr>
            <a:picLocks noChangeAspect="1"/>
          </p:cNvPicPr>
          <p:nvPr/>
        </p:nvPicPr>
        <p:blipFill>
          <a:blip r:embed="rId11"/>
          <a:stretch>
            <a:fillRect/>
          </a:stretch>
        </p:blipFill>
        <p:spPr>
          <a:xfrm>
            <a:off x="6512119" y="5692445"/>
            <a:ext cx="2495550" cy="581025"/>
          </a:xfrm>
          <a:prstGeom prst="rect">
            <a:avLst/>
          </a:prstGeom>
        </p:spPr>
      </p:pic>
      <p:cxnSp>
        <p:nvCxnSpPr>
          <p:cNvPr id="41" name="直接箭头连接符 40">
            <a:extLst>
              <a:ext uri="{FF2B5EF4-FFF2-40B4-BE49-F238E27FC236}">
                <a16:creationId xmlns:a16="http://schemas.microsoft.com/office/drawing/2014/main" id="{86C3D588-2922-97E2-1E64-9FAD1D4C9C11}"/>
              </a:ext>
            </a:extLst>
          </p:cNvPr>
          <p:cNvCxnSpPr>
            <a:cxnSpLocks/>
          </p:cNvCxnSpPr>
          <p:nvPr/>
        </p:nvCxnSpPr>
        <p:spPr>
          <a:xfrm>
            <a:off x="7632700" y="5280028"/>
            <a:ext cx="0" cy="4767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4" name="图片 43">
            <a:extLst>
              <a:ext uri="{FF2B5EF4-FFF2-40B4-BE49-F238E27FC236}">
                <a16:creationId xmlns:a16="http://schemas.microsoft.com/office/drawing/2014/main" id="{540922AA-384F-0446-1F5D-23B4ADC67887}"/>
              </a:ext>
            </a:extLst>
          </p:cNvPr>
          <p:cNvPicPr>
            <a:picLocks noChangeAspect="1"/>
          </p:cNvPicPr>
          <p:nvPr/>
        </p:nvPicPr>
        <p:blipFill>
          <a:blip r:embed="rId12"/>
          <a:stretch>
            <a:fillRect/>
          </a:stretch>
        </p:blipFill>
        <p:spPr>
          <a:xfrm>
            <a:off x="3079557" y="5282287"/>
            <a:ext cx="2600325" cy="1123950"/>
          </a:xfrm>
          <a:prstGeom prst="rect">
            <a:avLst/>
          </a:prstGeom>
        </p:spPr>
      </p:pic>
      <p:cxnSp>
        <p:nvCxnSpPr>
          <p:cNvPr id="46" name="直接箭头连接符 45">
            <a:extLst>
              <a:ext uri="{FF2B5EF4-FFF2-40B4-BE49-F238E27FC236}">
                <a16:creationId xmlns:a16="http://schemas.microsoft.com/office/drawing/2014/main" id="{FB894ED3-47D4-69C2-2C88-3772EE01747A}"/>
              </a:ext>
            </a:extLst>
          </p:cNvPr>
          <p:cNvCxnSpPr/>
          <p:nvPr/>
        </p:nvCxnSpPr>
        <p:spPr>
          <a:xfrm flipH="1">
            <a:off x="5679882" y="5982957"/>
            <a:ext cx="6652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86A025CF-EC23-DBF8-6680-33CCB1C02A42}"/>
                  </a:ext>
                </a:extLst>
              </p:cNvPr>
              <p:cNvSpPr txBox="1"/>
              <p:nvPr/>
            </p:nvSpPr>
            <p:spPr>
              <a:xfrm>
                <a:off x="5880691" y="979283"/>
                <a:ext cx="744279" cy="37285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zh-CN" altLang="en-US" i="1" smtClean="0">
                              <a:solidFill>
                                <a:srgbClr val="836967"/>
                              </a:solidFill>
                              <a:latin typeface="Cambria Math" panose="02040503050406030204" pitchFamily="18" charset="0"/>
                            </a:rPr>
                          </m:ctrlPr>
                        </m:sSubSupPr>
                        <m:e>
                          <m:r>
                            <a:rPr lang="zh-CN" altLang="en-US" i="1">
                              <a:latin typeface="Cambria Math" panose="02040503050406030204" pitchFamily="18" charset="0"/>
                            </a:rPr>
                            <m:t>𝑥</m:t>
                          </m:r>
                        </m:e>
                        <m:sub>
                          <m:r>
                            <a:rPr lang="zh-CN" altLang="en-US" i="1">
                              <a:latin typeface="Cambria Math" panose="02040503050406030204" pitchFamily="18" charset="0"/>
                            </a:rPr>
                            <m:t>𝑘</m:t>
                          </m:r>
                        </m:sub>
                        <m:sup>
                          <m:r>
                            <a:rPr lang="zh-CN" altLang="en-US" i="0">
                              <a:latin typeface="Cambria Math" panose="02040503050406030204" pitchFamily="18" charset="0"/>
                            </a:rPr>
                            <m:t>+</m:t>
                          </m:r>
                        </m:sup>
                      </m:sSubSup>
                    </m:oMath>
                  </m:oMathPara>
                </a14:m>
                <a:endParaRPr lang="zh-CN" altLang="en-US" dirty="0"/>
              </a:p>
            </p:txBody>
          </p:sp>
        </mc:Choice>
        <mc:Fallback>
          <p:sp>
            <p:nvSpPr>
              <p:cNvPr id="6" name="文本框 5">
                <a:extLst>
                  <a:ext uri="{FF2B5EF4-FFF2-40B4-BE49-F238E27FC236}">
                    <a16:creationId xmlns:a16="http://schemas.microsoft.com/office/drawing/2014/main" id="{86A025CF-EC23-DBF8-6680-33CCB1C02A42}"/>
                  </a:ext>
                </a:extLst>
              </p:cNvPr>
              <p:cNvSpPr txBox="1">
                <a:spLocks noRot="1" noChangeAspect="1" noMove="1" noResize="1" noEditPoints="1" noAdjustHandles="1" noChangeArrowheads="1" noChangeShapeType="1" noTextEdit="1"/>
              </p:cNvSpPr>
              <p:nvPr/>
            </p:nvSpPr>
            <p:spPr>
              <a:xfrm>
                <a:off x="5880691" y="979283"/>
                <a:ext cx="744279" cy="372859"/>
              </a:xfrm>
              <a:prstGeom prst="rect">
                <a:avLst/>
              </a:prstGeom>
              <a:blipFill>
                <a:blip r:embed="rId13"/>
                <a:stretch>
                  <a:fillRect b="-163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EAE6221A-A27F-8B23-318D-0AD2375D2878}"/>
                  </a:ext>
                </a:extLst>
              </p:cNvPr>
              <p:cNvSpPr txBox="1"/>
              <p:nvPr/>
            </p:nvSpPr>
            <p:spPr>
              <a:xfrm>
                <a:off x="6840279" y="961366"/>
                <a:ext cx="61668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zh-CN" altLang="en-US" i="1" smtClean="0">
                              <a:solidFill>
                                <a:srgbClr val="836967"/>
                              </a:solidFill>
                              <a:latin typeface="Cambria Math" panose="02040503050406030204" pitchFamily="18" charset="0"/>
                            </a:rPr>
                          </m:ctrlPr>
                        </m:sSubSupPr>
                        <m:e>
                          <m:r>
                            <a:rPr lang="zh-CN" altLang="en-US" i="1">
                              <a:latin typeface="Cambria Math" panose="02040503050406030204" pitchFamily="18" charset="0"/>
                            </a:rPr>
                            <m:t>𝑥</m:t>
                          </m:r>
                        </m:e>
                        <m:sub>
                          <m:r>
                            <a:rPr lang="zh-CN" altLang="en-US" i="1">
                              <a:latin typeface="Cambria Math" panose="02040503050406030204" pitchFamily="18" charset="0"/>
                            </a:rPr>
                            <m:t>𝑘</m:t>
                          </m:r>
                        </m:sub>
                        <m:sup>
                          <m:r>
                            <a:rPr lang="en-US" altLang="zh-CN" i="1">
                              <a:latin typeface="Cambria Math" panose="02040503050406030204" pitchFamily="18" charset="0"/>
                            </a:rPr>
                            <m:t>-</m:t>
                          </m:r>
                        </m:sup>
                      </m:sSubSup>
                    </m:oMath>
                  </m:oMathPara>
                </a14:m>
                <a:endParaRPr lang="zh-CN" altLang="en-US" dirty="0"/>
              </a:p>
            </p:txBody>
          </p:sp>
        </mc:Choice>
        <mc:Fallback>
          <p:sp>
            <p:nvSpPr>
              <p:cNvPr id="8" name="文本框 7">
                <a:extLst>
                  <a:ext uri="{FF2B5EF4-FFF2-40B4-BE49-F238E27FC236}">
                    <a16:creationId xmlns:a16="http://schemas.microsoft.com/office/drawing/2014/main" id="{EAE6221A-A27F-8B23-318D-0AD2375D2878}"/>
                  </a:ext>
                </a:extLst>
              </p:cNvPr>
              <p:cNvSpPr txBox="1">
                <a:spLocks noRot="1" noChangeAspect="1" noMove="1" noResize="1" noEditPoints="1" noAdjustHandles="1" noChangeArrowheads="1" noChangeShapeType="1" noTextEdit="1"/>
              </p:cNvSpPr>
              <p:nvPr/>
            </p:nvSpPr>
            <p:spPr>
              <a:xfrm>
                <a:off x="6840279" y="961366"/>
                <a:ext cx="616687" cy="369332"/>
              </a:xfrm>
              <a:prstGeom prst="rect">
                <a:avLst/>
              </a:prstGeom>
              <a:blipFill>
                <a:blip r:embed="rId14"/>
                <a:stretch>
                  <a:fillRect b="-166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70D94BA0-7FC7-376E-1358-F9277C77F17C}"/>
                  </a:ext>
                </a:extLst>
              </p:cNvPr>
              <p:cNvSpPr txBox="1"/>
              <p:nvPr/>
            </p:nvSpPr>
            <p:spPr>
              <a:xfrm>
                <a:off x="7967330" y="1002266"/>
                <a:ext cx="68048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zh-CN" altLang="en-US" i="1" smtClean="0">
                              <a:solidFill>
                                <a:srgbClr val="836967"/>
                              </a:solidFill>
                              <a:latin typeface="Cambria Math" panose="02040503050406030204" pitchFamily="18" charset="0"/>
                            </a:rPr>
                          </m:ctrlPr>
                        </m:sSubSupPr>
                        <m:e>
                          <m:r>
                            <a:rPr lang="zh-CN" altLang="en-US" i="1">
                              <a:latin typeface="Cambria Math" panose="02040503050406030204" pitchFamily="18" charset="0"/>
                            </a:rPr>
                            <m:t>𝑥</m:t>
                          </m:r>
                        </m:e>
                        <m:sub>
                          <m:r>
                            <a:rPr lang="zh-CN" altLang="en-US" i="1">
                              <a:latin typeface="Cambria Math" panose="02040503050406030204" pitchFamily="18" charset="0"/>
                            </a:rPr>
                            <m:t>𝑘</m:t>
                          </m:r>
                          <m:r>
                            <m:rPr>
                              <m:sty m:val="p"/>
                            </m:rPr>
                            <a:rPr lang="en-US" altLang="zh-CN" i="1">
                              <a:latin typeface="Cambria Math" panose="02040503050406030204" pitchFamily="18" charset="0"/>
                            </a:rPr>
                            <m:t>mea</m:t>
                          </m:r>
                        </m:sub>
                        <m:sup>
                          <m:r>
                            <a:rPr lang="en-US" altLang="zh-CN" i="1">
                              <a:latin typeface="Cambria Math" panose="02040503050406030204" pitchFamily="18" charset="0"/>
                            </a:rPr>
                            <m:t>−</m:t>
                          </m:r>
                        </m:sup>
                      </m:sSubSup>
                    </m:oMath>
                  </m:oMathPara>
                </a14:m>
                <a:endParaRPr lang="zh-CN" altLang="en-US" dirty="0"/>
              </a:p>
            </p:txBody>
          </p:sp>
        </mc:Choice>
        <mc:Fallback>
          <p:sp>
            <p:nvSpPr>
              <p:cNvPr id="10" name="文本框 9">
                <a:extLst>
                  <a:ext uri="{FF2B5EF4-FFF2-40B4-BE49-F238E27FC236}">
                    <a16:creationId xmlns:a16="http://schemas.microsoft.com/office/drawing/2014/main" id="{70D94BA0-7FC7-376E-1358-F9277C77F17C}"/>
                  </a:ext>
                </a:extLst>
              </p:cNvPr>
              <p:cNvSpPr txBox="1">
                <a:spLocks noRot="1" noChangeAspect="1" noMove="1" noResize="1" noEditPoints="1" noAdjustHandles="1" noChangeArrowheads="1" noChangeShapeType="1" noTextEdit="1"/>
              </p:cNvSpPr>
              <p:nvPr/>
            </p:nvSpPr>
            <p:spPr>
              <a:xfrm>
                <a:off x="7967330" y="1002266"/>
                <a:ext cx="680482" cy="369332"/>
              </a:xfrm>
              <a:prstGeom prst="rect">
                <a:avLst/>
              </a:prstGeom>
              <a:blipFill>
                <a:blip r:embed="rId15"/>
                <a:stretch>
                  <a:fillRect r="-2679" b="-163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33489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F608C44-7504-3F68-9B49-7AD7BE9F6E32}"/>
              </a:ext>
            </a:extLst>
          </p:cNvPr>
          <p:cNvPicPr>
            <a:picLocks noChangeAspect="1"/>
          </p:cNvPicPr>
          <p:nvPr/>
        </p:nvPicPr>
        <p:blipFill>
          <a:blip r:embed="rId2"/>
          <a:stretch>
            <a:fillRect/>
          </a:stretch>
        </p:blipFill>
        <p:spPr>
          <a:xfrm>
            <a:off x="836446" y="1874003"/>
            <a:ext cx="3324225" cy="2667000"/>
          </a:xfrm>
          <a:prstGeom prst="rect">
            <a:avLst/>
          </a:prstGeom>
        </p:spPr>
      </p:pic>
      <p:pic>
        <p:nvPicPr>
          <p:cNvPr id="5" name="图片 4">
            <a:extLst>
              <a:ext uri="{FF2B5EF4-FFF2-40B4-BE49-F238E27FC236}">
                <a16:creationId xmlns:a16="http://schemas.microsoft.com/office/drawing/2014/main" id="{DF15D99C-D8F9-8FB0-FFCC-1C5C8B9A656C}"/>
              </a:ext>
            </a:extLst>
          </p:cNvPr>
          <p:cNvPicPr>
            <a:picLocks noChangeAspect="1"/>
          </p:cNvPicPr>
          <p:nvPr/>
        </p:nvPicPr>
        <p:blipFill>
          <a:blip r:embed="rId3"/>
          <a:stretch>
            <a:fillRect/>
          </a:stretch>
        </p:blipFill>
        <p:spPr>
          <a:xfrm>
            <a:off x="5608471" y="2197853"/>
            <a:ext cx="1933575" cy="419100"/>
          </a:xfrm>
          <a:prstGeom prst="rect">
            <a:avLst/>
          </a:prstGeom>
        </p:spPr>
      </p:pic>
      <p:cxnSp>
        <p:nvCxnSpPr>
          <p:cNvPr id="7" name="直接箭头连接符 6">
            <a:extLst>
              <a:ext uri="{FF2B5EF4-FFF2-40B4-BE49-F238E27FC236}">
                <a16:creationId xmlns:a16="http://schemas.microsoft.com/office/drawing/2014/main" id="{1A20956D-58DD-9893-7301-9F6159D76E2E}"/>
              </a:ext>
            </a:extLst>
          </p:cNvPr>
          <p:cNvCxnSpPr/>
          <p:nvPr/>
        </p:nvCxnSpPr>
        <p:spPr>
          <a:xfrm>
            <a:off x="4467059" y="2470903"/>
            <a:ext cx="889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图片 8">
            <a:extLst>
              <a:ext uri="{FF2B5EF4-FFF2-40B4-BE49-F238E27FC236}">
                <a16:creationId xmlns:a16="http://schemas.microsoft.com/office/drawing/2014/main" id="{297EE812-FEDF-D593-C9A4-06E97A2DBBF7}"/>
              </a:ext>
            </a:extLst>
          </p:cNvPr>
          <p:cNvPicPr>
            <a:picLocks noChangeAspect="1"/>
          </p:cNvPicPr>
          <p:nvPr/>
        </p:nvPicPr>
        <p:blipFill>
          <a:blip r:embed="rId4"/>
          <a:stretch>
            <a:fillRect/>
          </a:stretch>
        </p:blipFill>
        <p:spPr>
          <a:xfrm>
            <a:off x="5598946" y="3348790"/>
            <a:ext cx="2181225" cy="733425"/>
          </a:xfrm>
          <a:prstGeom prst="rect">
            <a:avLst/>
          </a:prstGeom>
        </p:spPr>
      </p:pic>
      <p:cxnSp>
        <p:nvCxnSpPr>
          <p:cNvPr id="11" name="直接箭头连接符 10">
            <a:extLst>
              <a:ext uri="{FF2B5EF4-FFF2-40B4-BE49-F238E27FC236}">
                <a16:creationId xmlns:a16="http://schemas.microsoft.com/office/drawing/2014/main" id="{98368D92-324A-CF29-FA6E-BA0973AEF9F0}"/>
              </a:ext>
            </a:extLst>
          </p:cNvPr>
          <p:cNvCxnSpPr>
            <a:stCxn id="5" idx="2"/>
          </p:cNvCxnSpPr>
          <p:nvPr/>
        </p:nvCxnSpPr>
        <p:spPr>
          <a:xfrm flipH="1">
            <a:off x="6575258" y="2616953"/>
            <a:ext cx="1" cy="590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 name="图片 12">
            <a:extLst>
              <a:ext uri="{FF2B5EF4-FFF2-40B4-BE49-F238E27FC236}">
                <a16:creationId xmlns:a16="http://schemas.microsoft.com/office/drawing/2014/main" id="{389E4CAC-9887-1787-5ED5-1F663F49735D}"/>
              </a:ext>
            </a:extLst>
          </p:cNvPr>
          <p:cNvPicPr>
            <a:picLocks noChangeAspect="1"/>
          </p:cNvPicPr>
          <p:nvPr/>
        </p:nvPicPr>
        <p:blipFill>
          <a:blip r:embed="rId5"/>
          <a:stretch>
            <a:fillRect/>
          </a:stretch>
        </p:blipFill>
        <p:spPr>
          <a:xfrm>
            <a:off x="5608471" y="4082215"/>
            <a:ext cx="2247900" cy="514350"/>
          </a:xfrm>
          <a:prstGeom prst="rect">
            <a:avLst/>
          </a:prstGeom>
        </p:spPr>
      </p:pic>
      <p:sp>
        <p:nvSpPr>
          <p:cNvPr id="14" name="文本框 13">
            <a:extLst>
              <a:ext uri="{FF2B5EF4-FFF2-40B4-BE49-F238E27FC236}">
                <a16:creationId xmlns:a16="http://schemas.microsoft.com/office/drawing/2014/main" id="{D4380284-9DB4-DE6F-4009-84952B7CF0E6}"/>
              </a:ext>
            </a:extLst>
          </p:cNvPr>
          <p:cNvSpPr txBox="1"/>
          <p:nvPr/>
        </p:nvSpPr>
        <p:spPr>
          <a:xfrm>
            <a:off x="387926" y="228600"/>
            <a:ext cx="8032173" cy="646331"/>
          </a:xfrm>
          <a:prstGeom prst="rect">
            <a:avLst/>
          </a:prstGeom>
          <a:noFill/>
        </p:spPr>
        <p:txBody>
          <a:bodyPr wrap="square" rtlCol="0">
            <a:spAutoFit/>
          </a:bodyPr>
          <a:lstStyle/>
          <a:p>
            <a:r>
              <a:rPr lang="zh-CN" altLang="en-US" dirty="0"/>
              <a:t>一，</a:t>
            </a:r>
            <a:r>
              <a:rPr lang="en-US" altLang="zh-CN" dirty="0"/>
              <a:t>1</a:t>
            </a:r>
            <a:r>
              <a:rPr lang="zh-CN" altLang="en-US" dirty="0"/>
              <a:t>，卡尔曼滤波 </a:t>
            </a:r>
            <a:r>
              <a:rPr lang="zh-CN" altLang="en-US" dirty="0">
                <a:hlinkClick r:id="rId6"/>
              </a:rPr>
              <a:t>滤波笔记一：卡尔曼滤波（</a:t>
            </a:r>
            <a:r>
              <a:rPr lang="fr-FR" altLang="zh-CN" dirty="0" err="1">
                <a:hlinkClick r:id="rId6"/>
              </a:rPr>
              <a:t>Kalman</a:t>
            </a:r>
            <a:r>
              <a:rPr lang="fr-FR" altLang="zh-CN" dirty="0">
                <a:hlinkClick r:id="rId6"/>
              </a:rPr>
              <a:t> </a:t>
            </a:r>
            <a:r>
              <a:rPr lang="fr-FR" altLang="zh-CN" dirty="0" err="1">
                <a:hlinkClick r:id="rId6"/>
              </a:rPr>
              <a:t>Filtering</a:t>
            </a:r>
            <a:r>
              <a:rPr lang="zh-CN" altLang="fr-FR" dirty="0">
                <a:hlinkClick r:id="rId6"/>
              </a:rPr>
              <a:t>）</a:t>
            </a:r>
            <a:r>
              <a:rPr lang="zh-CN" altLang="en-US" dirty="0">
                <a:hlinkClick r:id="rId6"/>
              </a:rPr>
              <a:t>详解</a:t>
            </a:r>
            <a:r>
              <a:rPr lang="en-US" altLang="zh-CN" dirty="0">
                <a:hlinkClick r:id="rId6"/>
              </a:rPr>
              <a:t>_</a:t>
            </a:r>
            <a:r>
              <a:rPr lang="fr-FR" altLang="zh-CN" dirty="0" err="1">
                <a:hlinkClick r:id="rId6"/>
              </a:rPr>
              <a:t>scoutee</a:t>
            </a:r>
            <a:r>
              <a:rPr lang="zh-CN" altLang="en-US" dirty="0">
                <a:hlinkClick r:id="rId6"/>
              </a:rPr>
              <a:t>的博客</a:t>
            </a:r>
            <a:r>
              <a:rPr lang="en-US" altLang="zh-CN" dirty="0">
                <a:hlinkClick r:id="rId6"/>
              </a:rPr>
              <a:t>-</a:t>
            </a:r>
            <a:r>
              <a:rPr lang="fr-FR" altLang="zh-CN" dirty="0">
                <a:hlinkClick r:id="rId6"/>
              </a:rPr>
              <a:t>CSDN</a:t>
            </a:r>
            <a:r>
              <a:rPr lang="zh-CN" altLang="en-US" dirty="0">
                <a:hlinkClick r:id="rId6"/>
              </a:rPr>
              <a:t>博客</a:t>
            </a:r>
            <a:endParaRPr lang="zh-CN" altLang="en-US" dirty="0"/>
          </a:p>
        </p:txBody>
      </p:sp>
    </p:spTree>
    <p:extLst>
      <p:ext uri="{BB962C8B-B14F-4D97-AF65-F5344CB8AC3E}">
        <p14:creationId xmlns:p14="http://schemas.microsoft.com/office/powerpoint/2010/main" val="4217416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62BDE7D-B3AD-6A72-6D00-B0F3F89E192D}"/>
              </a:ext>
            </a:extLst>
          </p:cNvPr>
          <p:cNvSpPr txBox="1"/>
          <p:nvPr/>
        </p:nvSpPr>
        <p:spPr>
          <a:xfrm>
            <a:off x="387927" y="228600"/>
            <a:ext cx="2216728" cy="369332"/>
          </a:xfrm>
          <a:prstGeom prst="rect">
            <a:avLst/>
          </a:prstGeom>
          <a:noFill/>
        </p:spPr>
        <p:txBody>
          <a:bodyPr wrap="square" rtlCol="0">
            <a:spAutoFit/>
          </a:bodyPr>
          <a:lstStyle/>
          <a:p>
            <a:r>
              <a:rPr lang="zh-CN" altLang="en-US" dirty="0"/>
              <a:t>一，</a:t>
            </a:r>
            <a:r>
              <a:rPr lang="en-US" altLang="zh-CN" dirty="0"/>
              <a:t>1</a:t>
            </a:r>
            <a:r>
              <a:rPr lang="zh-CN" altLang="en-US" dirty="0"/>
              <a:t>，卡尔曼滤波</a:t>
            </a:r>
          </a:p>
        </p:txBody>
      </p:sp>
      <p:sp>
        <p:nvSpPr>
          <p:cNvPr id="3" name="文本框 2">
            <a:extLst>
              <a:ext uri="{FF2B5EF4-FFF2-40B4-BE49-F238E27FC236}">
                <a16:creationId xmlns:a16="http://schemas.microsoft.com/office/drawing/2014/main" id="{865ACF21-4AA5-AEB4-D3A4-735691E2C144}"/>
              </a:ext>
            </a:extLst>
          </p:cNvPr>
          <p:cNvSpPr txBox="1"/>
          <p:nvPr/>
        </p:nvSpPr>
        <p:spPr>
          <a:xfrm>
            <a:off x="1052945" y="962891"/>
            <a:ext cx="2819400" cy="2031325"/>
          </a:xfrm>
          <a:prstGeom prst="rect">
            <a:avLst/>
          </a:prstGeom>
          <a:noFill/>
        </p:spPr>
        <p:txBody>
          <a:bodyPr wrap="square" rtlCol="0">
            <a:spAutoFit/>
          </a:bodyPr>
          <a:lstStyle/>
          <a:p>
            <a:r>
              <a:rPr lang="zh-CN" altLang="en-US" dirty="0"/>
              <a:t>两大步骤：预测和矫正</a:t>
            </a:r>
            <a:r>
              <a:rPr lang="zh-CN" altLang="en-US" dirty="0">
                <a:hlinkClick r:id="rId2"/>
              </a:rPr>
              <a:t>直观深入理解</a:t>
            </a:r>
            <a:r>
              <a:rPr lang="en-US" altLang="zh-CN" dirty="0">
                <a:hlinkClick r:id="rId2"/>
              </a:rPr>
              <a:t>Kalman</a:t>
            </a:r>
            <a:r>
              <a:rPr lang="zh-CN" altLang="en-US" dirty="0">
                <a:hlinkClick r:id="rId2"/>
              </a:rPr>
              <a:t>滤波算法和数据关联算法（</a:t>
            </a:r>
            <a:r>
              <a:rPr lang="en-US" altLang="zh-CN" dirty="0">
                <a:hlinkClick r:id="rId2"/>
              </a:rPr>
              <a:t>NN</a:t>
            </a:r>
            <a:r>
              <a:rPr lang="zh-CN" altLang="en-US" dirty="0">
                <a:hlinkClick r:id="rId2"/>
              </a:rPr>
              <a:t>、</a:t>
            </a:r>
            <a:r>
              <a:rPr lang="en-US" altLang="zh-CN" dirty="0">
                <a:hlinkClick r:id="rId2"/>
              </a:rPr>
              <a:t>PDA</a:t>
            </a:r>
            <a:r>
              <a:rPr lang="zh-CN" altLang="en-US" dirty="0">
                <a:hlinkClick r:id="rId2"/>
              </a:rPr>
              <a:t>、</a:t>
            </a:r>
            <a:r>
              <a:rPr lang="en-US" altLang="zh-CN" dirty="0">
                <a:hlinkClick r:id="rId2"/>
              </a:rPr>
              <a:t>JPDA</a:t>
            </a:r>
            <a:r>
              <a:rPr lang="zh-CN" altLang="en-US" dirty="0">
                <a:hlinkClick r:id="rId2"/>
              </a:rPr>
              <a:t>、</a:t>
            </a:r>
            <a:r>
              <a:rPr lang="en-US" altLang="zh-CN" dirty="0">
                <a:hlinkClick r:id="rId2"/>
              </a:rPr>
              <a:t>CJPDA</a:t>
            </a:r>
            <a:r>
              <a:rPr lang="zh-CN" altLang="en-US" dirty="0">
                <a:hlinkClick r:id="rId2"/>
              </a:rPr>
              <a:t>、</a:t>
            </a:r>
            <a:r>
              <a:rPr lang="en-US" altLang="zh-CN" dirty="0">
                <a:hlinkClick r:id="rId2"/>
              </a:rPr>
              <a:t>NNCJPDA</a:t>
            </a:r>
            <a:r>
              <a:rPr lang="zh-CN" altLang="en-US" dirty="0">
                <a:hlinkClick r:id="rId2"/>
              </a:rPr>
              <a:t>）</a:t>
            </a:r>
            <a:r>
              <a:rPr lang="en-US" altLang="zh-CN" dirty="0">
                <a:hlinkClick r:id="rId2"/>
              </a:rPr>
              <a:t>_</a:t>
            </a:r>
            <a:r>
              <a:rPr lang="en-US" altLang="zh-CN" dirty="0" err="1">
                <a:hlinkClick r:id="rId2"/>
              </a:rPr>
              <a:t>pda</a:t>
            </a:r>
            <a:r>
              <a:rPr lang="zh-CN" altLang="en-US" dirty="0">
                <a:hlinkClick r:id="rId2"/>
              </a:rPr>
              <a:t>数据关联</a:t>
            </a:r>
            <a:r>
              <a:rPr lang="en-US" altLang="zh-CN" dirty="0">
                <a:hlinkClick r:id="rId2"/>
              </a:rPr>
              <a:t>_</a:t>
            </a:r>
            <a:r>
              <a:rPr lang="en-US" altLang="zh-CN" dirty="0" err="1">
                <a:hlinkClick r:id="rId2"/>
              </a:rPr>
              <a:t>ZhangP.H</a:t>
            </a:r>
            <a:r>
              <a:rPr lang="zh-CN" altLang="en-US" dirty="0">
                <a:hlinkClick r:id="rId2"/>
              </a:rPr>
              <a:t>的博客</a:t>
            </a:r>
            <a:r>
              <a:rPr lang="en-US" altLang="zh-CN" dirty="0">
                <a:hlinkClick r:id="rId2"/>
              </a:rPr>
              <a:t>-CSDN</a:t>
            </a:r>
            <a:r>
              <a:rPr lang="zh-CN" altLang="en-US" dirty="0">
                <a:hlinkClick r:id="rId2"/>
              </a:rPr>
              <a:t>博客</a:t>
            </a:r>
            <a:endParaRPr lang="zh-CN" altLang="en-US" dirty="0"/>
          </a:p>
        </p:txBody>
      </p:sp>
      <p:pic>
        <p:nvPicPr>
          <p:cNvPr id="5" name="图片 4">
            <a:extLst>
              <a:ext uri="{FF2B5EF4-FFF2-40B4-BE49-F238E27FC236}">
                <a16:creationId xmlns:a16="http://schemas.microsoft.com/office/drawing/2014/main" id="{9CF2E329-BEF2-D5CB-40EE-77E698452739}"/>
              </a:ext>
            </a:extLst>
          </p:cNvPr>
          <p:cNvPicPr>
            <a:picLocks noChangeAspect="1"/>
          </p:cNvPicPr>
          <p:nvPr/>
        </p:nvPicPr>
        <p:blipFill>
          <a:blip r:embed="rId3"/>
          <a:stretch>
            <a:fillRect/>
          </a:stretch>
        </p:blipFill>
        <p:spPr>
          <a:xfrm>
            <a:off x="3557155" y="3155805"/>
            <a:ext cx="3581400" cy="3248025"/>
          </a:xfrm>
          <a:prstGeom prst="rect">
            <a:avLst/>
          </a:prstGeom>
        </p:spPr>
      </p:pic>
      <p:pic>
        <p:nvPicPr>
          <p:cNvPr id="7" name="图片 6">
            <a:extLst>
              <a:ext uri="{FF2B5EF4-FFF2-40B4-BE49-F238E27FC236}">
                <a16:creationId xmlns:a16="http://schemas.microsoft.com/office/drawing/2014/main" id="{1AA73649-D7B4-8B62-91FE-F3D744B4E491}"/>
              </a:ext>
            </a:extLst>
          </p:cNvPr>
          <p:cNvPicPr>
            <a:picLocks noChangeAspect="1"/>
          </p:cNvPicPr>
          <p:nvPr/>
        </p:nvPicPr>
        <p:blipFill>
          <a:blip r:embed="rId4"/>
          <a:stretch>
            <a:fillRect/>
          </a:stretch>
        </p:blipFill>
        <p:spPr>
          <a:xfrm>
            <a:off x="4088389" y="1332223"/>
            <a:ext cx="2657475" cy="1952625"/>
          </a:xfrm>
          <a:prstGeom prst="rect">
            <a:avLst/>
          </a:prstGeom>
        </p:spPr>
      </p:pic>
      <p:sp>
        <p:nvSpPr>
          <p:cNvPr id="8" name="右大括号 7">
            <a:extLst>
              <a:ext uri="{FF2B5EF4-FFF2-40B4-BE49-F238E27FC236}">
                <a16:creationId xmlns:a16="http://schemas.microsoft.com/office/drawing/2014/main" id="{FE8A9DC0-35D9-CE28-0D49-75FB014E9DEF}"/>
              </a:ext>
            </a:extLst>
          </p:cNvPr>
          <p:cNvSpPr/>
          <p:nvPr/>
        </p:nvSpPr>
        <p:spPr>
          <a:xfrm>
            <a:off x="6837218" y="1620982"/>
            <a:ext cx="439880" cy="137160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9" name="右大括号 8">
            <a:extLst>
              <a:ext uri="{FF2B5EF4-FFF2-40B4-BE49-F238E27FC236}">
                <a16:creationId xmlns:a16="http://schemas.microsoft.com/office/drawing/2014/main" id="{D4536B99-6057-12F7-E6E6-3A5BD67CCE40}"/>
              </a:ext>
            </a:extLst>
          </p:cNvPr>
          <p:cNvSpPr/>
          <p:nvPr/>
        </p:nvSpPr>
        <p:spPr>
          <a:xfrm>
            <a:off x="7349836" y="3491345"/>
            <a:ext cx="623455" cy="274320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E473C1A3-56A6-F47C-B64E-7B1AF458FCE1}"/>
              </a:ext>
            </a:extLst>
          </p:cNvPr>
          <p:cNvSpPr txBox="1"/>
          <p:nvPr/>
        </p:nvSpPr>
        <p:spPr>
          <a:xfrm>
            <a:off x="7564582" y="2078182"/>
            <a:ext cx="1849582" cy="369332"/>
          </a:xfrm>
          <a:prstGeom prst="rect">
            <a:avLst/>
          </a:prstGeom>
          <a:noFill/>
        </p:spPr>
        <p:txBody>
          <a:bodyPr wrap="square" rtlCol="0">
            <a:spAutoFit/>
          </a:bodyPr>
          <a:lstStyle/>
          <a:p>
            <a:r>
              <a:rPr lang="zh-CN" altLang="en-US" dirty="0"/>
              <a:t>时间更新</a:t>
            </a:r>
          </a:p>
        </p:txBody>
      </p:sp>
      <p:sp>
        <p:nvSpPr>
          <p:cNvPr id="11" name="文本框 10">
            <a:extLst>
              <a:ext uri="{FF2B5EF4-FFF2-40B4-BE49-F238E27FC236}">
                <a16:creationId xmlns:a16="http://schemas.microsoft.com/office/drawing/2014/main" id="{53E851FD-771C-9AB6-779B-016263A831E7}"/>
              </a:ext>
            </a:extLst>
          </p:cNvPr>
          <p:cNvSpPr txBox="1"/>
          <p:nvPr/>
        </p:nvSpPr>
        <p:spPr>
          <a:xfrm>
            <a:off x="8125691" y="4678279"/>
            <a:ext cx="1849582" cy="369332"/>
          </a:xfrm>
          <a:prstGeom prst="rect">
            <a:avLst/>
          </a:prstGeom>
          <a:noFill/>
        </p:spPr>
        <p:txBody>
          <a:bodyPr wrap="square" rtlCol="0">
            <a:spAutoFit/>
          </a:bodyPr>
          <a:lstStyle/>
          <a:p>
            <a:r>
              <a:rPr lang="zh-CN" altLang="en-US" dirty="0"/>
              <a:t>状态更新</a:t>
            </a:r>
          </a:p>
        </p:txBody>
      </p:sp>
    </p:spTree>
    <p:extLst>
      <p:ext uri="{BB962C8B-B14F-4D97-AF65-F5344CB8AC3E}">
        <p14:creationId xmlns:p14="http://schemas.microsoft.com/office/powerpoint/2010/main" val="2912221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05AEEBCD-13D2-E16D-D755-4479A373D9AE}"/>
              </a:ext>
            </a:extLst>
          </p:cNvPr>
          <p:cNvPicPr>
            <a:picLocks noChangeAspect="1"/>
          </p:cNvPicPr>
          <p:nvPr/>
        </p:nvPicPr>
        <p:blipFill>
          <a:blip r:embed="rId2"/>
          <a:stretch>
            <a:fillRect/>
          </a:stretch>
        </p:blipFill>
        <p:spPr>
          <a:xfrm>
            <a:off x="971551" y="2164330"/>
            <a:ext cx="4972050" cy="3494104"/>
          </a:xfrm>
          <a:prstGeom prst="rect">
            <a:avLst/>
          </a:prstGeom>
        </p:spPr>
      </p:pic>
      <p:sp>
        <p:nvSpPr>
          <p:cNvPr id="3" name="文本框 2">
            <a:extLst>
              <a:ext uri="{FF2B5EF4-FFF2-40B4-BE49-F238E27FC236}">
                <a16:creationId xmlns:a16="http://schemas.microsoft.com/office/drawing/2014/main" id="{B8D8B44A-75C9-B004-A6D4-579D395116DF}"/>
              </a:ext>
            </a:extLst>
          </p:cNvPr>
          <p:cNvSpPr txBox="1"/>
          <p:nvPr/>
        </p:nvSpPr>
        <p:spPr>
          <a:xfrm>
            <a:off x="971551" y="1185862"/>
            <a:ext cx="6686550" cy="646331"/>
          </a:xfrm>
          <a:prstGeom prst="rect">
            <a:avLst/>
          </a:prstGeom>
          <a:noFill/>
        </p:spPr>
        <p:txBody>
          <a:bodyPr wrap="square" rtlCol="0">
            <a:spAutoFit/>
          </a:bodyPr>
          <a:lstStyle/>
          <a:p>
            <a:r>
              <a:rPr lang="zh-CN" altLang="en-US" dirty="0"/>
              <a:t>卡尔曼滤波的思想是利用当前帧的观测值和前一帧的最优状态估计来估计当前的最优状态估计</a:t>
            </a:r>
          </a:p>
        </p:txBody>
      </p:sp>
    </p:spTree>
    <p:extLst>
      <p:ext uri="{BB962C8B-B14F-4D97-AF65-F5344CB8AC3E}">
        <p14:creationId xmlns:p14="http://schemas.microsoft.com/office/powerpoint/2010/main" val="1257831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ADE452C-76D5-435A-EB70-457077875FF6}"/>
              </a:ext>
            </a:extLst>
          </p:cNvPr>
          <p:cNvSpPr txBox="1"/>
          <p:nvPr/>
        </p:nvSpPr>
        <p:spPr>
          <a:xfrm>
            <a:off x="387927" y="228600"/>
            <a:ext cx="4953000" cy="369332"/>
          </a:xfrm>
          <a:prstGeom prst="rect">
            <a:avLst/>
          </a:prstGeom>
          <a:noFill/>
        </p:spPr>
        <p:txBody>
          <a:bodyPr wrap="square" rtlCol="0">
            <a:spAutoFit/>
          </a:bodyPr>
          <a:lstStyle/>
          <a:p>
            <a:r>
              <a:rPr lang="zh-CN" altLang="en-US" dirty="0"/>
              <a:t>一，</a:t>
            </a:r>
            <a:r>
              <a:rPr lang="en-US" altLang="zh-CN" dirty="0"/>
              <a:t>2</a:t>
            </a:r>
            <a:r>
              <a:rPr lang="zh-CN" altLang="en-US" dirty="0"/>
              <a:t>，最近邻数据关联</a:t>
            </a:r>
          </a:p>
        </p:txBody>
      </p:sp>
      <p:pic>
        <p:nvPicPr>
          <p:cNvPr id="4" name="图片 3">
            <a:extLst>
              <a:ext uri="{FF2B5EF4-FFF2-40B4-BE49-F238E27FC236}">
                <a16:creationId xmlns:a16="http://schemas.microsoft.com/office/drawing/2014/main" id="{D00728D5-C771-9191-3983-80E61E79272E}"/>
              </a:ext>
            </a:extLst>
          </p:cNvPr>
          <p:cNvPicPr>
            <a:picLocks noChangeAspect="1"/>
          </p:cNvPicPr>
          <p:nvPr/>
        </p:nvPicPr>
        <p:blipFill rotWithShape="1">
          <a:blip r:embed="rId2">
            <a:extLst>
              <a:ext uri="{28A0092B-C50C-407E-A947-70E740481C1C}">
                <a14:useLocalDpi xmlns:a14="http://schemas.microsoft.com/office/drawing/2010/main" val="0"/>
              </a:ext>
            </a:extLst>
          </a:blip>
          <a:srcRect t="1" b="90144"/>
          <a:stretch/>
        </p:blipFill>
        <p:spPr>
          <a:xfrm>
            <a:off x="387927" y="766570"/>
            <a:ext cx="7047634" cy="544780"/>
          </a:xfrm>
          <a:prstGeom prst="rect">
            <a:avLst/>
          </a:prstGeom>
        </p:spPr>
      </p:pic>
      <p:sp>
        <p:nvSpPr>
          <p:cNvPr id="3" name="文本框 2">
            <a:extLst>
              <a:ext uri="{FF2B5EF4-FFF2-40B4-BE49-F238E27FC236}">
                <a16:creationId xmlns:a16="http://schemas.microsoft.com/office/drawing/2014/main" id="{ED7D6317-BB71-1FFB-B984-DD10F1409FDD}"/>
              </a:ext>
            </a:extLst>
          </p:cNvPr>
          <p:cNvSpPr txBox="1"/>
          <p:nvPr/>
        </p:nvSpPr>
        <p:spPr>
          <a:xfrm>
            <a:off x="1039574" y="1479988"/>
            <a:ext cx="2493818" cy="1200329"/>
          </a:xfrm>
          <a:prstGeom prst="rect">
            <a:avLst/>
          </a:prstGeom>
          <a:noFill/>
        </p:spPr>
        <p:txBody>
          <a:bodyPr wrap="square" rtlCol="0">
            <a:spAutoFit/>
          </a:bodyPr>
          <a:lstStyle/>
          <a:p>
            <a:r>
              <a:rPr lang="zh-CN" altLang="en-US" dirty="0"/>
              <a:t>马氏距离</a:t>
            </a:r>
            <a:endParaRPr lang="en-US" altLang="zh-CN" dirty="0"/>
          </a:p>
          <a:p>
            <a:r>
              <a:rPr lang="zh-CN" altLang="en-US" dirty="0">
                <a:hlinkClick r:id="rId3"/>
              </a:rPr>
              <a:t>马氏距离</a:t>
            </a:r>
            <a:r>
              <a:rPr lang="en-US" altLang="zh-CN" dirty="0">
                <a:hlinkClick r:id="rId3"/>
              </a:rPr>
              <a:t>(</a:t>
            </a:r>
            <a:r>
              <a:rPr lang="fr-FR" altLang="zh-CN" dirty="0" err="1">
                <a:hlinkClick r:id="rId3"/>
              </a:rPr>
              <a:t>Mahalanobis</a:t>
            </a:r>
            <a:r>
              <a:rPr lang="fr-FR" altLang="zh-CN" dirty="0">
                <a:hlinkClick r:id="rId3"/>
              </a:rPr>
              <a:t> Distance) - </a:t>
            </a:r>
            <a:r>
              <a:rPr lang="zh-CN" altLang="en-US" dirty="0">
                <a:hlinkClick r:id="rId3"/>
              </a:rPr>
              <a:t>知乎 </a:t>
            </a:r>
            <a:r>
              <a:rPr lang="en-US" altLang="zh-CN" dirty="0">
                <a:hlinkClick r:id="rId3"/>
              </a:rPr>
              <a:t>(</a:t>
            </a:r>
            <a:r>
              <a:rPr lang="fr-FR" altLang="zh-CN" dirty="0">
                <a:hlinkClick r:id="rId3"/>
              </a:rPr>
              <a:t>zhihu.com)</a:t>
            </a:r>
            <a:endParaRPr lang="zh-CN" altLang="en-US" dirty="0"/>
          </a:p>
        </p:txBody>
      </p:sp>
      <p:sp>
        <p:nvSpPr>
          <p:cNvPr id="5" name="文本框 4">
            <a:extLst>
              <a:ext uri="{FF2B5EF4-FFF2-40B4-BE49-F238E27FC236}">
                <a16:creationId xmlns:a16="http://schemas.microsoft.com/office/drawing/2014/main" id="{941A3B77-174C-E625-5198-E718B5875749}"/>
              </a:ext>
            </a:extLst>
          </p:cNvPr>
          <p:cNvSpPr txBox="1"/>
          <p:nvPr/>
        </p:nvSpPr>
        <p:spPr>
          <a:xfrm>
            <a:off x="1039574" y="2680317"/>
            <a:ext cx="3296093" cy="1477328"/>
          </a:xfrm>
          <a:prstGeom prst="rect">
            <a:avLst/>
          </a:prstGeom>
          <a:noFill/>
        </p:spPr>
        <p:txBody>
          <a:bodyPr wrap="square" rtlCol="0">
            <a:spAutoFit/>
          </a:bodyPr>
          <a:lstStyle/>
          <a:p>
            <a:r>
              <a:rPr lang="zh-CN" altLang="en-US"/>
              <a:t>马氏距离</a:t>
            </a:r>
            <a:r>
              <a:rPr lang="en-US" altLang="zh-CN"/>
              <a:t>(Mahalanobis Distance)</a:t>
            </a:r>
            <a:r>
              <a:rPr lang="zh-CN" altLang="en-US"/>
              <a:t>是一种距离的度量，可以看作是欧氏距离的一种修正，修正了欧式距离中各个维度尺度不一致且相关的问题。</a:t>
            </a:r>
            <a:endParaRPr lang="zh-CN" altLang="en-US" dirty="0"/>
          </a:p>
        </p:txBody>
      </p:sp>
    </p:spTree>
    <p:extLst>
      <p:ext uri="{BB962C8B-B14F-4D97-AF65-F5344CB8AC3E}">
        <p14:creationId xmlns:p14="http://schemas.microsoft.com/office/powerpoint/2010/main" val="94903448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696</TotalTime>
  <Words>648</Words>
  <Application>Microsoft Office PowerPoint</Application>
  <PresentationFormat>宽屏</PresentationFormat>
  <Paragraphs>74</Paragraphs>
  <Slides>15</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15</vt:i4>
      </vt:variant>
    </vt:vector>
  </HeadingPairs>
  <TitlesOfParts>
    <vt:vector size="21" baseType="lpstr">
      <vt:lpstr>-apple-system</vt:lpstr>
      <vt:lpstr>等线</vt:lpstr>
      <vt:lpstr>等线 Light</vt:lpstr>
      <vt:lpstr>Arial</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Altre E</dc:creator>
  <cp:lastModifiedBy>Altre E</cp:lastModifiedBy>
  <cp:revision>11</cp:revision>
  <dcterms:created xsi:type="dcterms:W3CDTF">2023-11-17T17:55:40Z</dcterms:created>
  <dcterms:modified xsi:type="dcterms:W3CDTF">2023-11-27T10:44:34Z</dcterms:modified>
</cp:coreProperties>
</file>