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99" r:id="rId2"/>
    <p:sldId id="280" r:id="rId3"/>
    <p:sldId id="278" r:id="rId4"/>
    <p:sldId id="279" r:id="rId5"/>
    <p:sldId id="302" r:id="rId6"/>
    <p:sldId id="281" r:id="rId7"/>
    <p:sldId id="276" r:id="rId8"/>
    <p:sldId id="277" r:id="rId9"/>
    <p:sldId id="282" r:id="rId10"/>
    <p:sldId id="283" r:id="rId11"/>
    <p:sldId id="284" r:id="rId12"/>
    <p:sldId id="285" r:id="rId13"/>
    <p:sldId id="286" r:id="rId14"/>
    <p:sldId id="29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16" autoAdjust="0"/>
    <p:restoredTop sz="94660"/>
  </p:normalViewPr>
  <p:slideViewPr>
    <p:cSldViewPr snapToGrid="0">
      <p:cViewPr varScale="1">
        <p:scale>
          <a:sx n="87" d="100"/>
          <a:sy n="87" d="100"/>
        </p:scale>
        <p:origin x="6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1DF866-5493-4616-BB83-512EB89E5FF3}" type="datetimeFigureOut">
              <a:rPr lang="zh-CN" altLang="en-US" smtClean="0"/>
              <a:t>2023/11/29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DCD55D-B1CB-46F6-8489-B450FC044823}" type="slidenum">
              <a:rPr lang="zh-CN" altLang="en-US" smtClean="0"/>
              <a:t>‹#›</a:t>
            </a:fld>
            <a:endParaRPr lang="zh-CN" altLang="en-US"/>
          </a:p>
        </p:txBody>
      </p:sp>
    </p:spTree>
    <p:extLst>
      <p:ext uri="{BB962C8B-B14F-4D97-AF65-F5344CB8AC3E}">
        <p14:creationId xmlns:p14="http://schemas.microsoft.com/office/powerpoint/2010/main" val="1950737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D767AC-9F64-434A-AAF2-7B72C6FAD2E7}" type="slidenum">
              <a:rPr lang="zh-CN" altLang="en-US" smtClean="0"/>
              <a:t>2</a:t>
            </a:fld>
            <a:endParaRPr lang="zh-CN" altLang="en-US"/>
          </a:p>
        </p:txBody>
      </p:sp>
    </p:spTree>
    <p:extLst>
      <p:ext uri="{BB962C8B-B14F-4D97-AF65-F5344CB8AC3E}">
        <p14:creationId xmlns:p14="http://schemas.microsoft.com/office/powerpoint/2010/main" val="1211381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266"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kumimoji="1" lang="zh-CN" altLang="en-US"/>
          </a:p>
        </p:txBody>
      </p:sp>
      <p:sp>
        <p:nvSpPr>
          <p:cNvPr id="1126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BDE3756-3DFF-6B4B-A96D-5A7316A258CF}" type="slidenum">
              <a:rPr lang="zh-CN" altLang="en-US"/>
              <a:t>14</a:t>
            </a:fld>
            <a:endParaRPr lang="zh-CN" altLang="en-US"/>
          </a:p>
        </p:txBody>
      </p:sp>
    </p:spTree>
    <p:extLst>
      <p:ext uri="{BB962C8B-B14F-4D97-AF65-F5344CB8AC3E}">
        <p14:creationId xmlns:p14="http://schemas.microsoft.com/office/powerpoint/2010/main" val="4171761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7A606C-94F2-3217-AE4D-24FF0EC25CB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2A02025-766C-B018-2C03-FBFA0E5268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8913339-7727-473E-1967-005522CAD3E0}"/>
              </a:ext>
            </a:extLst>
          </p:cNvPr>
          <p:cNvSpPr>
            <a:spLocks noGrp="1"/>
          </p:cNvSpPr>
          <p:nvPr>
            <p:ph type="dt" sz="half" idx="10"/>
          </p:nvPr>
        </p:nvSpPr>
        <p:spPr/>
        <p:txBody>
          <a:bodyPr/>
          <a:lstStyle/>
          <a:p>
            <a:fld id="{E1DA6F37-281F-40AB-BD68-34589FCD7602}" type="datetimeFigureOut">
              <a:rPr lang="zh-CN" altLang="en-US" smtClean="0"/>
              <a:t>2023/11/29</a:t>
            </a:fld>
            <a:endParaRPr lang="zh-CN" altLang="en-US"/>
          </a:p>
        </p:txBody>
      </p:sp>
      <p:sp>
        <p:nvSpPr>
          <p:cNvPr id="5" name="页脚占位符 4">
            <a:extLst>
              <a:ext uri="{FF2B5EF4-FFF2-40B4-BE49-F238E27FC236}">
                <a16:creationId xmlns:a16="http://schemas.microsoft.com/office/drawing/2014/main" id="{21C76FA2-3F2A-E47D-3A34-BD9D4A9985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0F5872-A195-D5F5-C7B3-BA764C1D12A4}"/>
              </a:ext>
            </a:extLst>
          </p:cNvPr>
          <p:cNvSpPr>
            <a:spLocks noGrp="1"/>
          </p:cNvSpPr>
          <p:nvPr>
            <p:ph type="sldNum" sz="quarter" idx="12"/>
          </p:nvPr>
        </p:nvSpPr>
        <p:spPr/>
        <p:txBody>
          <a:bodyPr/>
          <a:lstStyle/>
          <a:p>
            <a:fld id="{F4DA10EF-8E43-4716-89ED-DAD94F9ECE43}" type="slidenum">
              <a:rPr lang="zh-CN" altLang="en-US" smtClean="0"/>
              <a:t>‹#›</a:t>
            </a:fld>
            <a:endParaRPr lang="zh-CN" altLang="en-US"/>
          </a:p>
        </p:txBody>
      </p:sp>
    </p:spTree>
    <p:extLst>
      <p:ext uri="{BB962C8B-B14F-4D97-AF65-F5344CB8AC3E}">
        <p14:creationId xmlns:p14="http://schemas.microsoft.com/office/powerpoint/2010/main" val="3656210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23FA5-17FC-B73F-2B5A-381AA7A7C24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7DA1AAA-8063-5D33-A97C-FA81ED52C24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B73511-26EF-FB59-9532-BB2D3EB3E719}"/>
              </a:ext>
            </a:extLst>
          </p:cNvPr>
          <p:cNvSpPr>
            <a:spLocks noGrp="1"/>
          </p:cNvSpPr>
          <p:nvPr>
            <p:ph type="dt" sz="half" idx="10"/>
          </p:nvPr>
        </p:nvSpPr>
        <p:spPr/>
        <p:txBody>
          <a:bodyPr/>
          <a:lstStyle/>
          <a:p>
            <a:fld id="{E1DA6F37-281F-40AB-BD68-34589FCD7602}" type="datetimeFigureOut">
              <a:rPr lang="zh-CN" altLang="en-US" smtClean="0"/>
              <a:t>2023/11/29</a:t>
            </a:fld>
            <a:endParaRPr lang="zh-CN" altLang="en-US"/>
          </a:p>
        </p:txBody>
      </p:sp>
      <p:sp>
        <p:nvSpPr>
          <p:cNvPr id="5" name="页脚占位符 4">
            <a:extLst>
              <a:ext uri="{FF2B5EF4-FFF2-40B4-BE49-F238E27FC236}">
                <a16:creationId xmlns:a16="http://schemas.microsoft.com/office/drawing/2014/main" id="{7294C648-0F94-6472-31EE-F8FBE9BD17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C45115-FDE4-2871-AE60-6A512F7675B3}"/>
              </a:ext>
            </a:extLst>
          </p:cNvPr>
          <p:cNvSpPr>
            <a:spLocks noGrp="1"/>
          </p:cNvSpPr>
          <p:nvPr>
            <p:ph type="sldNum" sz="quarter" idx="12"/>
          </p:nvPr>
        </p:nvSpPr>
        <p:spPr/>
        <p:txBody>
          <a:bodyPr/>
          <a:lstStyle/>
          <a:p>
            <a:fld id="{F4DA10EF-8E43-4716-89ED-DAD94F9ECE43}" type="slidenum">
              <a:rPr lang="zh-CN" altLang="en-US" smtClean="0"/>
              <a:t>‹#›</a:t>
            </a:fld>
            <a:endParaRPr lang="zh-CN" altLang="en-US"/>
          </a:p>
        </p:txBody>
      </p:sp>
    </p:spTree>
    <p:extLst>
      <p:ext uri="{BB962C8B-B14F-4D97-AF65-F5344CB8AC3E}">
        <p14:creationId xmlns:p14="http://schemas.microsoft.com/office/powerpoint/2010/main" val="3790101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77E8C60-6924-7F27-EE42-B1E3C66E74C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CD7731A-2F8D-F013-E09C-3E77E87FCA9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3722217-275E-A783-F90E-08B4D2FE21C7}"/>
              </a:ext>
            </a:extLst>
          </p:cNvPr>
          <p:cNvSpPr>
            <a:spLocks noGrp="1"/>
          </p:cNvSpPr>
          <p:nvPr>
            <p:ph type="dt" sz="half" idx="10"/>
          </p:nvPr>
        </p:nvSpPr>
        <p:spPr/>
        <p:txBody>
          <a:bodyPr/>
          <a:lstStyle/>
          <a:p>
            <a:fld id="{E1DA6F37-281F-40AB-BD68-34589FCD7602}" type="datetimeFigureOut">
              <a:rPr lang="zh-CN" altLang="en-US" smtClean="0"/>
              <a:t>2023/11/29</a:t>
            </a:fld>
            <a:endParaRPr lang="zh-CN" altLang="en-US"/>
          </a:p>
        </p:txBody>
      </p:sp>
      <p:sp>
        <p:nvSpPr>
          <p:cNvPr id="5" name="页脚占位符 4">
            <a:extLst>
              <a:ext uri="{FF2B5EF4-FFF2-40B4-BE49-F238E27FC236}">
                <a16:creationId xmlns:a16="http://schemas.microsoft.com/office/drawing/2014/main" id="{B8E3B342-AD0F-DFCF-6A4B-CECE4672EB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52CAC7-19DA-99E4-8C4C-ACAC40B7BFB3}"/>
              </a:ext>
            </a:extLst>
          </p:cNvPr>
          <p:cNvSpPr>
            <a:spLocks noGrp="1"/>
          </p:cNvSpPr>
          <p:nvPr>
            <p:ph type="sldNum" sz="quarter" idx="12"/>
          </p:nvPr>
        </p:nvSpPr>
        <p:spPr/>
        <p:txBody>
          <a:bodyPr/>
          <a:lstStyle/>
          <a:p>
            <a:fld id="{F4DA10EF-8E43-4716-89ED-DAD94F9ECE43}" type="slidenum">
              <a:rPr lang="zh-CN" altLang="en-US" smtClean="0"/>
              <a:t>‹#›</a:t>
            </a:fld>
            <a:endParaRPr lang="zh-CN" altLang="en-US"/>
          </a:p>
        </p:txBody>
      </p:sp>
    </p:spTree>
    <p:extLst>
      <p:ext uri="{BB962C8B-B14F-4D97-AF65-F5344CB8AC3E}">
        <p14:creationId xmlns:p14="http://schemas.microsoft.com/office/powerpoint/2010/main" val="2153208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EDDB4E-CE72-6E2B-DF04-A477F964B0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DF7FF2C-958D-3941-AEB7-18683F8AD58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109BB6-00E3-92A2-7666-8A71E70A33E4}"/>
              </a:ext>
            </a:extLst>
          </p:cNvPr>
          <p:cNvSpPr>
            <a:spLocks noGrp="1"/>
          </p:cNvSpPr>
          <p:nvPr>
            <p:ph type="dt" sz="half" idx="10"/>
          </p:nvPr>
        </p:nvSpPr>
        <p:spPr/>
        <p:txBody>
          <a:bodyPr/>
          <a:lstStyle/>
          <a:p>
            <a:fld id="{E1DA6F37-281F-40AB-BD68-34589FCD7602}" type="datetimeFigureOut">
              <a:rPr lang="zh-CN" altLang="en-US" smtClean="0"/>
              <a:t>2023/11/29</a:t>
            </a:fld>
            <a:endParaRPr lang="zh-CN" altLang="en-US"/>
          </a:p>
        </p:txBody>
      </p:sp>
      <p:sp>
        <p:nvSpPr>
          <p:cNvPr id="5" name="页脚占位符 4">
            <a:extLst>
              <a:ext uri="{FF2B5EF4-FFF2-40B4-BE49-F238E27FC236}">
                <a16:creationId xmlns:a16="http://schemas.microsoft.com/office/drawing/2014/main" id="{C2CFA139-6E3F-D344-4A7A-87DF56272D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9A93A7-83BC-941B-9A69-8DE5F1816190}"/>
              </a:ext>
            </a:extLst>
          </p:cNvPr>
          <p:cNvSpPr>
            <a:spLocks noGrp="1"/>
          </p:cNvSpPr>
          <p:nvPr>
            <p:ph type="sldNum" sz="quarter" idx="12"/>
          </p:nvPr>
        </p:nvSpPr>
        <p:spPr/>
        <p:txBody>
          <a:bodyPr/>
          <a:lstStyle/>
          <a:p>
            <a:fld id="{F4DA10EF-8E43-4716-89ED-DAD94F9ECE43}" type="slidenum">
              <a:rPr lang="zh-CN" altLang="en-US" smtClean="0"/>
              <a:t>‹#›</a:t>
            </a:fld>
            <a:endParaRPr lang="zh-CN" altLang="en-US"/>
          </a:p>
        </p:txBody>
      </p:sp>
    </p:spTree>
    <p:extLst>
      <p:ext uri="{BB962C8B-B14F-4D97-AF65-F5344CB8AC3E}">
        <p14:creationId xmlns:p14="http://schemas.microsoft.com/office/powerpoint/2010/main" val="659649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F3B9BA-0E3A-995D-2F2A-B1EA8D81D63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316AC5A-6F6F-2DAB-7556-2117963ED9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2C9B0B2-D6FB-E783-381C-F5FFBC2B674D}"/>
              </a:ext>
            </a:extLst>
          </p:cNvPr>
          <p:cNvSpPr>
            <a:spLocks noGrp="1"/>
          </p:cNvSpPr>
          <p:nvPr>
            <p:ph type="dt" sz="half" idx="10"/>
          </p:nvPr>
        </p:nvSpPr>
        <p:spPr/>
        <p:txBody>
          <a:bodyPr/>
          <a:lstStyle/>
          <a:p>
            <a:fld id="{E1DA6F37-281F-40AB-BD68-34589FCD7602}" type="datetimeFigureOut">
              <a:rPr lang="zh-CN" altLang="en-US" smtClean="0"/>
              <a:t>2023/11/29</a:t>
            </a:fld>
            <a:endParaRPr lang="zh-CN" altLang="en-US"/>
          </a:p>
        </p:txBody>
      </p:sp>
      <p:sp>
        <p:nvSpPr>
          <p:cNvPr id="5" name="页脚占位符 4">
            <a:extLst>
              <a:ext uri="{FF2B5EF4-FFF2-40B4-BE49-F238E27FC236}">
                <a16:creationId xmlns:a16="http://schemas.microsoft.com/office/drawing/2014/main" id="{0F34A0E1-AD4F-9E6B-631C-E102F4F371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15058F-067E-569E-75AE-7CE6A0AE51AB}"/>
              </a:ext>
            </a:extLst>
          </p:cNvPr>
          <p:cNvSpPr>
            <a:spLocks noGrp="1"/>
          </p:cNvSpPr>
          <p:nvPr>
            <p:ph type="sldNum" sz="quarter" idx="12"/>
          </p:nvPr>
        </p:nvSpPr>
        <p:spPr/>
        <p:txBody>
          <a:bodyPr/>
          <a:lstStyle/>
          <a:p>
            <a:fld id="{F4DA10EF-8E43-4716-89ED-DAD94F9ECE43}" type="slidenum">
              <a:rPr lang="zh-CN" altLang="en-US" smtClean="0"/>
              <a:t>‹#›</a:t>
            </a:fld>
            <a:endParaRPr lang="zh-CN" altLang="en-US"/>
          </a:p>
        </p:txBody>
      </p:sp>
    </p:spTree>
    <p:extLst>
      <p:ext uri="{BB962C8B-B14F-4D97-AF65-F5344CB8AC3E}">
        <p14:creationId xmlns:p14="http://schemas.microsoft.com/office/powerpoint/2010/main" val="1446659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B05DE9-DD11-AA71-42D6-D675ED7AD2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3AD79C-C7AF-193A-E95D-BF21CE0F1B8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65F1C66-9683-B9CF-158C-0F7291D1F91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2E8B3C8-A695-CBFC-C980-74AA5DD71B2C}"/>
              </a:ext>
            </a:extLst>
          </p:cNvPr>
          <p:cNvSpPr>
            <a:spLocks noGrp="1"/>
          </p:cNvSpPr>
          <p:nvPr>
            <p:ph type="dt" sz="half" idx="10"/>
          </p:nvPr>
        </p:nvSpPr>
        <p:spPr/>
        <p:txBody>
          <a:bodyPr/>
          <a:lstStyle/>
          <a:p>
            <a:fld id="{E1DA6F37-281F-40AB-BD68-34589FCD7602}" type="datetimeFigureOut">
              <a:rPr lang="zh-CN" altLang="en-US" smtClean="0"/>
              <a:t>2023/11/29</a:t>
            </a:fld>
            <a:endParaRPr lang="zh-CN" altLang="en-US"/>
          </a:p>
        </p:txBody>
      </p:sp>
      <p:sp>
        <p:nvSpPr>
          <p:cNvPr id="6" name="页脚占位符 5">
            <a:extLst>
              <a:ext uri="{FF2B5EF4-FFF2-40B4-BE49-F238E27FC236}">
                <a16:creationId xmlns:a16="http://schemas.microsoft.com/office/drawing/2014/main" id="{E57B55FA-08AE-DE9D-093F-A05724645B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345751E-6782-EEA1-4062-198D34641080}"/>
              </a:ext>
            </a:extLst>
          </p:cNvPr>
          <p:cNvSpPr>
            <a:spLocks noGrp="1"/>
          </p:cNvSpPr>
          <p:nvPr>
            <p:ph type="sldNum" sz="quarter" idx="12"/>
          </p:nvPr>
        </p:nvSpPr>
        <p:spPr/>
        <p:txBody>
          <a:bodyPr/>
          <a:lstStyle/>
          <a:p>
            <a:fld id="{F4DA10EF-8E43-4716-89ED-DAD94F9ECE43}" type="slidenum">
              <a:rPr lang="zh-CN" altLang="en-US" smtClean="0"/>
              <a:t>‹#›</a:t>
            </a:fld>
            <a:endParaRPr lang="zh-CN" altLang="en-US"/>
          </a:p>
        </p:txBody>
      </p:sp>
    </p:spTree>
    <p:extLst>
      <p:ext uri="{BB962C8B-B14F-4D97-AF65-F5344CB8AC3E}">
        <p14:creationId xmlns:p14="http://schemas.microsoft.com/office/powerpoint/2010/main" val="2187600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E5CF3C-3D0B-7013-7563-C004448B214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16E89B5-325A-374C-E764-D38ABF0606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A9673B9-5578-0F84-65EA-E7A730C5B3E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6874D3F-1785-3B47-7086-9067689B2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659BA0C-4DA5-4511-76F3-A213AD37000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4570328-A704-4FAC-1D9F-FE9913F459CD}"/>
              </a:ext>
            </a:extLst>
          </p:cNvPr>
          <p:cNvSpPr>
            <a:spLocks noGrp="1"/>
          </p:cNvSpPr>
          <p:nvPr>
            <p:ph type="dt" sz="half" idx="10"/>
          </p:nvPr>
        </p:nvSpPr>
        <p:spPr/>
        <p:txBody>
          <a:bodyPr/>
          <a:lstStyle/>
          <a:p>
            <a:fld id="{E1DA6F37-281F-40AB-BD68-34589FCD7602}" type="datetimeFigureOut">
              <a:rPr lang="zh-CN" altLang="en-US" smtClean="0"/>
              <a:t>2023/11/29</a:t>
            </a:fld>
            <a:endParaRPr lang="zh-CN" altLang="en-US"/>
          </a:p>
        </p:txBody>
      </p:sp>
      <p:sp>
        <p:nvSpPr>
          <p:cNvPr id="8" name="页脚占位符 7">
            <a:extLst>
              <a:ext uri="{FF2B5EF4-FFF2-40B4-BE49-F238E27FC236}">
                <a16:creationId xmlns:a16="http://schemas.microsoft.com/office/drawing/2014/main" id="{5E6BE3F3-28B6-4A4B-D5D2-FCD5936C8BA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038A244-459E-8AFA-7BF4-426D8F1A014E}"/>
              </a:ext>
            </a:extLst>
          </p:cNvPr>
          <p:cNvSpPr>
            <a:spLocks noGrp="1"/>
          </p:cNvSpPr>
          <p:nvPr>
            <p:ph type="sldNum" sz="quarter" idx="12"/>
          </p:nvPr>
        </p:nvSpPr>
        <p:spPr/>
        <p:txBody>
          <a:bodyPr/>
          <a:lstStyle/>
          <a:p>
            <a:fld id="{F4DA10EF-8E43-4716-89ED-DAD94F9ECE43}" type="slidenum">
              <a:rPr lang="zh-CN" altLang="en-US" smtClean="0"/>
              <a:t>‹#›</a:t>
            </a:fld>
            <a:endParaRPr lang="zh-CN" altLang="en-US"/>
          </a:p>
        </p:txBody>
      </p:sp>
    </p:spTree>
    <p:extLst>
      <p:ext uri="{BB962C8B-B14F-4D97-AF65-F5344CB8AC3E}">
        <p14:creationId xmlns:p14="http://schemas.microsoft.com/office/powerpoint/2010/main" val="4165368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097F0-4297-CFC5-3895-423F7D14BB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F91C43C-2312-1AA7-659F-950A2EDB3A6F}"/>
              </a:ext>
            </a:extLst>
          </p:cNvPr>
          <p:cNvSpPr>
            <a:spLocks noGrp="1"/>
          </p:cNvSpPr>
          <p:nvPr>
            <p:ph type="dt" sz="half" idx="10"/>
          </p:nvPr>
        </p:nvSpPr>
        <p:spPr/>
        <p:txBody>
          <a:bodyPr/>
          <a:lstStyle/>
          <a:p>
            <a:fld id="{E1DA6F37-281F-40AB-BD68-34589FCD7602}" type="datetimeFigureOut">
              <a:rPr lang="zh-CN" altLang="en-US" smtClean="0"/>
              <a:t>2023/11/29</a:t>
            </a:fld>
            <a:endParaRPr lang="zh-CN" altLang="en-US"/>
          </a:p>
        </p:txBody>
      </p:sp>
      <p:sp>
        <p:nvSpPr>
          <p:cNvPr id="4" name="页脚占位符 3">
            <a:extLst>
              <a:ext uri="{FF2B5EF4-FFF2-40B4-BE49-F238E27FC236}">
                <a16:creationId xmlns:a16="http://schemas.microsoft.com/office/drawing/2014/main" id="{6A9E2010-C58D-BAB1-1744-F29434DDFAE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920E0FA-AA87-32F4-F38A-1E3AAC5F0CEA}"/>
              </a:ext>
            </a:extLst>
          </p:cNvPr>
          <p:cNvSpPr>
            <a:spLocks noGrp="1"/>
          </p:cNvSpPr>
          <p:nvPr>
            <p:ph type="sldNum" sz="quarter" idx="12"/>
          </p:nvPr>
        </p:nvSpPr>
        <p:spPr/>
        <p:txBody>
          <a:bodyPr/>
          <a:lstStyle/>
          <a:p>
            <a:fld id="{F4DA10EF-8E43-4716-89ED-DAD94F9ECE43}" type="slidenum">
              <a:rPr lang="zh-CN" altLang="en-US" smtClean="0"/>
              <a:t>‹#›</a:t>
            </a:fld>
            <a:endParaRPr lang="zh-CN" altLang="en-US"/>
          </a:p>
        </p:txBody>
      </p:sp>
    </p:spTree>
    <p:extLst>
      <p:ext uri="{BB962C8B-B14F-4D97-AF65-F5344CB8AC3E}">
        <p14:creationId xmlns:p14="http://schemas.microsoft.com/office/powerpoint/2010/main" val="1876000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2DCB8D8-55BF-505E-BDB5-EA79BD81AAE1}"/>
              </a:ext>
            </a:extLst>
          </p:cNvPr>
          <p:cNvSpPr>
            <a:spLocks noGrp="1"/>
          </p:cNvSpPr>
          <p:nvPr>
            <p:ph type="dt" sz="half" idx="10"/>
          </p:nvPr>
        </p:nvSpPr>
        <p:spPr/>
        <p:txBody>
          <a:bodyPr/>
          <a:lstStyle/>
          <a:p>
            <a:fld id="{E1DA6F37-281F-40AB-BD68-34589FCD7602}" type="datetimeFigureOut">
              <a:rPr lang="zh-CN" altLang="en-US" smtClean="0"/>
              <a:t>2023/11/29</a:t>
            </a:fld>
            <a:endParaRPr lang="zh-CN" altLang="en-US"/>
          </a:p>
        </p:txBody>
      </p:sp>
      <p:sp>
        <p:nvSpPr>
          <p:cNvPr id="3" name="页脚占位符 2">
            <a:extLst>
              <a:ext uri="{FF2B5EF4-FFF2-40B4-BE49-F238E27FC236}">
                <a16:creationId xmlns:a16="http://schemas.microsoft.com/office/drawing/2014/main" id="{D08414A2-EF71-D277-D8B1-B14468142E6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E4EAB83-78D0-929B-EF5A-03724BC38265}"/>
              </a:ext>
            </a:extLst>
          </p:cNvPr>
          <p:cNvSpPr>
            <a:spLocks noGrp="1"/>
          </p:cNvSpPr>
          <p:nvPr>
            <p:ph type="sldNum" sz="quarter" idx="12"/>
          </p:nvPr>
        </p:nvSpPr>
        <p:spPr/>
        <p:txBody>
          <a:bodyPr/>
          <a:lstStyle/>
          <a:p>
            <a:fld id="{F4DA10EF-8E43-4716-89ED-DAD94F9ECE43}" type="slidenum">
              <a:rPr lang="zh-CN" altLang="en-US" smtClean="0"/>
              <a:t>‹#›</a:t>
            </a:fld>
            <a:endParaRPr lang="zh-CN" altLang="en-US"/>
          </a:p>
        </p:txBody>
      </p:sp>
    </p:spTree>
    <p:extLst>
      <p:ext uri="{BB962C8B-B14F-4D97-AF65-F5344CB8AC3E}">
        <p14:creationId xmlns:p14="http://schemas.microsoft.com/office/powerpoint/2010/main" val="3037004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4AAA31-63BB-2D8F-6C91-F5E4B2907C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5705C73-8432-79C1-DA29-8C5589F853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5B9EF9F-A04C-518B-DB12-B45C1C28D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EE9243F-A297-6E3C-414A-22DD2117437A}"/>
              </a:ext>
            </a:extLst>
          </p:cNvPr>
          <p:cNvSpPr>
            <a:spLocks noGrp="1"/>
          </p:cNvSpPr>
          <p:nvPr>
            <p:ph type="dt" sz="half" idx="10"/>
          </p:nvPr>
        </p:nvSpPr>
        <p:spPr/>
        <p:txBody>
          <a:bodyPr/>
          <a:lstStyle/>
          <a:p>
            <a:fld id="{E1DA6F37-281F-40AB-BD68-34589FCD7602}" type="datetimeFigureOut">
              <a:rPr lang="zh-CN" altLang="en-US" smtClean="0"/>
              <a:t>2023/11/29</a:t>
            </a:fld>
            <a:endParaRPr lang="zh-CN" altLang="en-US"/>
          </a:p>
        </p:txBody>
      </p:sp>
      <p:sp>
        <p:nvSpPr>
          <p:cNvPr id="6" name="页脚占位符 5">
            <a:extLst>
              <a:ext uri="{FF2B5EF4-FFF2-40B4-BE49-F238E27FC236}">
                <a16:creationId xmlns:a16="http://schemas.microsoft.com/office/drawing/2014/main" id="{A0F932BB-8DC3-7179-B70F-8C2236583A5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175771-83D4-914F-7C0A-C9A317C47E30}"/>
              </a:ext>
            </a:extLst>
          </p:cNvPr>
          <p:cNvSpPr>
            <a:spLocks noGrp="1"/>
          </p:cNvSpPr>
          <p:nvPr>
            <p:ph type="sldNum" sz="quarter" idx="12"/>
          </p:nvPr>
        </p:nvSpPr>
        <p:spPr/>
        <p:txBody>
          <a:bodyPr/>
          <a:lstStyle/>
          <a:p>
            <a:fld id="{F4DA10EF-8E43-4716-89ED-DAD94F9ECE43}" type="slidenum">
              <a:rPr lang="zh-CN" altLang="en-US" smtClean="0"/>
              <a:t>‹#›</a:t>
            </a:fld>
            <a:endParaRPr lang="zh-CN" altLang="en-US"/>
          </a:p>
        </p:txBody>
      </p:sp>
    </p:spTree>
    <p:extLst>
      <p:ext uri="{BB962C8B-B14F-4D97-AF65-F5344CB8AC3E}">
        <p14:creationId xmlns:p14="http://schemas.microsoft.com/office/powerpoint/2010/main" val="1435019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A14862-706C-F9D7-8E54-0835AEA2791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804EB36-4CCD-A27D-2818-888A953580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7C8DA14-406D-E80D-927B-D0E9A7F665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BADB941-2099-0EC3-C417-A6A24B2BFFC8}"/>
              </a:ext>
            </a:extLst>
          </p:cNvPr>
          <p:cNvSpPr>
            <a:spLocks noGrp="1"/>
          </p:cNvSpPr>
          <p:nvPr>
            <p:ph type="dt" sz="half" idx="10"/>
          </p:nvPr>
        </p:nvSpPr>
        <p:spPr/>
        <p:txBody>
          <a:bodyPr/>
          <a:lstStyle/>
          <a:p>
            <a:fld id="{E1DA6F37-281F-40AB-BD68-34589FCD7602}" type="datetimeFigureOut">
              <a:rPr lang="zh-CN" altLang="en-US" smtClean="0"/>
              <a:t>2023/11/29</a:t>
            </a:fld>
            <a:endParaRPr lang="zh-CN" altLang="en-US"/>
          </a:p>
        </p:txBody>
      </p:sp>
      <p:sp>
        <p:nvSpPr>
          <p:cNvPr id="6" name="页脚占位符 5">
            <a:extLst>
              <a:ext uri="{FF2B5EF4-FFF2-40B4-BE49-F238E27FC236}">
                <a16:creationId xmlns:a16="http://schemas.microsoft.com/office/drawing/2014/main" id="{09631ABF-46A0-B85E-3362-A907A2031DA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2BCE58-9270-BBC1-BEBD-2C4076E0DE48}"/>
              </a:ext>
            </a:extLst>
          </p:cNvPr>
          <p:cNvSpPr>
            <a:spLocks noGrp="1"/>
          </p:cNvSpPr>
          <p:nvPr>
            <p:ph type="sldNum" sz="quarter" idx="12"/>
          </p:nvPr>
        </p:nvSpPr>
        <p:spPr/>
        <p:txBody>
          <a:bodyPr/>
          <a:lstStyle/>
          <a:p>
            <a:fld id="{F4DA10EF-8E43-4716-89ED-DAD94F9ECE43}" type="slidenum">
              <a:rPr lang="zh-CN" altLang="en-US" smtClean="0"/>
              <a:t>‹#›</a:t>
            </a:fld>
            <a:endParaRPr lang="zh-CN" altLang="en-US"/>
          </a:p>
        </p:txBody>
      </p:sp>
    </p:spTree>
    <p:extLst>
      <p:ext uri="{BB962C8B-B14F-4D97-AF65-F5344CB8AC3E}">
        <p14:creationId xmlns:p14="http://schemas.microsoft.com/office/powerpoint/2010/main" val="3583267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E0F8A3C-596C-47B7-693E-65DCC35AFA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4106A19-6A80-701A-3D5D-97A5E6BC1F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B5A8C15-2692-91AD-CA86-98EE25D524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DA6F37-281F-40AB-BD68-34589FCD7602}" type="datetimeFigureOut">
              <a:rPr lang="zh-CN" altLang="en-US" smtClean="0"/>
              <a:t>2023/11/29</a:t>
            </a:fld>
            <a:endParaRPr lang="zh-CN" altLang="en-US"/>
          </a:p>
        </p:txBody>
      </p:sp>
      <p:sp>
        <p:nvSpPr>
          <p:cNvPr id="5" name="页脚占位符 4">
            <a:extLst>
              <a:ext uri="{FF2B5EF4-FFF2-40B4-BE49-F238E27FC236}">
                <a16:creationId xmlns:a16="http://schemas.microsoft.com/office/drawing/2014/main" id="{1AC7FA23-A765-BCA3-A1ED-B4FFB5284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BA7CC14-DC88-6E5B-770F-A020BB2D8A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A10EF-8E43-4716-89ED-DAD94F9ECE43}" type="slidenum">
              <a:rPr lang="zh-CN" altLang="en-US" smtClean="0"/>
              <a:t>‹#›</a:t>
            </a:fld>
            <a:endParaRPr lang="zh-CN" altLang="en-US"/>
          </a:p>
        </p:txBody>
      </p:sp>
    </p:spTree>
    <p:extLst>
      <p:ext uri="{BB962C8B-B14F-4D97-AF65-F5344CB8AC3E}">
        <p14:creationId xmlns:p14="http://schemas.microsoft.com/office/powerpoint/2010/main" val="2893535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7.emf"/></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3" Type="http://schemas.openxmlformats.org/officeDocument/2006/relationships/image" Target="../media/image23.png"/><Relationship Id="rId18" Type="http://schemas.openxmlformats.org/officeDocument/2006/relationships/image" Target="../media/image29.png"/><Relationship Id="rId3" Type="http://schemas.openxmlformats.org/officeDocument/2006/relationships/image" Target="../media/image17.png"/><Relationship Id="rId21" Type="http://schemas.openxmlformats.org/officeDocument/2006/relationships/image" Target="../media/image34.png"/><Relationship Id="rId7" Type="http://schemas.openxmlformats.org/officeDocument/2006/relationships/image" Target="../media/image180.png"/><Relationship Id="rId12" Type="http://schemas.openxmlformats.org/officeDocument/2006/relationships/image" Target="../media/image20.svg"/><Relationship Id="rId17" Type="http://schemas.openxmlformats.org/officeDocument/2006/relationships/image" Target="../media/image28.png"/><Relationship Id="rId2" Type="http://schemas.openxmlformats.org/officeDocument/2006/relationships/image" Target="../media/image1.jpeg"/><Relationship Id="rId16" Type="http://schemas.openxmlformats.org/officeDocument/2006/relationships/image" Target="../media/image27.svg"/><Relationship Id="rId20"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19.png"/><Relationship Id="rId24" Type="http://schemas.openxmlformats.org/officeDocument/2006/relationships/image" Target="../media/image35.png"/><Relationship Id="rId5" Type="http://schemas.openxmlformats.org/officeDocument/2006/relationships/image" Target="../media/image21.png"/><Relationship Id="rId15" Type="http://schemas.openxmlformats.org/officeDocument/2006/relationships/image" Target="../media/image26.png"/><Relationship Id="rId23" Type="http://schemas.openxmlformats.org/officeDocument/2006/relationships/image" Target="../media/image31.png"/><Relationship Id="rId10" Type="http://schemas.openxmlformats.org/officeDocument/2006/relationships/image" Target="../media/image22.png"/><Relationship Id="rId19" Type="http://schemas.openxmlformats.org/officeDocument/2006/relationships/image" Target="../media/image32.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24.svg"/><Relationship Id="rId22"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0.png"/></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body" idx="1"/>
          </p:nvPr>
        </p:nvSpPr>
        <p:spPr>
          <a:xfrm>
            <a:off x="1990725" y="1267460"/>
            <a:ext cx="8229600" cy="4742180"/>
          </a:xfrm>
        </p:spPr>
        <p:txBody>
          <a:bodyPr/>
          <a:lstStyle/>
          <a:p>
            <a:pPr marL="0" indent="0" algn="just">
              <a:lnSpc>
                <a:spcPct val="150000"/>
              </a:lnSpc>
              <a:spcBef>
                <a:spcPts val="0"/>
              </a:spcBef>
              <a:buNone/>
            </a:pPr>
            <a:r>
              <a:rPr lang="zh-CN" altLang="en-US" dirty="0">
                <a:solidFill>
                  <a:srgbClr val="B00004"/>
                </a:solidFill>
                <a:latin typeface="Helvetica" pitchFamily="2" charset="0"/>
              </a:rPr>
              <a:t>        </a:t>
            </a:r>
            <a:endParaRPr lang="zh-CN" altLang="en-US" dirty="0">
              <a:solidFill>
                <a:srgbClr val="B00004"/>
              </a:solidFill>
              <a:latin typeface="Times New Roman" panose="02020603050405020304" pitchFamily="18" charset="0"/>
              <a:cs typeface="Times New Roman" panose="02020603050405020304" pitchFamily="18" charset="0"/>
            </a:endParaRPr>
          </a:p>
          <a:p>
            <a:pPr marL="0" indent="0">
              <a:buNone/>
            </a:pPr>
            <a:endParaRPr lang="zh-CN" altLang="zh-CN"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127766BF-9D13-3105-23A3-4B15AF9901D5}"/>
              </a:ext>
            </a:extLst>
          </p:cNvPr>
          <p:cNvSpPr/>
          <p:nvPr/>
        </p:nvSpPr>
        <p:spPr>
          <a:xfrm>
            <a:off x="4784810" y="1914860"/>
            <a:ext cx="2262158" cy="1754326"/>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实验六</a:t>
            </a:r>
            <a:br>
              <a:rPr lang="en-US" altLang="zh-CN" sz="5400" b="0" cap="none" spc="0" dirty="0">
                <a:ln w="0"/>
                <a:solidFill>
                  <a:schemeClr val="tx1"/>
                </a:solidFill>
                <a:effectLst>
                  <a:outerShdw blurRad="38100" dist="19050" dir="2700000" algn="tl" rotWithShape="0">
                    <a:schemeClr val="dk1">
                      <a:alpha val="40000"/>
                    </a:schemeClr>
                  </a:outerShdw>
                </a:effectLst>
              </a:rPr>
            </a:b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文本框 2">
            <a:extLst>
              <a:ext uri="{FF2B5EF4-FFF2-40B4-BE49-F238E27FC236}">
                <a16:creationId xmlns:a16="http://schemas.microsoft.com/office/drawing/2014/main" id="{5DD70FBB-A751-5435-3BAC-06D22E296970}"/>
              </a:ext>
            </a:extLst>
          </p:cNvPr>
          <p:cNvSpPr txBox="1"/>
          <p:nvPr/>
        </p:nvSpPr>
        <p:spPr>
          <a:xfrm>
            <a:off x="3004352" y="3843311"/>
            <a:ext cx="6183296" cy="1995803"/>
          </a:xfrm>
          <a:prstGeom prst="rect">
            <a:avLst/>
          </a:prstGeom>
          <a:noFill/>
        </p:spPr>
        <p:txBody>
          <a:bodyPr wrap="square">
            <a:spAutoFit/>
          </a:bodyPr>
          <a:lstStyle/>
          <a:p>
            <a:pPr marL="0" indent="0" algn="ctr" eaLnBrk="1" latinLnBrk="0" hangingPunct="1">
              <a:lnSpc>
                <a:spcPts val="2500"/>
              </a:lnSpc>
              <a:defRPr/>
            </a:pPr>
            <a:r>
              <a:rPr lang="zh-CN" altLang="en-US" cap="all" spc="300" dirty="0">
                <a:latin typeface="Times New Roman" panose="02020603050405020304" pitchFamily="18" charset="0"/>
                <a:ea typeface="+mn-ea"/>
                <a:cs typeface="Times New Roman" panose="02020603050405020304" pitchFamily="18" charset="0"/>
                <a:sym typeface="汉仪润圆-65简" panose="00020600040101010101" pitchFamily="18" charset="-122"/>
              </a:rPr>
              <a:t>      郭佳妮</a:t>
            </a:r>
            <a:r>
              <a:rPr lang="en-US" altLang="zh-CN" cap="all" spc="300" dirty="0">
                <a:latin typeface="Times New Roman" panose="02020603050405020304" pitchFamily="18" charset="0"/>
                <a:ea typeface="+mn-ea"/>
                <a:cs typeface="Times New Roman" panose="02020603050405020304" pitchFamily="18" charset="0"/>
                <a:sym typeface="汉仪润圆-65简" panose="00020600040101010101" pitchFamily="18" charset="-122"/>
              </a:rPr>
              <a:t>20022100007</a:t>
            </a:r>
            <a:r>
              <a:rPr lang="zh-CN" altLang="en-US" cap="all" spc="300" dirty="0">
                <a:latin typeface="Times New Roman" panose="02020603050405020304" pitchFamily="18" charset="0"/>
                <a:ea typeface="+mn-ea"/>
                <a:cs typeface="Times New Roman" panose="02020603050405020304" pitchFamily="18" charset="0"/>
                <a:sym typeface="汉仪润圆-65简" panose="00020600040101010101" pitchFamily="18" charset="-122"/>
              </a:rPr>
              <a:t>代码</a:t>
            </a:r>
            <a:r>
              <a:rPr lang="en-US" altLang="zh-CN" cap="all" spc="300" dirty="0">
                <a:latin typeface="Times New Roman" panose="02020603050405020304" pitchFamily="18" charset="0"/>
                <a:ea typeface="+mn-ea"/>
                <a:cs typeface="Times New Roman" panose="02020603050405020304" pitchFamily="18" charset="0"/>
                <a:sym typeface="汉仪润圆-65简" panose="00020600040101010101" pitchFamily="18" charset="-122"/>
              </a:rPr>
              <a:t>\PPT</a:t>
            </a:r>
            <a:endParaRPr lang="zh-CN" altLang="en-US" cap="all" spc="300" dirty="0">
              <a:latin typeface="Times New Roman" panose="02020603050405020304" pitchFamily="18" charset="0"/>
              <a:ea typeface="+mn-ea"/>
              <a:cs typeface="Times New Roman" panose="02020603050405020304" pitchFamily="18" charset="0"/>
              <a:sym typeface="汉仪润圆-65简" panose="00020600040101010101" pitchFamily="18" charset="-122"/>
            </a:endParaRPr>
          </a:p>
          <a:p>
            <a:pPr marL="0" indent="0" algn="ctr" eaLnBrk="1" latinLnBrk="0" hangingPunct="1">
              <a:lnSpc>
                <a:spcPts val="2500"/>
              </a:lnSpc>
              <a:defRPr/>
            </a:pPr>
            <a:r>
              <a:rPr lang="zh-CN" altLang="en-US" cap="all" spc="300" dirty="0">
                <a:latin typeface="Times New Roman" panose="02020603050405020304" pitchFamily="18" charset="0"/>
                <a:ea typeface="+mn-ea"/>
                <a:cs typeface="Times New Roman" panose="02020603050405020304" pitchFamily="18" charset="0"/>
                <a:sym typeface="汉仪润圆-65简" panose="00020600040101010101" pitchFamily="18" charset="-122"/>
              </a:rPr>
              <a:t>       高  </a:t>
            </a:r>
            <a:r>
              <a:rPr lang="en-US" altLang="zh-CN" cap="all" spc="300" dirty="0">
                <a:latin typeface="Times New Roman" panose="02020603050405020304" pitchFamily="18" charset="0"/>
                <a:ea typeface="+mn-ea"/>
                <a:cs typeface="Times New Roman" panose="02020603050405020304" pitchFamily="18" charset="0"/>
                <a:sym typeface="汉仪润圆-65简" panose="00020600040101010101" pitchFamily="18" charset="-122"/>
              </a:rPr>
              <a:t> </a:t>
            </a:r>
            <a:r>
              <a:rPr lang="zh-CN" altLang="en-US" cap="all" spc="300" dirty="0">
                <a:latin typeface="Times New Roman" panose="02020603050405020304" pitchFamily="18" charset="0"/>
                <a:ea typeface="+mn-ea"/>
                <a:cs typeface="Times New Roman" panose="02020603050405020304" pitchFamily="18" charset="0"/>
                <a:sym typeface="汉仪润圆-65简" panose="00020600040101010101" pitchFamily="18" charset="-122"/>
              </a:rPr>
              <a:t>琦</a:t>
            </a:r>
            <a:r>
              <a:rPr lang="en-US" altLang="zh-CN" cap="all" spc="300" dirty="0">
                <a:latin typeface="Times New Roman" panose="02020603050405020304" pitchFamily="18" charset="0"/>
                <a:ea typeface="+mn-ea"/>
                <a:cs typeface="Times New Roman" panose="02020603050405020304" pitchFamily="18" charset="0"/>
                <a:sym typeface="汉仪润圆-65简" panose="00020600040101010101" pitchFamily="18" charset="-122"/>
              </a:rPr>
              <a:t>20022100067</a:t>
            </a:r>
            <a:r>
              <a:rPr lang="zh-CN" altLang="en-US" cap="all" spc="300" dirty="0">
                <a:latin typeface="Times New Roman" panose="02020603050405020304" pitchFamily="18" charset="0"/>
                <a:cs typeface="Times New Roman" panose="02020603050405020304" pitchFamily="18" charset="0"/>
                <a:sym typeface="汉仪润圆-65简" panose="00020600040101010101" pitchFamily="18" charset="-122"/>
              </a:rPr>
              <a:t>代码</a:t>
            </a:r>
            <a:r>
              <a:rPr lang="en-US" altLang="zh-CN" cap="all" spc="300" dirty="0">
                <a:latin typeface="Times New Roman" panose="02020603050405020304" pitchFamily="18" charset="0"/>
                <a:cs typeface="Times New Roman" panose="02020603050405020304" pitchFamily="18" charset="0"/>
                <a:sym typeface="汉仪润圆-65简" panose="00020600040101010101" pitchFamily="18" charset="-122"/>
              </a:rPr>
              <a:t>\PPT</a:t>
            </a:r>
            <a:endParaRPr lang="zh-CN" altLang="en-US" cap="all" spc="300" dirty="0">
              <a:latin typeface="Times New Roman" panose="02020603050405020304" pitchFamily="18" charset="0"/>
              <a:ea typeface="+mn-ea"/>
              <a:cs typeface="Times New Roman" panose="02020603050405020304" pitchFamily="18" charset="0"/>
              <a:sym typeface="汉仪润圆-65简" panose="00020600040101010101" pitchFamily="18" charset="-122"/>
            </a:endParaRPr>
          </a:p>
          <a:p>
            <a:pPr marL="0" indent="0" algn="ctr" eaLnBrk="1" latinLnBrk="0" hangingPunct="1">
              <a:lnSpc>
                <a:spcPts val="2500"/>
              </a:lnSpc>
              <a:defRPr/>
            </a:pPr>
            <a:r>
              <a:rPr lang="zh-CN" altLang="en-US" cap="all" spc="300" dirty="0">
                <a:latin typeface="Times New Roman" panose="02020603050405020304" pitchFamily="18" charset="0"/>
                <a:ea typeface="+mn-ea"/>
                <a:cs typeface="Times New Roman" panose="02020603050405020304" pitchFamily="18" charset="0"/>
                <a:sym typeface="汉仪润圆-65简" panose="00020600040101010101" pitchFamily="18" charset="-122"/>
              </a:rPr>
              <a:t>刘博莱</a:t>
            </a:r>
            <a:r>
              <a:rPr lang="en-US" altLang="zh-CN" cap="all" spc="300" dirty="0">
                <a:latin typeface="Times New Roman" panose="02020603050405020304" pitchFamily="18" charset="0"/>
                <a:ea typeface="+mn-ea"/>
                <a:cs typeface="Times New Roman" panose="02020603050405020304" pitchFamily="18" charset="0"/>
                <a:sym typeface="汉仪润圆-65简" panose="00020600040101010101" pitchFamily="18" charset="-122"/>
              </a:rPr>
              <a:t>20022100075</a:t>
            </a:r>
            <a:r>
              <a:rPr lang="zh-CN" altLang="en-US" cap="all" spc="300" dirty="0">
                <a:latin typeface="Times New Roman" panose="02020603050405020304" pitchFamily="18" charset="0"/>
                <a:ea typeface="+mn-ea"/>
                <a:cs typeface="Times New Roman" panose="02020603050405020304" pitchFamily="18" charset="0"/>
                <a:sym typeface="汉仪润圆-65简" panose="00020600040101010101" pitchFamily="18" charset="-122"/>
              </a:rPr>
              <a:t>代码</a:t>
            </a:r>
          </a:p>
          <a:p>
            <a:pPr marL="0" indent="0" algn="ctr" eaLnBrk="1" latinLnBrk="0" hangingPunct="1">
              <a:lnSpc>
                <a:spcPts val="2500"/>
              </a:lnSpc>
              <a:defRPr/>
            </a:pPr>
            <a:r>
              <a:rPr lang="zh-CN" altLang="en-US" cap="all" spc="300" dirty="0">
                <a:latin typeface="Times New Roman" panose="02020603050405020304" pitchFamily="18" charset="0"/>
                <a:ea typeface="+mn-ea"/>
                <a:cs typeface="Times New Roman" panose="02020603050405020304" pitchFamily="18" charset="0"/>
                <a:sym typeface="汉仪润圆-65简" panose="00020600040101010101" pitchFamily="18" charset="-122"/>
              </a:rPr>
              <a:t>王天聪</a:t>
            </a:r>
            <a:r>
              <a:rPr lang="en-US" altLang="zh-CN" cap="all" spc="300" dirty="0">
                <a:latin typeface="Times New Roman" panose="02020603050405020304" pitchFamily="18" charset="0"/>
                <a:ea typeface="+mn-ea"/>
                <a:cs typeface="Times New Roman" panose="02020603050405020304" pitchFamily="18" charset="0"/>
                <a:sym typeface="汉仪润圆-65简" panose="00020600040101010101" pitchFamily="18" charset="-122"/>
              </a:rPr>
              <a:t>20022100057</a:t>
            </a:r>
            <a:r>
              <a:rPr lang="zh-CN" altLang="en-US" cap="all" spc="300" dirty="0">
                <a:latin typeface="Times New Roman" panose="02020603050405020304" pitchFamily="18" charset="0"/>
                <a:cs typeface="Times New Roman" panose="02020603050405020304" pitchFamily="18" charset="0"/>
                <a:sym typeface="汉仪润圆-65简" panose="00020600040101010101" pitchFamily="18" charset="-122"/>
              </a:rPr>
              <a:t>资料</a:t>
            </a:r>
            <a:endParaRPr lang="en-US" altLang="zh-CN" cap="all" spc="300" dirty="0">
              <a:latin typeface="Times New Roman" panose="02020603050405020304" pitchFamily="18" charset="0"/>
              <a:ea typeface="+mn-ea"/>
              <a:cs typeface="Times New Roman" panose="02020603050405020304" pitchFamily="18" charset="0"/>
              <a:sym typeface="汉仪润圆-65简" panose="00020600040101010101" pitchFamily="18" charset="-122"/>
            </a:endParaRPr>
          </a:p>
          <a:p>
            <a:pPr marL="0" indent="0" algn="ctr" eaLnBrk="1" latinLnBrk="0" hangingPunct="1">
              <a:lnSpc>
                <a:spcPts val="2500"/>
              </a:lnSpc>
              <a:defRPr/>
            </a:pPr>
            <a:r>
              <a:rPr lang="zh-CN" altLang="en-US" cap="all" spc="300" dirty="0">
                <a:latin typeface="Times New Roman" panose="02020603050405020304" pitchFamily="18" charset="0"/>
                <a:ea typeface="+mn-ea"/>
                <a:cs typeface="Times New Roman" panose="02020603050405020304" pitchFamily="18" charset="0"/>
                <a:sym typeface="汉仪润圆-65简" panose="00020600040101010101" pitchFamily="18" charset="-122"/>
              </a:rPr>
              <a:t>郑雯馨</a:t>
            </a:r>
            <a:r>
              <a:rPr lang="en-US" altLang="zh-CN" cap="all" spc="300" dirty="0">
                <a:latin typeface="Times New Roman" panose="02020603050405020304" pitchFamily="18" charset="0"/>
                <a:ea typeface="+mn-ea"/>
                <a:cs typeface="Times New Roman" panose="02020603050405020304" pitchFamily="18" charset="0"/>
                <a:sym typeface="汉仪润圆-65简" panose="00020600040101010101" pitchFamily="18" charset="-122"/>
              </a:rPr>
              <a:t>20022100030</a:t>
            </a:r>
            <a:r>
              <a:rPr lang="zh-CN" altLang="en-US" cap="all" spc="300" dirty="0">
                <a:latin typeface="Times New Roman" panose="02020603050405020304" pitchFamily="18" charset="0"/>
                <a:cs typeface="Times New Roman" panose="02020603050405020304" pitchFamily="18" charset="0"/>
                <a:sym typeface="汉仪润圆-65简" panose="00020600040101010101" pitchFamily="18" charset="-122"/>
              </a:rPr>
              <a:t>资料</a:t>
            </a:r>
            <a:endParaRPr lang="zh-CN" altLang="en-US" cap="all" spc="300" dirty="0">
              <a:latin typeface="Times New Roman" panose="02020603050405020304" pitchFamily="18" charset="0"/>
              <a:ea typeface="+mn-ea"/>
              <a:cs typeface="Times New Roman" panose="02020603050405020304" pitchFamily="18" charset="0"/>
              <a:sym typeface="汉仪润圆-65简" panose="00020600040101010101" pitchFamily="18" charset="-122"/>
            </a:endParaRPr>
          </a:p>
          <a:p>
            <a:pPr marL="0" indent="0" algn="ctr" eaLnBrk="1" latinLnBrk="0" hangingPunct="1">
              <a:lnSpc>
                <a:spcPts val="2500"/>
              </a:lnSpc>
              <a:defRPr/>
            </a:pPr>
            <a:r>
              <a:rPr lang="zh-CN" altLang="en-US" cap="all" spc="300" dirty="0">
                <a:latin typeface="Times New Roman" panose="02020603050405020304" pitchFamily="18" charset="0"/>
                <a:ea typeface="+mn-ea"/>
                <a:cs typeface="Times New Roman" panose="02020603050405020304" pitchFamily="18" charset="0"/>
                <a:sym typeface="汉仪润圆-65简" panose="00020600040101010101" pitchFamily="18" charset="-122"/>
              </a:rPr>
              <a:t>刘天骄</a:t>
            </a:r>
            <a:r>
              <a:rPr lang="en-US" altLang="zh-CN" cap="all" spc="300" dirty="0">
                <a:latin typeface="Times New Roman" panose="02020603050405020304" pitchFamily="18" charset="0"/>
                <a:ea typeface="+mn-ea"/>
                <a:cs typeface="Times New Roman" panose="02020603050405020304" pitchFamily="18" charset="0"/>
                <a:sym typeface="汉仪润圆-65简" panose="00020600040101010101" pitchFamily="18" charset="-122"/>
              </a:rPr>
              <a:t>20022100025</a:t>
            </a:r>
            <a:r>
              <a:rPr lang="zh-CN" altLang="en-US" cap="all" spc="300" dirty="0">
                <a:latin typeface="Times New Roman" panose="02020603050405020304" pitchFamily="18" charset="0"/>
                <a:cs typeface="Times New Roman" panose="02020603050405020304" pitchFamily="18" charset="0"/>
                <a:sym typeface="汉仪润圆-65简" panose="00020600040101010101" pitchFamily="18" charset="-122"/>
              </a:rPr>
              <a:t>资料</a:t>
            </a:r>
            <a:endParaRPr lang="zh-CN" altLang="en-US" cap="all" spc="300" dirty="0">
              <a:latin typeface="Times New Roman" panose="02020603050405020304" pitchFamily="18" charset="0"/>
              <a:ea typeface="+mn-ea"/>
              <a:cs typeface="Times New Roman" panose="02020603050405020304" pitchFamily="18" charset="0"/>
              <a:sym typeface="汉仪润圆-65简" panose="00020600040101010101" pitchFamily="18" charset="-122"/>
            </a:endParaRPr>
          </a:p>
        </p:txBody>
      </p:sp>
    </p:spTree>
    <p:extLst>
      <p:ext uri="{BB962C8B-B14F-4D97-AF65-F5344CB8AC3E}">
        <p14:creationId xmlns:p14="http://schemas.microsoft.com/office/powerpoint/2010/main" val="391532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3075" descr="a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4" name="文本框 3"/>
          <p:cNvSpPr txBox="1"/>
          <p:nvPr/>
        </p:nvSpPr>
        <p:spPr>
          <a:xfrm>
            <a:off x="1847216" y="1988822"/>
            <a:ext cx="2366196" cy="3138990"/>
          </a:xfrm>
          <a:prstGeom prst="rect">
            <a:avLst/>
          </a:prstGeom>
          <a:noFill/>
        </p:spPr>
        <p:txBody>
          <a:bodyPr wrap="square" rtlCol="0">
            <a:noAutofit/>
          </a:bodyPr>
          <a:lstStyle/>
          <a:p>
            <a:endParaRPr lang="zh-CN" altLang="en-US" sz="2400" dirty="0">
              <a:latin typeface="+mn-ea"/>
            </a:endParaRPr>
          </a:p>
        </p:txBody>
      </p:sp>
      <p:pic>
        <p:nvPicPr>
          <p:cNvPr id="3" name="图片 2">
            <a:extLst>
              <a:ext uri="{FF2B5EF4-FFF2-40B4-BE49-F238E27FC236}">
                <a16:creationId xmlns:a16="http://schemas.microsoft.com/office/drawing/2014/main" id="{007BFB80-BB2E-B5BF-D57E-531E1E564CE4}"/>
              </a:ext>
            </a:extLst>
          </p:cNvPr>
          <p:cNvPicPr>
            <a:picLocks noChangeAspect="1"/>
          </p:cNvPicPr>
          <p:nvPr/>
        </p:nvPicPr>
        <p:blipFill>
          <a:blip r:embed="rId3"/>
          <a:stretch>
            <a:fillRect/>
          </a:stretch>
        </p:blipFill>
        <p:spPr>
          <a:xfrm>
            <a:off x="5244441" y="961671"/>
            <a:ext cx="6437271" cy="5635979"/>
          </a:xfrm>
          <a:prstGeom prst="rect">
            <a:avLst/>
          </a:prstGeom>
        </p:spPr>
      </p:pic>
      <p:sp>
        <p:nvSpPr>
          <p:cNvPr id="5" name="文本框 4">
            <a:extLst>
              <a:ext uri="{FF2B5EF4-FFF2-40B4-BE49-F238E27FC236}">
                <a16:creationId xmlns:a16="http://schemas.microsoft.com/office/drawing/2014/main" id="{BAF75414-ACC3-E85B-3D0D-93D1BE10EA02}"/>
              </a:ext>
            </a:extLst>
          </p:cNvPr>
          <p:cNvSpPr txBox="1"/>
          <p:nvPr/>
        </p:nvSpPr>
        <p:spPr>
          <a:xfrm>
            <a:off x="9027744" y="173185"/>
            <a:ext cx="1415772" cy="461665"/>
          </a:xfrm>
          <a:prstGeom prst="rect">
            <a:avLst/>
          </a:prstGeom>
          <a:noFill/>
        </p:spPr>
        <p:txBody>
          <a:bodyPr wrap="none" rtlCol="0">
            <a:spAutoFit/>
          </a:bodyPr>
          <a:lstStyle/>
          <a:p>
            <a:r>
              <a:rPr lang="zh-CN" altLang="en-US" sz="2400" b="1" dirty="0"/>
              <a:t>代码仿真</a:t>
            </a:r>
          </a:p>
        </p:txBody>
      </p:sp>
      <p:sp>
        <p:nvSpPr>
          <p:cNvPr id="8" name="文本框 7">
            <a:extLst>
              <a:ext uri="{FF2B5EF4-FFF2-40B4-BE49-F238E27FC236}">
                <a16:creationId xmlns:a16="http://schemas.microsoft.com/office/drawing/2014/main" id="{05DFFC0F-975B-554D-585B-CFBDB42B4AD3}"/>
              </a:ext>
            </a:extLst>
          </p:cNvPr>
          <p:cNvSpPr txBox="1"/>
          <p:nvPr/>
        </p:nvSpPr>
        <p:spPr>
          <a:xfrm>
            <a:off x="1723143" y="2976373"/>
            <a:ext cx="3623668" cy="1477328"/>
          </a:xfrm>
          <a:prstGeom prst="rect">
            <a:avLst/>
          </a:prstGeom>
          <a:noFill/>
        </p:spPr>
        <p:txBody>
          <a:bodyPr wrap="square">
            <a:spAutoFit/>
          </a:bodyPr>
          <a:lstStyle/>
          <a:p>
            <a:r>
              <a:rPr lang="en-US" altLang="zh-CN" dirty="0"/>
              <a:t>1/</a:t>
            </a:r>
            <a:r>
              <a:rPr lang="zh-CN" altLang="en-US" dirty="0"/>
              <a:t>初始化</a:t>
            </a:r>
            <a:endParaRPr lang="en-US" altLang="zh-CN" dirty="0"/>
          </a:p>
          <a:p>
            <a:endParaRPr lang="en-US" altLang="zh-CN" dirty="0"/>
          </a:p>
          <a:p>
            <a:r>
              <a:rPr lang="en-US" altLang="zh-CN" dirty="0"/>
              <a:t>2/</a:t>
            </a:r>
            <a:r>
              <a:rPr lang="zh-CN" altLang="en-US" dirty="0"/>
              <a:t>状态方程</a:t>
            </a:r>
            <a:r>
              <a:rPr lang="en-US" altLang="zh-CN" dirty="0"/>
              <a:t>+</a:t>
            </a:r>
            <a:r>
              <a:rPr lang="zh-CN" altLang="en-US" dirty="0"/>
              <a:t>观测方程</a:t>
            </a:r>
            <a:endParaRPr lang="en-US" altLang="zh-CN" dirty="0"/>
          </a:p>
          <a:p>
            <a:endParaRPr lang="en-US" altLang="zh-CN" dirty="0"/>
          </a:p>
          <a:p>
            <a:r>
              <a:rPr lang="en-US" altLang="zh-CN" dirty="0"/>
              <a:t>3/</a:t>
            </a:r>
            <a:r>
              <a:rPr lang="zh-CN" altLang="en-US" dirty="0"/>
              <a:t>卡尔曼滤波</a:t>
            </a:r>
            <a:endParaRPr lang="en-US" altLang="zh-CN" dirty="0"/>
          </a:p>
        </p:txBody>
      </p:sp>
      <p:sp>
        <p:nvSpPr>
          <p:cNvPr id="2" name="椭圆 1">
            <a:extLst>
              <a:ext uri="{FF2B5EF4-FFF2-40B4-BE49-F238E27FC236}">
                <a16:creationId xmlns:a16="http://schemas.microsoft.com/office/drawing/2014/main" id="{CD2EB2F8-E692-9F99-A3C9-91014EB71F01}"/>
              </a:ext>
            </a:extLst>
          </p:cNvPr>
          <p:cNvSpPr/>
          <p:nvPr/>
        </p:nvSpPr>
        <p:spPr>
          <a:xfrm>
            <a:off x="8806260" y="326821"/>
            <a:ext cx="135731" cy="154394"/>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3FE9ADD8-1D7E-BB53-944B-874BF2C95970}"/>
              </a:ext>
            </a:extLst>
          </p:cNvPr>
          <p:cNvSpPr txBox="1"/>
          <p:nvPr/>
        </p:nvSpPr>
        <p:spPr>
          <a:xfrm>
            <a:off x="350143" y="1092131"/>
            <a:ext cx="6097190" cy="400110"/>
          </a:xfrm>
          <a:prstGeom prst="rect">
            <a:avLst/>
          </a:prstGeom>
          <a:noFill/>
        </p:spPr>
        <p:txBody>
          <a:bodyPr wrap="square">
            <a:spAutoFit/>
          </a:bodyPr>
          <a:lstStyle/>
          <a:p>
            <a:r>
              <a:rPr lang="zh-CN" altLang="en-US" sz="2000" b="1" dirty="0"/>
              <a:t>单目标卡尔曼滤波</a:t>
            </a:r>
          </a:p>
        </p:txBody>
      </p:sp>
    </p:spTree>
    <p:extLst>
      <p:ext uri="{BB962C8B-B14F-4D97-AF65-F5344CB8AC3E}">
        <p14:creationId xmlns:p14="http://schemas.microsoft.com/office/powerpoint/2010/main" val="2621961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3075" descr="a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3074" name="标题 3073"/>
          <p:cNvSpPr>
            <a:spLocks noGrp="1"/>
          </p:cNvSpPr>
          <p:nvPr>
            <p:ph type="title"/>
          </p:nvPr>
        </p:nvSpPr>
        <p:spPr>
          <a:xfrm>
            <a:off x="9120188" y="260350"/>
            <a:ext cx="1090612" cy="287338"/>
          </a:xfrm>
        </p:spPr>
        <p:txBody>
          <a:bodyPr anchor="ctr" anchorCtr="0"/>
          <a:lstStyle/>
          <a:p>
            <a:endParaRPr lang="zh-CN" altLang="en-US" sz="1400" dirty="0">
              <a:solidFill>
                <a:schemeClr val="bg1"/>
              </a:solidFill>
            </a:endParaRPr>
          </a:p>
        </p:txBody>
      </p:sp>
      <p:pic>
        <p:nvPicPr>
          <p:cNvPr id="3" name="图片 2">
            <a:extLst>
              <a:ext uri="{FF2B5EF4-FFF2-40B4-BE49-F238E27FC236}">
                <a16:creationId xmlns:a16="http://schemas.microsoft.com/office/drawing/2014/main" id="{8D68F7E6-3F33-F9B3-300D-835B49FBD715}"/>
              </a:ext>
            </a:extLst>
          </p:cNvPr>
          <p:cNvPicPr>
            <a:picLocks noChangeAspect="1"/>
          </p:cNvPicPr>
          <p:nvPr/>
        </p:nvPicPr>
        <p:blipFill>
          <a:blip r:embed="rId3"/>
          <a:stretch>
            <a:fillRect/>
          </a:stretch>
        </p:blipFill>
        <p:spPr>
          <a:xfrm>
            <a:off x="6396228" y="932397"/>
            <a:ext cx="5795772" cy="5789612"/>
          </a:xfrm>
          <a:prstGeom prst="rect">
            <a:avLst/>
          </a:prstGeom>
        </p:spPr>
      </p:pic>
      <p:sp>
        <p:nvSpPr>
          <p:cNvPr id="6" name="文本框 5">
            <a:extLst>
              <a:ext uri="{FF2B5EF4-FFF2-40B4-BE49-F238E27FC236}">
                <a16:creationId xmlns:a16="http://schemas.microsoft.com/office/drawing/2014/main" id="{584C9430-5E85-B6DD-F2CE-B0B63E1515CE}"/>
              </a:ext>
            </a:extLst>
          </p:cNvPr>
          <p:cNvSpPr txBox="1"/>
          <p:nvPr/>
        </p:nvSpPr>
        <p:spPr>
          <a:xfrm>
            <a:off x="350143" y="1092131"/>
            <a:ext cx="6097190" cy="400110"/>
          </a:xfrm>
          <a:prstGeom prst="rect">
            <a:avLst/>
          </a:prstGeom>
          <a:noFill/>
        </p:spPr>
        <p:txBody>
          <a:bodyPr wrap="square">
            <a:spAutoFit/>
          </a:bodyPr>
          <a:lstStyle/>
          <a:p>
            <a:r>
              <a:rPr lang="zh-CN" altLang="en-US" sz="2000" b="1" dirty="0"/>
              <a:t>多目标路径追踪</a:t>
            </a:r>
          </a:p>
        </p:txBody>
      </p:sp>
      <p:sp>
        <p:nvSpPr>
          <p:cNvPr id="8" name="文本框 7">
            <a:extLst>
              <a:ext uri="{FF2B5EF4-FFF2-40B4-BE49-F238E27FC236}">
                <a16:creationId xmlns:a16="http://schemas.microsoft.com/office/drawing/2014/main" id="{43D50019-8A29-50F4-9E87-42B8A23E9843}"/>
              </a:ext>
            </a:extLst>
          </p:cNvPr>
          <p:cNvSpPr txBox="1"/>
          <p:nvPr/>
        </p:nvSpPr>
        <p:spPr>
          <a:xfrm>
            <a:off x="591144" y="1891861"/>
            <a:ext cx="6097190" cy="369332"/>
          </a:xfrm>
          <a:prstGeom prst="rect">
            <a:avLst/>
          </a:prstGeom>
          <a:noFill/>
        </p:spPr>
        <p:txBody>
          <a:bodyPr wrap="square">
            <a:spAutoFit/>
          </a:bodyPr>
          <a:lstStyle/>
          <a:p>
            <a:r>
              <a:rPr lang="zh-CN" altLang="en-US" dirty="0"/>
              <a:t>卡尔曼滤波</a:t>
            </a:r>
            <a:r>
              <a:rPr lang="en-US" altLang="zh-CN" dirty="0"/>
              <a:t>+</a:t>
            </a:r>
            <a:r>
              <a:rPr lang="zh-CN" altLang="en-US" dirty="0"/>
              <a:t>最近邻数据关联</a:t>
            </a:r>
          </a:p>
        </p:txBody>
      </p:sp>
      <p:sp>
        <p:nvSpPr>
          <p:cNvPr id="12" name="文本框 11">
            <a:extLst>
              <a:ext uri="{FF2B5EF4-FFF2-40B4-BE49-F238E27FC236}">
                <a16:creationId xmlns:a16="http://schemas.microsoft.com/office/drawing/2014/main" id="{70E8228C-69BA-519A-71FD-4BD261C6D4EC}"/>
              </a:ext>
            </a:extLst>
          </p:cNvPr>
          <p:cNvSpPr txBox="1"/>
          <p:nvPr/>
        </p:nvSpPr>
        <p:spPr>
          <a:xfrm>
            <a:off x="204590" y="2723397"/>
            <a:ext cx="6097190" cy="3139321"/>
          </a:xfrm>
          <a:prstGeom prst="rect">
            <a:avLst/>
          </a:prstGeom>
          <a:noFill/>
        </p:spPr>
        <p:txBody>
          <a:bodyPr wrap="square">
            <a:spAutoFit/>
          </a:bodyPr>
          <a:lstStyle/>
          <a:p>
            <a:r>
              <a:rPr lang="en-US" altLang="zh-CN" dirty="0"/>
              <a:t>1/</a:t>
            </a:r>
            <a:r>
              <a:rPr lang="zh-CN" altLang="en-US" dirty="0"/>
              <a:t>目标状态方程</a:t>
            </a:r>
            <a:r>
              <a:rPr lang="en-US" altLang="zh-CN" dirty="0"/>
              <a:t>+</a:t>
            </a:r>
            <a:r>
              <a:rPr lang="zh-CN" altLang="en-US" dirty="0"/>
              <a:t>观测方程，得到每一时刻的观测点与实际点</a:t>
            </a:r>
            <a:endParaRPr lang="en-US" altLang="zh-CN" dirty="0"/>
          </a:p>
          <a:p>
            <a:endParaRPr lang="en-US" altLang="zh-CN" dirty="0"/>
          </a:p>
          <a:p>
            <a:r>
              <a:rPr lang="en-US" altLang="zh-CN" dirty="0"/>
              <a:t>2/</a:t>
            </a:r>
            <a:r>
              <a:rPr lang="zh-CN" altLang="en-US" dirty="0"/>
              <a:t>进行当前时刻的位置预测和误差预测</a:t>
            </a:r>
            <a:endParaRPr lang="en-US" altLang="zh-CN" dirty="0"/>
          </a:p>
          <a:p>
            <a:endParaRPr lang="en-US" altLang="zh-CN" dirty="0"/>
          </a:p>
          <a:p>
            <a:r>
              <a:rPr lang="en-US" altLang="zh-CN" dirty="0"/>
              <a:t>3/</a:t>
            </a:r>
            <a:r>
              <a:rPr lang="zh-CN" altLang="en-US" dirty="0"/>
              <a:t>先验量测估计，使用位置预测值来预测当前的测量值</a:t>
            </a:r>
            <a:endParaRPr lang="en-US" altLang="zh-CN" dirty="0"/>
          </a:p>
          <a:p>
            <a:endParaRPr lang="en-US" altLang="zh-CN" dirty="0"/>
          </a:p>
          <a:p>
            <a:r>
              <a:rPr lang="en-US" altLang="zh-CN" dirty="0"/>
              <a:t>4/</a:t>
            </a:r>
            <a:r>
              <a:rPr lang="zh-CN" altLang="en-US" dirty="0"/>
              <a:t>使用预测的测量值来对实际得到的测量值分类</a:t>
            </a:r>
            <a:r>
              <a:rPr lang="en-US" altLang="zh-CN" dirty="0"/>
              <a:t>【</a:t>
            </a:r>
            <a:r>
              <a:rPr lang="zh-CN" altLang="en-US" dirty="0"/>
              <a:t>最近邻</a:t>
            </a:r>
            <a:r>
              <a:rPr lang="en-US" altLang="zh-CN" dirty="0"/>
              <a:t>】</a:t>
            </a:r>
          </a:p>
          <a:p>
            <a:endParaRPr lang="en-US" altLang="zh-CN" dirty="0"/>
          </a:p>
          <a:p>
            <a:r>
              <a:rPr lang="en-US" altLang="zh-CN" dirty="0"/>
              <a:t>5/</a:t>
            </a:r>
            <a:r>
              <a:rPr lang="zh-CN" altLang="en-US" dirty="0"/>
              <a:t>继续进行卡尔曼滤波，得到最优估计值作为此时刻目标位置的最终结果</a:t>
            </a:r>
          </a:p>
        </p:txBody>
      </p:sp>
    </p:spTree>
    <p:extLst>
      <p:ext uri="{BB962C8B-B14F-4D97-AF65-F5344CB8AC3E}">
        <p14:creationId xmlns:p14="http://schemas.microsoft.com/office/powerpoint/2010/main" val="2442056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3075" descr="a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3074" name="标题 3073"/>
          <p:cNvSpPr>
            <a:spLocks noGrp="1"/>
          </p:cNvSpPr>
          <p:nvPr>
            <p:ph type="title"/>
          </p:nvPr>
        </p:nvSpPr>
        <p:spPr>
          <a:xfrm>
            <a:off x="9120188" y="260350"/>
            <a:ext cx="1090612" cy="287338"/>
          </a:xfrm>
        </p:spPr>
        <p:txBody>
          <a:bodyPr anchor="ctr" anchorCtr="0"/>
          <a:lstStyle/>
          <a:p>
            <a:endParaRPr lang="zh-CN" altLang="en-US" sz="1400" dirty="0">
              <a:solidFill>
                <a:schemeClr val="bg1"/>
              </a:solidFill>
            </a:endParaRPr>
          </a:p>
        </p:txBody>
      </p:sp>
      <p:sp>
        <p:nvSpPr>
          <p:cNvPr id="4" name="文本框 3"/>
          <p:cNvSpPr txBox="1"/>
          <p:nvPr/>
        </p:nvSpPr>
        <p:spPr>
          <a:xfrm>
            <a:off x="1847216" y="1988821"/>
            <a:ext cx="8565515" cy="3178175"/>
          </a:xfrm>
          <a:prstGeom prst="rect">
            <a:avLst/>
          </a:prstGeom>
          <a:noFill/>
        </p:spPr>
        <p:txBody>
          <a:bodyPr wrap="square" rtlCol="0">
            <a:noAutofit/>
          </a:bodyPr>
          <a:lstStyle/>
          <a:p>
            <a:endParaRPr lang="zh-CN" altLang="en-US" sz="2400" dirty="0">
              <a:latin typeface="+mn-ea"/>
            </a:endParaRPr>
          </a:p>
        </p:txBody>
      </p:sp>
      <p:pic>
        <p:nvPicPr>
          <p:cNvPr id="3" name="图片 2">
            <a:extLst>
              <a:ext uri="{FF2B5EF4-FFF2-40B4-BE49-F238E27FC236}">
                <a16:creationId xmlns:a16="http://schemas.microsoft.com/office/drawing/2014/main" id="{54C6C51D-CA61-C327-2B8E-E4516F7EFEF2}"/>
              </a:ext>
            </a:extLst>
          </p:cNvPr>
          <p:cNvPicPr>
            <a:picLocks noChangeAspect="1"/>
          </p:cNvPicPr>
          <p:nvPr/>
        </p:nvPicPr>
        <p:blipFill>
          <a:blip r:embed="rId3"/>
          <a:stretch>
            <a:fillRect/>
          </a:stretch>
        </p:blipFill>
        <p:spPr>
          <a:xfrm>
            <a:off x="2596168" y="1430654"/>
            <a:ext cx="6990311" cy="5166996"/>
          </a:xfrm>
          <a:prstGeom prst="rect">
            <a:avLst/>
          </a:prstGeom>
        </p:spPr>
      </p:pic>
      <p:sp>
        <p:nvSpPr>
          <p:cNvPr id="6" name="文本框 5">
            <a:extLst>
              <a:ext uri="{FF2B5EF4-FFF2-40B4-BE49-F238E27FC236}">
                <a16:creationId xmlns:a16="http://schemas.microsoft.com/office/drawing/2014/main" id="{0D6EB79E-BDEA-B615-8363-9B4DA47E1540}"/>
              </a:ext>
            </a:extLst>
          </p:cNvPr>
          <p:cNvSpPr txBox="1"/>
          <p:nvPr/>
        </p:nvSpPr>
        <p:spPr>
          <a:xfrm>
            <a:off x="347114" y="1147228"/>
            <a:ext cx="6097190" cy="400110"/>
          </a:xfrm>
          <a:prstGeom prst="rect">
            <a:avLst/>
          </a:prstGeom>
          <a:noFill/>
        </p:spPr>
        <p:txBody>
          <a:bodyPr wrap="square">
            <a:spAutoFit/>
          </a:bodyPr>
          <a:lstStyle/>
          <a:p>
            <a:r>
              <a:rPr lang="zh-CN" altLang="en-US" sz="2000" b="1" dirty="0"/>
              <a:t>单目标结果</a:t>
            </a:r>
          </a:p>
        </p:txBody>
      </p:sp>
    </p:spTree>
    <p:extLst>
      <p:ext uri="{BB962C8B-B14F-4D97-AF65-F5344CB8AC3E}">
        <p14:creationId xmlns:p14="http://schemas.microsoft.com/office/powerpoint/2010/main" val="2739957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3075" descr="a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3074" name="标题 3073"/>
          <p:cNvSpPr>
            <a:spLocks noGrp="1"/>
          </p:cNvSpPr>
          <p:nvPr>
            <p:ph type="title"/>
          </p:nvPr>
        </p:nvSpPr>
        <p:spPr>
          <a:xfrm>
            <a:off x="9120188" y="260350"/>
            <a:ext cx="1090612" cy="287338"/>
          </a:xfrm>
        </p:spPr>
        <p:txBody>
          <a:bodyPr anchor="ctr" anchorCtr="0"/>
          <a:lstStyle/>
          <a:p>
            <a:endParaRPr lang="zh-CN" altLang="en-US" sz="1400" dirty="0">
              <a:solidFill>
                <a:schemeClr val="bg1"/>
              </a:solidFill>
            </a:endParaRPr>
          </a:p>
        </p:txBody>
      </p:sp>
      <p:sp>
        <p:nvSpPr>
          <p:cNvPr id="4" name="文本框 3"/>
          <p:cNvSpPr txBox="1"/>
          <p:nvPr/>
        </p:nvSpPr>
        <p:spPr>
          <a:xfrm>
            <a:off x="1847216" y="1988821"/>
            <a:ext cx="8565515" cy="3178175"/>
          </a:xfrm>
          <a:prstGeom prst="rect">
            <a:avLst/>
          </a:prstGeom>
          <a:noFill/>
        </p:spPr>
        <p:txBody>
          <a:bodyPr wrap="square" rtlCol="0">
            <a:noAutofit/>
          </a:bodyPr>
          <a:lstStyle/>
          <a:p>
            <a:endParaRPr lang="zh-CN" altLang="en-US" sz="2400" dirty="0">
              <a:latin typeface="+mn-ea"/>
            </a:endParaRPr>
          </a:p>
        </p:txBody>
      </p:sp>
      <p:pic>
        <p:nvPicPr>
          <p:cNvPr id="2" name="图片 1">
            <a:extLst>
              <a:ext uri="{FF2B5EF4-FFF2-40B4-BE49-F238E27FC236}">
                <a16:creationId xmlns:a16="http://schemas.microsoft.com/office/drawing/2014/main" id="{45EEF2DC-4B0C-2334-49EC-0B4D7A1296E6}"/>
              </a:ext>
            </a:extLst>
          </p:cNvPr>
          <p:cNvPicPr>
            <a:picLocks noChangeAspect="1"/>
          </p:cNvPicPr>
          <p:nvPr/>
        </p:nvPicPr>
        <p:blipFill>
          <a:blip r:embed="rId3"/>
          <a:stretch>
            <a:fillRect/>
          </a:stretch>
        </p:blipFill>
        <p:spPr>
          <a:xfrm>
            <a:off x="-71781" y="1988821"/>
            <a:ext cx="5921533" cy="4279870"/>
          </a:xfrm>
          <a:prstGeom prst="rect">
            <a:avLst/>
          </a:prstGeom>
        </p:spPr>
      </p:pic>
      <p:pic>
        <p:nvPicPr>
          <p:cNvPr id="3" name="图片 2">
            <a:extLst>
              <a:ext uri="{FF2B5EF4-FFF2-40B4-BE49-F238E27FC236}">
                <a16:creationId xmlns:a16="http://schemas.microsoft.com/office/drawing/2014/main" id="{EF91D096-6FB7-8DEE-F868-D31973880BC0}"/>
              </a:ext>
            </a:extLst>
          </p:cNvPr>
          <p:cNvPicPr>
            <a:picLocks noChangeAspect="1"/>
          </p:cNvPicPr>
          <p:nvPr/>
        </p:nvPicPr>
        <p:blipFill>
          <a:blip r:embed="rId4"/>
          <a:stretch>
            <a:fillRect/>
          </a:stretch>
        </p:blipFill>
        <p:spPr>
          <a:xfrm>
            <a:off x="6279160" y="2052526"/>
            <a:ext cx="5921533" cy="4289317"/>
          </a:xfrm>
          <a:prstGeom prst="rect">
            <a:avLst/>
          </a:prstGeom>
        </p:spPr>
      </p:pic>
      <p:sp>
        <p:nvSpPr>
          <p:cNvPr id="6" name="文本框 5">
            <a:extLst>
              <a:ext uri="{FF2B5EF4-FFF2-40B4-BE49-F238E27FC236}">
                <a16:creationId xmlns:a16="http://schemas.microsoft.com/office/drawing/2014/main" id="{CC5F6F17-AD2B-8920-CABF-6D5BC4EF33B8}"/>
              </a:ext>
            </a:extLst>
          </p:cNvPr>
          <p:cNvSpPr txBox="1"/>
          <p:nvPr/>
        </p:nvSpPr>
        <p:spPr>
          <a:xfrm>
            <a:off x="495604" y="1374486"/>
            <a:ext cx="6126480" cy="400110"/>
          </a:xfrm>
          <a:prstGeom prst="rect">
            <a:avLst/>
          </a:prstGeom>
          <a:noFill/>
        </p:spPr>
        <p:txBody>
          <a:bodyPr wrap="square">
            <a:spAutoFit/>
          </a:bodyPr>
          <a:lstStyle/>
          <a:p>
            <a:r>
              <a:rPr lang="zh-CN" altLang="en-US" sz="2000" b="1" dirty="0"/>
              <a:t>多目标结果</a:t>
            </a:r>
          </a:p>
        </p:txBody>
      </p:sp>
    </p:spTree>
    <p:extLst>
      <p:ext uri="{BB962C8B-B14F-4D97-AF65-F5344CB8AC3E}">
        <p14:creationId xmlns:p14="http://schemas.microsoft.com/office/powerpoint/2010/main" val="2640207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2"/>
          <p:cNvSpPr>
            <a:spLocks noGrp="1" noChangeArrowheads="1"/>
          </p:cNvSpPr>
          <p:nvPr>
            <p:ph type="title"/>
          </p:nvPr>
        </p:nvSpPr>
        <p:spPr>
          <a:xfrm>
            <a:off x="8616950" y="184786"/>
            <a:ext cx="1593850" cy="414655"/>
          </a:xfrm>
        </p:spPr>
        <p:txBody>
          <a:bodyPr>
            <a:normAutofit fontScale="90000"/>
          </a:bodyPr>
          <a:lstStyle/>
          <a:p>
            <a:pPr eaLnBrk="1" hangingPunct="1"/>
            <a:endParaRPr lang="zh-CN" altLang="en-US" sz="2800" dirty="0">
              <a:solidFill>
                <a:schemeClr val="bg1"/>
              </a:solidFill>
              <a:latin typeface="黑体" panose="02010609060101010101" charset="-122"/>
              <a:ea typeface="黑体" panose="02010609060101010101" charset="-122"/>
            </a:endParaRPr>
          </a:p>
        </p:txBody>
      </p:sp>
      <p:sp>
        <p:nvSpPr>
          <p:cNvPr id="10243" name="Rectangle 3"/>
          <p:cNvSpPr>
            <a:spLocks noGrp="1" noChangeArrowheads="1"/>
          </p:cNvSpPr>
          <p:nvPr>
            <p:ph type="body" idx="1"/>
          </p:nvPr>
        </p:nvSpPr>
        <p:spPr>
          <a:xfrm>
            <a:off x="2042796" y="1600200"/>
            <a:ext cx="8168005" cy="4526280"/>
          </a:xfrm>
        </p:spPr>
        <p:txBody>
          <a:bodyPr anchor="ctr" anchorCtr="0"/>
          <a:lstStyle/>
          <a:p>
            <a:pPr marL="0" indent="0">
              <a:spcBef>
                <a:spcPts val="0"/>
              </a:spcBef>
              <a:buNone/>
            </a:pPr>
            <a:r>
              <a:rPr lang="zh-CN" altLang="en-US" sz="9600" b="1" spc="300" dirty="0">
                <a:latin typeface="汉仪润圆-65简" panose="00020600040101010101" pitchFamily="18" charset="-122"/>
                <a:ea typeface="汉仪润圆-65简" panose="00020600040101010101" pitchFamily="18" charset="-122"/>
                <a:cs typeface="+mn-ea"/>
                <a:sym typeface="汉仪润圆-65简" panose="00020600040101010101" pitchFamily="18" charset="-122"/>
              </a:rPr>
              <a:t>    感谢观看</a:t>
            </a:r>
          </a:p>
          <a:p>
            <a:pPr marL="0" indent="0">
              <a:buNone/>
            </a:pPr>
            <a:r>
              <a:rPr lang="zh-CN" altLang="en-US" sz="3200" cap="all" spc="300" dirty="0">
                <a:latin typeface="汉仪润圆-65简" panose="00020600040101010101" pitchFamily="18" charset="-122"/>
                <a:ea typeface="汉仪润圆-65简" panose="00020600040101010101" pitchFamily="18" charset="-122"/>
                <a:cs typeface="+mn-ea"/>
                <a:sym typeface="汉仪润圆-65简" panose="00020600040101010101" pitchFamily="18" charset="-122"/>
              </a:rPr>
              <a:t>          </a:t>
            </a:r>
            <a:endParaRPr lang="en-US" altLang="zh-CN" sz="3200" cap="all" spc="300" dirty="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a:p>
            <a:pPr marL="0" indent="0">
              <a:buNone/>
            </a:pPr>
            <a:endParaRPr lang="en-US" altLang="zh-CN" cap="all" spc="300" dirty="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a:p>
            <a:pPr marL="0" indent="0">
              <a:buNone/>
            </a:pPr>
            <a:r>
              <a:rPr lang="zh-CN" altLang="en-US" cap="all" spc="300" dirty="0">
                <a:latin typeface="汉仪润圆-65简" panose="00020600040101010101" pitchFamily="18" charset="-122"/>
                <a:ea typeface="汉仪润圆-65简" panose="00020600040101010101" pitchFamily="18" charset="-122"/>
                <a:cs typeface="+mn-ea"/>
                <a:sym typeface="汉仪润圆-65简" panose="00020600040101010101" pitchFamily="18" charset="-122"/>
              </a:rPr>
              <a:t>              </a:t>
            </a:r>
            <a:r>
              <a:rPr lang="zh-CN" altLang="en-US" sz="3200" cap="all" spc="300" dirty="0">
                <a:latin typeface="汉仪润圆-65简" panose="00020600040101010101" pitchFamily="18" charset="-122"/>
                <a:ea typeface="汉仪润圆-65简" panose="00020600040101010101" pitchFamily="18" charset="-122"/>
                <a:cs typeface="+mn-ea"/>
                <a:sym typeface="汉仪润圆-65简" panose="00020600040101010101" pitchFamily="18" charset="-122"/>
              </a:rPr>
              <a:t>恳请老师批评指正</a:t>
            </a:r>
          </a:p>
          <a:p>
            <a:pPr eaLnBrk="1" hangingPunct="1"/>
            <a:endParaRPr lang="zh-CN" altLang="zh-CN" dirty="0"/>
          </a:p>
        </p:txBody>
      </p:sp>
    </p:spTree>
    <p:extLst>
      <p:ext uri="{BB962C8B-B14F-4D97-AF65-F5344CB8AC3E}">
        <p14:creationId xmlns:p14="http://schemas.microsoft.com/office/powerpoint/2010/main" val="360448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 y="-41942"/>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body" idx="1"/>
          </p:nvPr>
        </p:nvSpPr>
        <p:spPr>
          <a:xfrm>
            <a:off x="1990725" y="1267460"/>
            <a:ext cx="8229600" cy="4742180"/>
          </a:xfrm>
        </p:spPr>
        <p:txBody>
          <a:bodyPr/>
          <a:lstStyle/>
          <a:p>
            <a:pPr marL="0" indent="0" algn="just">
              <a:lnSpc>
                <a:spcPct val="150000"/>
              </a:lnSpc>
              <a:spcBef>
                <a:spcPts val="0"/>
              </a:spcBef>
              <a:buNone/>
            </a:pPr>
            <a:r>
              <a:rPr lang="zh-CN" altLang="en-US" dirty="0">
                <a:solidFill>
                  <a:srgbClr val="B00004"/>
                </a:solidFill>
                <a:latin typeface="Helvetica" pitchFamily="2" charset="0"/>
              </a:rPr>
              <a:t>        </a:t>
            </a:r>
            <a:endParaRPr lang="zh-CN" altLang="en-US" dirty="0">
              <a:solidFill>
                <a:srgbClr val="B00004"/>
              </a:solidFill>
              <a:latin typeface="Times New Roman" panose="02020603050405020304" pitchFamily="18" charset="0"/>
              <a:cs typeface="Times New Roman" panose="02020603050405020304" pitchFamily="18" charset="0"/>
            </a:endParaRPr>
          </a:p>
          <a:p>
            <a:pPr marL="0" indent="0">
              <a:buNone/>
            </a:pPr>
            <a:endParaRPr lang="zh-CN" altLang="zh-CN" dirty="0">
              <a:latin typeface="Times New Roman" panose="02020603050405020304" pitchFamily="18" charset="0"/>
              <a:cs typeface="Times New Roman" panose="02020603050405020304" pitchFamily="18" charset="0"/>
            </a:endParaRPr>
          </a:p>
        </p:txBody>
      </p:sp>
      <p:sp>
        <p:nvSpPr>
          <p:cNvPr id="2" name="流程图: 接点 1">
            <a:extLst>
              <a:ext uri="{FF2B5EF4-FFF2-40B4-BE49-F238E27FC236}">
                <a16:creationId xmlns:a16="http://schemas.microsoft.com/office/drawing/2014/main" id="{26947336-615D-2632-A7C7-C842DD049231}"/>
              </a:ext>
            </a:extLst>
          </p:cNvPr>
          <p:cNvSpPr/>
          <p:nvPr/>
        </p:nvSpPr>
        <p:spPr>
          <a:xfrm>
            <a:off x="7462582" y="2105891"/>
            <a:ext cx="180109" cy="187036"/>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流程图: 接点 2">
            <a:extLst>
              <a:ext uri="{FF2B5EF4-FFF2-40B4-BE49-F238E27FC236}">
                <a16:creationId xmlns:a16="http://schemas.microsoft.com/office/drawing/2014/main" id="{98450DC4-3F1B-3E14-2A01-C9EBD48DAF9A}"/>
              </a:ext>
            </a:extLst>
          </p:cNvPr>
          <p:cNvSpPr/>
          <p:nvPr/>
        </p:nvSpPr>
        <p:spPr>
          <a:xfrm>
            <a:off x="8796041" y="2676448"/>
            <a:ext cx="180109" cy="187036"/>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4">
            <a:extLst>
              <a:ext uri="{FF2B5EF4-FFF2-40B4-BE49-F238E27FC236}">
                <a16:creationId xmlns:a16="http://schemas.microsoft.com/office/drawing/2014/main" id="{3E5E3B14-987F-8F2F-862B-43FD68027912}"/>
              </a:ext>
            </a:extLst>
          </p:cNvPr>
          <p:cNvSpPr/>
          <p:nvPr/>
        </p:nvSpPr>
        <p:spPr>
          <a:xfrm>
            <a:off x="11411832" y="2663065"/>
            <a:ext cx="180109" cy="187036"/>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62AC234-EACD-0860-1C8C-0B93EE9CFF83}"/>
              </a:ext>
            </a:extLst>
          </p:cNvPr>
          <p:cNvSpPr/>
          <p:nvPr/>
        </p:nvSpPr>
        <p:spPr>
          <a:xfrm>
            <a:off x="7114143" y="2663065"/>
            <a:ext cx="827191" cy="1815882"/>
          </a:xfrm>
          <a:prstGeom prst="rect">
            <a:avLst/>
          </a:prstGeom>
          <a:noFill/>
        </p:spPr>
        <p:txBody>
          <a:bodyPr wrap="square" lIns="91440" tIns="45720" rIns="91440" bIns="45720">
            <a:spAutoFit/>
          </a:bodyPr>
          <a:lstStyle/>
          <a:p>
            <a:pPr algn="ctr"/>
            <a:r>
              <a:rPr lang="zh-CN" altLang="en-US" sz="2800" dirty="0">
                <a:ln w="0"/>
                <a:effectLst>
                  <a:outerShdw blurRad="38100" dist="19050" dir="2700000" algn="tl" rotWithShape="0">
                    <a:schemeClr val="dk1">
                      <a:alpha val="40000"/>
                    </a:schemeClr>
                  </a:outerShdw>
                </a:effectLst>
              </a:rPr>
              <a:t>背景介绍</a:t>
            </a:r>
            <a:endParaRPr lang="zh-CN" alt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9E8339A7-5F20-4297-CA25-57BE4CE28491}"/>
              </a:ext>
            </a:extLst>
          </p:cNvPr>
          <p:cNvSpPr/>
          <p:nvPr/>
        </p:nvSpPr>
        <p:spPr>
          <a:xfrm>
            <a:off x="8586001" y="3142630"/>
            <a:ext cx="600188" cy="3108543"/>
          </a:xfrm>
          <a:prstGeom prst="rect">
            <a:avLst/>
          </a:prstGeom>
          <a:noFill/>
        </p:spPr>
        <p:txBody>
          <a:bodyPr wrap="square" lIns="91440" tIns="45720" rIns="91440" bIns="45720">
            <a:spAutoFit/>
          </a:bodyPr>
          <a:lstStyle/>
          <a:p>
            <a:pPr algn="ctr"/>
            <a:r>
              <a:rPr lang="zh-CN" altLang="en-US" sz="2800" dirty="0">
                <a:ln w="0"/>
                <a:effectLst>
                  <a:outerShdw blurRad="38100" dist="19050" dir="2700000" algn="tl" rotWithShape="0">
                    <a:schemeClr val="dk1">
                      <a:alpha val="40000"/>
                    </a:schemeClr>
                  </a:outerShdw>
                </a:effectLst>
              </a:rPr>
              <a:t>卡尔曼滤波</a:t>
            </a:r>
            <a:r>
              <a:rPr lang="zh-CN" altLang="en-US" sz="2800" b="0" cap="none" spc="0" dirty="0">
                <a:ln w="0"/>
                <a:solidFill>
                  <a:schemeClr val="tx1"/>
                </a:solidFill>
                <a:effectLst>
                  <a:outerShdw blurRad="38100" dist="19050" dir="2700000" algn="tl" rotWithShape="0">
                    <a:schemeClr val="dk1">
                      <a:alpha val="40000"/>
                    </a:schemeClr>
                  </a:outerShdw>
                </a:effectLst>
              </a:rPr>
              <a:t>简介</a:t>
            </a:r>
          </a:p>
        </p:txBody>
      </p:sp>
      <p:sp>
        <p:nvSpPr>
          <p:cNvPr id="10" name="矩形 9">
            <a:extLst>
              <a:ext uri="{FF2B5EF4-FFF2-40B4-BE49-F238E27FC236}">
                <a16:creationId xmlns:a16="http://schemas.microsoft.com/office/drawing/2014/main" id="{EF3CE34D-FA7B-FA41-32C7-750CBF4F4D72}"/>
              </a:ext>
            </a:extLst>
          </p:cNvPr>
          <p:cNvSpPr/>
          <p:nvPr/>
        </p:nvSpPr>
        <p:spPr>
          <a:xfrm>
            <a:off x="10131861" y="2515165"/>
            <a:ext cx="375496" cy="3108543"/>
          </a:xfrm>
          <a:prstGeom prst="rect">
            <a:avLst/>
          </a:prstGeom>
          <a:noFill/>
        </p:spPr>
        <p:txBody>
          <a:bodyPr wrap="square" lIns="91440" tIns="45720" rIns="91440" bIns="45720">
            <a:spAutoFit/>
          </a:bodyPr>
          <a:lstStyle/>
          <a:p>
            <a:pPr algn="ctr"/>
            <a:r>
              <a:rPr lang="zh-CN" altLang="en-US" sz="2800" b="0" cap="none" spc="0" dirty="0">
                <a:ln w="0"/>
                <a:solidFill>
                  <a:schemeClr val="tx1"/>
                </a:solidFill>
                <a:effectLst>
                  <a:outerShdw blurRad="38100" dist="19050" dir="2700000" algn="tl" rotWithShape="0">
                    <a:schemeClr val="dk1">
                      <a:alpha val="40000"/>
                    </a:schemeClr>
                  </a:outerShdw>
                </a:effectLst>
              </a:rPr>
              <a:t>滤波器</a:t>
            </a:r>
            <a:r>
              <a:rPr lang="zh-CN" altLang="en-US" sz="2800" dirty="0">
                <a:ln w="0"/>
                <a:effectLst>
                  <a:outerShdw blurRad="38100" dist="19050" dir="2700000" algn="tl" rotWithShape="0">
                    <a:schemeClr val="dk1">
                      <a:alpha val="40000"/>
                    </a:schemeClr>
                  </a:outerShdw>
                </a:effectLst>
              </a:rPr>
              <a:t>算法原</a:t>
            </a:r>
            <a:r>
              <a:rPr lang="zh-CN" altLang="en-US" sz="2800" b="0" cap="none" spc="0" dirty="0">
                <a:ln w="0"/>
                <a:solidFill>
                  <a:schemeClr val="tx1"/>
                </a:solidFill>
                <a:effectLst>
                  <a:outerShdw blurRad="38100" dist="19050" dir="2700000" algn="tl" rotWithShape="0">
                    <a:schemeClr val="dk1">
                      <a:alpha val="40000"/>
                    </a:schemeClr>
                  </a:outerShdw>
                </a:effectLst>
              </a:rPr>
              <a:t>理</a:t>
            </a:r>
          </a:p>
        </p:txBody>
      </p:sp>
      <p:sp>
        <p:nvSpPr>
          <p:cNvPr id="11" name="矩形 10">
            <a:extLst>
              <a:ext uri="{FF2B5EF4-FFF2-40B4-BE49-F238E27FC236}">
                <a16:creationId xmlns:a16="http://schemas.microsoft.com/office/drawing/2014/main" id="{50CFEAFF-3AB4-43E4-F6CB-0A2EC33A3384}"/>
              </a:ext>
            </a:extLst>
          </p:cNvPr>
          <p:cNvSpPr/>
          <p:nvPr/>
        </p:nvSpPr>
        <p:spPr>
          <a:xfrm>
            <a:off x="10741965" y="3142630"/>
            <a:ext cx="1500092" cy="1815882"/>
          </a:xfrm>
          <a:prstGeom prst="rect">
            <a:avLst/>
          </a:prstGeom>
          <a:noFill/>
        </p:spPr>
        <p:txBody>
          <a:bodyPr wrap="square" lIns="91440" tIns="45720" rIns="91440" bIns="45720">
            <a:spAutoFit/>
          </a:bodyPr>
          <a:lstStyle/>
          <a:p>
            <a:pPr algn="ctr"/>
            <a:r>
              <a:rPr lang="zh-CN" altLang="en-US" sz="2800" dirty="0">
                <a:ln w="0"/>
                <a:effectLst>
                  <a:outerShdw blurRad="38100" dist="19050" dir="2700000" algn="tl" rotWithShape="0">
                    <a:schemeClr val="dk1">
                      <a:alpha val="40000"/>
                    </a:schemeClr>
                  </a:outerShdw>
                </a:effectLst>
              </a:rPr>
              <a:t>代</a:t>
            </a:r>
            <a:endParaRPr lang="en-US" altLang="zh-CN" sz="2800" dirty="0">
              <a:ln w="0"/>
              <a:effectLst>
                <a:outerShdw blurRad="38100" dist="19050" dir="2700000" algn="tl" rotWithShape="0">
                  <a:schemeClr val="dk1">
                    <a:alpha val="40000"/>
                  </a:schemeClr>
                </a:outerShdw>
              </a:effectLst>
            </a:endParaRPr>
          </a:p>
          <a:p>
            <a:pPr algn="ctr"/>
            <a:r>
              <a:rPr lang="zh-CN" altLang="en-US" sz="2800" dirty="0">
                <a:ln w="0"/>
                <a:effectLst>
                  <a:outerShdw blurRad="38100" dist="19050" dir="2700000" algn="tl" rotWithShape="0">
                    <a:schemeClr val="dk1">
                      <a:alpha val="40000"/>
                    </a:schemeClr>
                  </a:outerShdw>
                </a:effectLst>
              </a:rPr>
              <a:t>码</a:t>
            </a:r>
            <a:endParaRPr lang="en-US" altLang="zh-CN" sz="2800" dirty="0">
              <a:ln w="0"/>
              <a:effectLst>
                <a:outerShdw blurRad="38100" dist="19050" dir="2700000" algn="tl" rotWithShape="0">
                  <a:schemeClr val="dk1">
                    <a:alpha val="40000"/>
                  </a:schemeClr>
                </a:outerShdw>
              </a:effectLst>
            </a:endParaRPr>
          </a:p>
          <a:p>
            <a:pPr algn="ctr"/>
            <a:r>
              <a:rPr lang="zh-CN" altLang="en-US" sz="2800" b="0" cap="none" spc="0" dirty="0">
                <a:ln w="0"/>
                <a:solidFill>
                  <a:schemeClr val="tx1"/>
                </a:solidFill>
                <a:effectLst>
                  <a:outerShdw blurRad="38100" dist="19050" dir="2700000" algn="tl" rotWithShape="0">
                    <a:schemeClr val="dk1">
                      <a:alpha val="40000"/>
                    </a:schemeClr>
                  </a:outerShdw>
                </a:effectLst>
              </a:rPr>
              <a:t>仿</a:t>
            </a:r>
            <a:endParaRPr lang="en-US" altLang="zh-CN" sz="2800" b="0" cap="none" spc="0" dirty="0">
              <a:ln w="0"/>
              <a:solidFill>
                <a:schemeClr val="tx1"/>
              </a:solidFill>
              <a:effectLst>
                <a:outerShdw blurRad="38100" dist="19050" dir="2700000" algn="tl" rotWithShape="0">
                  <a:schemeClr val="dk1">
                    <a:alpha val="40000"/>
                  </a:schemeClr>
                </a:outerShdw>
              </a:effectLst>
            </a:endParaRPr>
          </a:p>
          <a:p>
            <a:pPr algn="ctr"/>
            <a:r>
              <a:rPr lang="zh-CN" altLang="en-US" sz="2800" b="0" cap="none" spc="0" dirty="0">
                <a:ln w="0"/>
                <a:solidFill>
                  <a:schemeClr val="tx1"/>
                </a:solidFill>
                <a:effectLst>
                  <a:outerShdw blurRad="38100" dist="19050" dir="2700000" algn="tl" rotWithShape="0">
                    <a:schemeClr val="dk1">
                      <a:alpha val="40000"/>
                    </a:schemeClr>
                  </a:outerShdw>
                </a:effectLst>
              </a:rPr>
              <a:t>真</a:t>
            </a:r>
            <a:endParaRPr lang="en-US" altLang="zh-CN" sz="2800" b="0" cap="none" spc="0" dirty="0">
              <a:ln w="0"/>
              <a:solidFill>
                <a:schemeClr val="tx1"/>
              </a:solidFill>
              <a:effectLst>
                <a:outerShdw blurRad="38100" dist="19050" dir="2700000" algn="tl" rotWithShape="0">
                  <a:schemeClr val="dk1">
                    <a:alpha val="40000"/>
                  </a:schemeClr>
                </a:outerShdw>
              </a:effectLst>
            </a:endParaRPr>
          </a:p>
        </p:txBody>
      </p:sp>
      <p:sp>
        <p:nvSpPr>
          <p:cNvPr id="12" name="流程图: 接点 11">
            <a:extLst>
              <a:ext uri="{FF2B5EF4-FFF2-40B4-BE49-F238E27FC236}">
                <a16:creationId xmlns:a16="http://schemas.microsoft.com/office/drawing/2014/main" id="{F7774C2C-64B2-DD48-52C3-755C0593D979}"/>
              </a:ext>
            </a:extLst>
          </p:cNvPr>
          <p:cNvSpPr/>
          <p:nvPr/>
        </p:nvSpPr>
        <p:spPr>
          <a:xfrm>
            <a:off x="10232944" y="2072819"/>
            <a:ext cx="180109" cy="187036"/>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FD091824-A8D6-222D-FE20-C3BA53202E81}"/>
              </a:ext>
            </a:extLst>
          </p:cNvPr>
          <p:cNvPicPr>
            <a:picLocks noChangeAspect="1"/>
          </p:cNvPicPr>
          <p:nvPr/>
        </p:nvPicPr>
        <p:blipFill>
          <a:blip r:embed="rId4"/>
          <a:stretch>
            <a:fillRect/>
          </a:stretch>
        </p:blipFill>
        <p:spPr>
          <a:xfrm>
            <a:off x="-12619" y="756839"/>
            <a:ext cx="5953029" cy="6059219"/>
          </a:xfrm>
          <a:prstGeom prst="rect">
            <a:avLst/>
          </a:prstGeom>
        </p:spPr>
      </p:pic>
      <p:sp>
        <p:nvSpPr>
          <p:cNvPr id="18" name="文本框 17">
            <a:extLst>
              <a:ext uri="{FF2B5EF4-FFF2-40B4-BE49-F238E27FC236}">
                <a16:creationId xmlns:a16="http://schemas.microsoft.com/office/drawing/2014/main" id="{ACFA06C4-891C-7267-6392-D1D66F03AD5F}"/>
              </a:ext>
            </a:extLst>
          </p:cNvPr>
          <p:cNvSpPr txBox="1"/>
          <p:nvPr/>
        </p:nvSpPr>
        <p:spPr>
          <a:xfrm>
            <a:off x="6285666" y="1084109"/>
            <a:ext cx="1005403" cy="584775"/>
          </a:xfrm>
          <a:prstGeom prst="rect">
            <a:avLst/>
          </a:prstGeom>
          <a:noFill/>
        </p:spPr>
        <p:txBody>
          <a:bodyPr wrap="none" rtlCol="0">
            <a:spAutoFit/>
          </a:bodyPr>
          <a:lstStyle/>
          <a:p>
            <a:r>
              <a:rPr lang="zh-CN" altLang="en-US" sz="3200" b="1" dirty="0"/>
              <a:t>目录</a:t>
            </a:r>
          </a:p>
        </p:txBody>
      </p:sp>
    </p:spTree>
    <p:extLst>
      <p:ext uri="{BB962C8B-B14F-4D97-AF65-F5344CB8AC3E}">
        <p14:creationId xmlns:p14="http://schemas.microsoft.com/office/powerpoint/2010/main" val="376729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8" grpId="0"/>
      <p:bldP spid="9" grpId="0"/>
      <p:bldP spid="10" grpId="0"/>
      <p:bldP spid="11" grpId="0"/>
      <p:bldP spid="12" grpId="0" animBg="1"/>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3075" descr="a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3074" name="标题 3073"/>
          <p:cNvSpPr>
            <a:spLocks noGrp="1"/>
          </p:cNvSpPr>
          <p:nvPr>
            <p:ph type="title"/>
          </p:nvPr>
        </p:nvSpPr>
        <p:spPr>
          <a:xfrm>
            <a:off x="9120188" y="260350"/>
            <a:ext cx="1090612" cy="287338"/>
          </a:xfrm>
        </p:spPr>
        <p:txBody>
          <a:bodyPr anchor="ctr" anchorCtr="0"/>
          <a:lstStyle/>
          <a:p>
            <a:endParaRPr lang="zh-CN" altLang="en-US" sz="1400" dirty="0">
              <a:solidFill>
                <a:schemeClr val="bg1"/>
              </a:solidFill>
            </a:endParaRPr>
          </a:p>
        </p:txBody>
      </p:sp>
      <p:sp>
        <p:nvSpPr>
          <p:cNvPr id="3" name="文本框 2">
            <a:extLst>
              <a:ext uri="{FF2B5EF4-FFF2-40B4-BE49-F238E27FC236}">
                <a16:creationId xmlns:a16="http://schemas.microsoft.com/office/drawing/2014/main" id="{DCEDBAE2-5DC6-7844-166A-6419FBDF47F9}"/>
              </a:ext>
            </a:extLst>
          </p:cNvPr>
          <p:cNvSpPr txBox="1"/>
          <p:nvPr/>
        </p:nvSpPr>
        <p:spPr>
          <a:xfrm>
            <a:off x="464343" y="1697832"/>
            <a:ext cx="10997247" cy="923330"/>
          </a:xfrm>
          <a:prstGeom prst="rect">
            <a:avLst/>
          </a:prstGeom>
          <a:noFill/>
        </p:spPr>
        <p:txBody>
          <a:bodyPr wrap="square">
            <a:spAutoFit/>
          </a:bodyPr>
          <a:lstStyle/>
          <a:p>
            <a:r>
              <a:rPr lang="zh-CN" altLang="en-US" b="0" i="0" dirty="0">
                <a:solidFill>
                  <a:srgbClr val="121212"/>
                </a:solidFill>
                <a:effectLst/>
                <a:latin typeface="-apple-system"/>
              </a:rPr>
              <a:t>随着传感技术、机器人、自动驾驶以及航空航天等技术的不断发展，对控制系统的精度及稳定性的要求也越来越高。卡尔曼滤波作为一种状态最优估计的方法，其应用也越来越普遍，如在无人机、机器人等领域均得到了广泛应用</a:t>
            </a:r>
            <a:endParaRPr lang="zh-CN" altLang="en-US" dirty="0"/>
          </a:p>
        </p:txBody>
      </p:sp>
      <p:sp>
        <p:nvSpPr>
          <p:cNvPr id="5" name="文本框 4">
            <a:extLst>
              <a:ext uri="{FF2B5EF4-FFF2-40B4-BE49-F238E27FC236}">
                <a16:creationId xmlns:a16="http://schemas.microsoft.com/office/drawing/2014/main" id="{D3796C70-56F5-BB26-220D-E03845DD0694}"/>
              </a:ext>
            </a:extLst>
          </p:cNvPr>
          <p:cNvSpPr txBox="1"/>
          <p:nvPr/>
        </p:nvSpPr>
        <p:spPr>
          <a:xfrm>
            <a:off x="650081" y="1150144"/>
            <a:ext cx="1415772" cy="461665"/>
          </a:xfrm>
          <a:prstGeom prst="rect">
            <a:avLst/>
          </a:prstGeom>
          <a:noFill/>
        </p:spPr>
        <p:txBody>
          <a:bodyPr wrap="none" rtlCol="0">
            <a:spAutoFit/>
          </a:bodyPr>
          <a:lstStyle/>
          <a:p>
            <a:r>
              <a:rPr lang="zh-CN" altLang="en-US" sz="2400" dirty="0"/>
              <a:t>背景介绍</a:t>
            </a:r>
          </a:p>
        </p:txBody>
      </p:sp>
      <p:sp>
        <p:nvSpPr>
          <p:cNvPr id="6" name="椭圆 5">
            <a:extLst>
              <a:ext uri="{FF2B5EF4-FFF2-40B4-BE49-F238E27FC236}">
                <a16:creationId xmlns:a16="http://schemas.microsoft.com/office/drawing/2014/main" id="{4F030C2A-DB45-CD79-178E-D7173906E9A5}"/>
              </a:ext>
            </a:extLst>
          </p:cNvPr>
          <p:cNvSpPr/>
          <p:nvPr/>
        </p:nvSpPr>
        <p:spPr>
          <a:xfrm>
            <a:off x="464343" y="1303779"/>
            <a:ext cx="135731" cy="154394"/>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8" name="图片 7">
            <a:extLst>
              <a:ext uri="{FF2B5EF4-FFF2-40B4-BE49-F238E27FC236}">
                <a16:creationId xmlns:a16="http://schemas.microsoft.com/office/drawing/2014/main" id="{F40FFBE5-D776-97AE-DDC9-90C94831D4C3}"/>
              </a:ext>
            </a:extLst>
          </p:cNvPr>
          <p:cNvPicPr>
            <a:picLocks noChangeAspect="1"/>
          </p:cNvPicPr>
          <p:nvPr/>
        </p:nvPicPr>
        <p:blipFill rotWithShape="1">
          <a:blip r:embed="rId3"/>
          <a:srcRect l="4864" t="701" r="1469" b="8955"/>
          <a:stretch/>
        </p:blipFill>
        <p:spPr>
          <a:xfrm>
            <a:off x="412513" y="2857752"/>
            <a:ext cx="4138843" cy="3178175"/>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5391653-2081-7120-9A2B-D7C6AEA13C0F}"/>
                  </a:ext>
                </a:extLst>
              </p:cNvPr>
              <p:cNvSpPr txBox="1"/>
              <p:nvPr/>
            </p:nvSpPr>
            <p:spPr>
              <a:xfrm>
                <a:off x="3349977" y="2643917"/>
                <a:ext cx="6097190" cy="6117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𝑡</m:t>
                          </m:r>
                        </m:e>
                        <m:sub>
                          <m:r>
                            <a:rPr lang="zh-CN" altLang="en-US" i="0">
                              <a:latin typeface="Cambria Math" panose="02040503050406030204" pitchFamily="18" charset="0"/>
                            </a:rPr>
                            <m:t>1</m:t>
                          </m:r>
                        </m:sub>
                      </m:sSub>
                      <m:r>
                        <a:rPr lang="zh-CN" altLang="en-US" i="0">
                          <a:latin typeface="Cambria Math" panose="02040503050406030204" pitchFamily="18" charset="0"/>
                        </a:rPr>
                        <m:t>=1</m:t>
                      </m:r>
                      <m:r>
                        <a:rPr lang="zh-CN" altLang="en-US" i="1">
                          <a:latin typeface="Cambria Math" panose="02040503050406030204" pitchFamily="18" charset="0"/>
                        </a:rPr>
                        <m:t>𝑠</m:t>
                      </m:r>
                      <m:r>
                        <a:rPr lang="zh-CN" altLang="en-US" i="0">
                          <a:latin typeface="Cambria Math" panose="02040503050406030204" pitchFamily="18" charset="0"/>
                        </a:rPr>
                        <m:t>  </m:t>
                      </m:r>
                      <m:r>
                        <a:rPr lang="en-US" altLang="zh-CN" b="0" i="0" smtClean="0">
                          <a:latin typeface="Cambria Math" panose="02040503050406030204" pitchFamily="18" charset="0"/>
                        </a:rPr>
                        <m:t>     </m:t>
                      </m:r>
                      <m:r>
                        <a:rPr lang="zh-CN" altLang="en-US" i="1">
                          <a:latin typeface="Cambria Math" panose="02040503050406030204" pitchFamily="18" charset="0"/>
                        </a:rPr>
                        <m:t>𝑣</m:t>
                      </m:r>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4</m:t>
                          </m:r>
                          <m:r>
                            <a:rPr lang="zh-CN" altLang="en-US" i="1">
                              <a:latin typeface="Cambria Math" panose="02040503050406030204" pitchFamily="18" charset="0"/>
                            </a:rPr>
                            <m:t>𝐾𝑚</m:t>
                          </m:r>
                        </m:num>
                        <m:den>
                          <m:r>
                            <a:rPr lang="zh-CN" altLang="en-US" i="1">
                              <a:latin typeface="Cambria Math" panose="02040503050406030204" pitchFamily="18" charset="0"/>
                            </a:rPr>
                            <m:t>𝑠</m:t>
                          </m:r>
                        </m:den>
                      </m:f>
                      <m:r>
                        <a:rPr lang="zh-CN" altLang="en-US" i="0">
                          <a:latin typeface="Cambria Math" panose="02040503050406030204" pitchFamily="18" charset="0"/>
                        </a:rPr>
                        <m:t> </m:t>
                      </m:r>
                      <m:r>
                        <a:rPr lang="en-US" altLang="zh-CN" b="0" i="0" smtClean="0">
                          <a:latin typeface="Cambria Math" panose="02040503050406030204" pitchFamily="18" charset="0"/>
                        </a:rPr>
                        <m:t>    </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𝐿</m:t>
                          </m:r>
                        </m:e>
                        <m:sub>
                          <m:r>
                            <a:rPr lang="zh-CN" altLang="en-US" i="0">
                              <a:latin typeface="Cambria Math" panose="02040503050406030204" pitchFamily="18" charset="0"/>
                            </a:rPr>
                            <m:t>1</m:t>
                          </m:r>
                        </m:sub>
                      </m:sSub>
                      <m:r>
                        <a:rPr lang="zh-CN" altLang="en-US" i="0">
                          <a:latin typeface="Cambria Math" panose="02040503050406030204" pitchFamily="18" charset="0"/>
                        </a:rPr>
                        <m:t>=100</m:t>
                      </m:r>
                      <m:r>
                        <a:rPr lang="zh-CN" altLang="en-US" i="1">
                          <a:latin typeface="Cambria Math" panose="02040503050406030204" pitchFamily="18" charset="0"/>
                        </a:rPr>
                        <m:t>𝐾𝑚</m:t>
                      </m:r>
                    </m:oMath>
                  </m:oMathPara>
                </a14:m>
                <a:endParaRPr lang="zh-CN" altLang="en-US" dirty="0"/>
              </a:p>
            </p:txBody>
          </p:sp>
        </mc:Choice>
        <mc:Fallback xmlns="">
          <p:sp>
            <p:nvSpPr>
              <p:cNvPr id="10" name="文本框 9">
                <a:extLst>
                  <a:ext uri="{FF2B5EF4-FFF2-40B4-BE49-F238E27FC236}">
                    <a16:creationId xmlns:a16="http://schemas.microsoft.com/office/drawing/2014/main" id="{95391653-2081-7120-9A2B-D7C6AEA13C0F}"/>
                  </a:ext>
                </a:extLst>
              </p:cNvPr>
              <p:cNvSpPr txBox="1">
                <a:spLocks noRot="1" noChangeAspect="1" noMove="1" noResize="1" noEditPoints="1" noAdjustHandles="1" noChangeArrowheads="1" noChangeShapeType="1" noTextEdit="1"/>
              </p:cNvSpPr>
              <p:nvPr/>
            </p:nvSpPr>
            <p:spPr>
              <a:xfrm>
                <a:off x="3349977" y="2643917"/>
                <a:ext cx="6097190" cy="61177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BED930D1-88B4-C054-5F81-F65B4A8D4CA2}"/>
                  </a:ext>
                </a:extLst>
              </p:cNvPr>
              <p:cNvSpPr txBox="1"/>
              <p:nvPr/>
            </p:nvSpPr>
            <p:spPr>
              <a:xfrm>
                <a:off x="8775230" y="2765136"/>
                <a:ext cx="1684757" cy="369332"/>
              </a:xfrm>
              <a:prstGeom prst="rect">
                <a:avLst/>
              </a:prstGeom>
              <a:noFill/>
            </p:spPr>
            <p:txBody>
              <a:bodyPr wrap="none" rtlCol="0">
                <a:spAutoFit/>
              </a:bodyPr>
              <a:lstStyle/>
              <a:p>
                <a14:m>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𝑡</m:t>
                        </m:r>
                      </m:e>
                      <m:sub>
                        <m:r>
                          <a:rPr lang="en-US" altLang="zh-CN" b="0" i="0" smtClean="0">
                            <a:latin typeface="Cambria Math" panose="02040503050406030204" pitchFamily="18" charset="0"/>
                          </a:rPr>
                          <m:t>2</m:t>
                        </m:r>
                      </m:sub>
                    </m:sSub>
                    <m:r>
                      <a:rPr lang="en-US" altLang="zh-CN" b="0" i="1" smtClean="0">
                        <a:latin typeface="Cambria Math" panose="02040503050406030204" pitchFamily="18" charset="0"/>
                      </a:rPr>
                      <m:t>=2</m:t>
                    </m:r>
                  </m:oMath>
                </a14:m>
                <a:r>
                  <a:rPr lang="en-US" altLang="zh-CN" dirty="0"/>
                  <a:t>s </a:t>
                </a:r>
                <a14:m>
                  <m:oMath xmlns:m="http://schemas.openxmlformats.org/officeDocument/2006/math">
                    <m:sSub>
                      <m:sSubPr>
                        <m:ctrlPr>
                          <a:rPr lang="zh-CN" altLang="en-US" i="1">
                            <a:solidFill>
                              <a:srgbClr val="836967"/>
                            </a:solidFill>
                            <a:latin typeface="Cambria Math" panose="02040503050406030204" pitchFamily="18" charset="0"/>
                          </a:rPr>
                        </m:ctrlPr>
                      </m:sSubPr>
                      <m:e>
                        <m:r>
                          <a:rPr lang="en-US" altLang="zh-CN" b="0" i="1" smtClean="0">
                            <a:solidFill>
                              <a:srgbClr val="836967"/>
                            </a:solidFill>
                            <a:latin typeface="Cambria Math" panose="02040503050406030204" pitchFamily="18" charset="0"/>
                          </a:rPr>
                          <m:t>   </m:t>
                        </m:r>
                        <m:r>
                          <a:rPr lang="zh-CN" altLang="en-US" i="1">
                            <a:latin typeface="Cambria Math" panose="02040503050406030204" pitchFamily="18" charset="0"/>
                          </a:rPr>
                          <m:t>𝐿</m:t>
                        </m:r>
                      </m:e>
                      <m:sub>
                        <m:r>
                          <a:rPr lang="en-US" altLang="zh-CN" b="0" i="0" smtClean="0">
                            <a:latin typeface="Cambria Math" panose="02040503050406030204" pitchFamily="18" charset="0"/>
                          </a:rPr>
                          <m:t>2</m:t>
                        </m:r>
                      </m:sub>
                    </m:sSub>
                    <m:r>
                      <a:rPr lang="zh-CN" altLang="en-US">
                        <a:latin typeface="Cambria Math" panose="02040503050406030204" pitchFamily="18" charset="0"/>
                      </a:rPr>
                      <m:t>=</m:t>
                    </m:r>
                    <m:r>
                      <a:rPr lang="en-US" altLang="zh-CN" b="0" i="0" smtClean="0">
                        <a:latin typeface="Cambria Math" panose="02040503050406030204" pitchFamily="18" charset="0"/>
                      </a:rPr>
                      <m:t>?</m:t>
                    </m:r>
                  </m:oMath>
                </a14:m>
                <a:r>
                  <a:rPr lang="en-US" altLang="zh-CN" dirty="0"/>
                  <a:t> </a:t>
                </a:r>
                <a:endParaRPr lang="zh-CN" altLang="en-US" dirty="0"/>
              </a:p>
            </p:txBody>
          </p:sp>
        </mc:Choice>
        <mc:Fallback xmlns="">
          <p:sp>
            <p:nvSpPr>
              <p:cNvPr id="12" name="文本框 11">
                <a:extLst>
                  <a:ext uri="{FF2B5EF4-FFF2-40B4-BE49-F238E27FC236}">
                    <a16:creationId xmlns:a16="http://schemas.microsoft.com/office/drawing/2014/main" id="{BED930D1-88B4-C054-5F81-F65B4A8D4CA2}"/>
                  </a:ext>
                </a:extLst>
              </p:cNvPr>
              <p:cNvSpPr txBox="1">
                <a:spLocks noRot="1" noChangeAspect="1" noMove="1" noResize="1" noEditPoints="1" noAdjustHandles="1" noChangeArrowheads="1" noChangeShapeType="1" noTextEdit="1"/>
              </p:cNvSpPr>
              <p:nvPr/>
            </p:nvSpPr>
            <p:spPr>
              <a:xfrm>
                <a:off x="8775230" y="2765136"/>
                <a:ext cx="1684757" cy="369332"/>
              </a:xfrm>
              <a:prstGeom prst="rect">
                <a:avLst/>
              </a:prstGeom>
              <a:blipFill>
                <a:blip r:embed="rId5"/>
                <a:stretch>
                  <a:fillRect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520F667A-E620-0DB8-198D-FDDCAEBF2A4D}"/>
                  </a:ext>
                </a:extLst>
              </p:cNvPr>
              <p:cNvSpPr txBox="1"/>
              <p:nvPr/>
            </p:nvSpPr>
            <p:spPr>
              <a:xfrm>
                <a:off x="4963869" y="3629703"/>
                <a:ext cx="4667881" cy="407932"/>
              </a:xfrm>
              <a:prstGeom prst="rect">
                <a:avLst/>
              </a:prstGeom>
              <a:noFill/>
            </p:spPr>
            <p:txBody>
              <a:bodyPr wrap="none" rtlCol="0">
                <a:spAutoFit/>
              </a:bodyPr>
              <a:lstStyle/>
              <a:p>
                <a:r>
                  <a:rPr lang="zh-CN" altLang="en-US" sz="1600" dirty="0"/>
                  <a:t>第一种运动学公式：</a:t>
                </a:r>
                <a:r>
                  <a:rPr lang="zh-CN" altLang="zh-CN" sz="1600" dirty="0">
                    <a:effectLst/>
                    <a:ea typeface="Cambria Math" panose="02040503050406030204" pitchFamily="18" charset="0"/>
                  </a:rPr>
                  <a:t> </a:t>
                </a:r>
                <a14:m>
                  <m:oMath xmlns:m="http://schemas.openxmlformats.org/officeDocument/2006/math">
                    <m:sSub>
                      <m:sSubPr>
                        <m:ctrlPr>
                          <a:rPr lang="zh-CN" altLang="zh-CN" sz="1600" i="1">
                            <a:effectLst/>
                            <a:latin typeface="Cambria Math" panose="02040503050406030204" pitchFamily="18" charset="0"/>
                            <a:ea typeface="Cambria Math" panose="02040503050406030204" pitchFamily="18" charset="0"/>
                          </a:rPr>
                        </m:ctrlPr>
                      </m:sSubPr>
                      <m:e>
                        <m:r>
                          <a:rPr lang="en-US" altLang="zh-CN" sz="1600" i="1">
                            <a:effectLst/>
                            <a:latin typeface="Cambria Math" panose="02040503050406030204" pitchFamily="18" charset="0"/>
                            <a:ea typeface="等线" panose="02010600030101010101" pitchFamily="2" charset="-122"/>
                            <a:cs typeface="Times New Roman" panose="02020603050405020304" pitchFamily="18" charset="0"/>
                          </a:rPr>
                          <m:t>𝐿</m:t>
                        </m:r>
                      </m:e>
                      <m:sub>
                        <m:r>
                          <a:rPr lang="en-US" altLang="zh-CN" sz="1600" i="1">
                            <a:effectLst/>
                            <a:latin typeface="Cambria Math" panose="02040503050406030204" pitchFamily="18" charset="0"/>
                            <a:ea typeface="等线" panose="02010600030101010101" pitchFamily="2" charset="-122"/>
                            <a:cs typeface="Times New Roman" panose="02020603050405020304" pitchFamily="18" charset="0"/>
                          </a:rPr>
                          <m:t>2</m:t>
                        </m:r>
                        <m:r>
                          <a:rPr lang="zh-CN" altLang="zh-CN" sz="1600" i="1">
                            <a:effectLst/>
                            <a:latin typeface="Cambria Math" panose="02040503050406030204" pitchFamily="18" charset="0"/>
                            <a:ea typeface="等线" panose="02010600030101010101" pitchFamily="2" charset="-122"/>
                            <a:cs typeface="Times New Roman" panose="02020603050405020304" pitchFamily="18" charset="0"/>
                          </a:rPr>
                          <m:t>计算</m:t>
                        </m:r>
                      </m:sub>
                    </m:sSub>
                    <m:r>
                      <a:rPr lang="en-US" altLang="zh-CN" sz="16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600" i="1">
                            <a:effectLst/>
                            <a:latin typeface="Cambria Math" panose="02040503050406030204" pitchFamily="18" charset="0"/>
                            <a:ea typeface="Cambria Math" panose="02040503050406030204" pitchFamily="18" charset="0"/>
                          </a:rPr>
                        </m:ctrlPr>
                      </m:sSubPr>
                      <m:e>
                        <m:r>
                          <a:rPr lang="en-US" altLang="zh-CN" sz="1600" i="1">
                            <a:effectLst/>
                            <a:latin typeface="Cambria Math" panose="02040503050406030204" pitchFamily="18" charset="0"/>
                            <a:ea typeface="等线" panose="02010600030101010101" pitchFamily="2" charset="-122"/>
                            <a:cs typeface="Times New Roman" panose="02020603050405020304" pitchFamily="18" charset="0"/>
                          </a:rPr>
                          <m:t>𝐿</m:t>
                        </m:r>
                      </m:e>
                      <m:sub>
                        <m:r>
                          <a:rPr lang="en-US" altLang="zh-CN" sz="1600" i="1">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6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a:effectLst/>
                        <a:latin typeface="Cambria Math" panose="02040503050406030204" pitchFamily="18" charset="0"/>
                        <a:ea typeface="等线" panose="02010600030101010101" pitchFamily="2" charset="-122"/>
                        <a:cs typeface="Times New Roman" panose="02020603050405020304" pitchFamily="18" charset="0"/>
                      </a:rPr>
                      <m:t>𝑣</m:t>
                    </m:r>
                    <m:r>
                      <a:rPr lang="zh-CN" altLang="en-US" sz="1600" i="1">
                        <a:effectLst/>
                        <a:latin typeface="Cambria Math" panose="02040503050406030204" pitchFamily="18" charset="0"/>
                        <a:ea typeface="MS Gothic" panose="020B0609070205080204" pitchFamily="49" charset="-128"/>
                        <a:cs typeface="MS Gothic" panose="020B0609070205080204" pitchFamily="49" charset="-128"/>
                      </a:rPr>
                      <m:t>∗</m:t>
                    </m:r>
                    <m:r>
                      <a:rPr lang="en-US" altLang="zh-CN" sz="1600" i="1">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600" i="1">
                        <a:effectLst/>
                        <a:latin typeface="Cambria Math" panose="02040503050406030204" pitchFamily="18" charset="0"/>
                        <a:ea typeface="等线" panose="02010600030101010101" pitchFamily="2" charset="-122"/>
                        <a:cs typeface="Times New Roman" panose="02020603050405020304" pitchFamily="18" charset="0"/>
                      </a:rPr>
                      <m:t>=96</m:t>
                    </m:r>
                    <m:r>
                      <a:rPr lang="en-US" altLang="zh-CN" sz="1600" i="1">
                        <a:effectLst/>
                        <a:latin typeface="Cambria Math" panose="02040503050406030204" pitchFamily="18" charset="0"/>
                        <a:ea typeface="等线" panose="02010600030101010101" pitchFamily="2" charset="-122"/>
                        <a:cs typeface="Times New Roman" panose="02020603050405020304" pitchFamily="18" charset="0"/>
                      </a:rPr>
                      <m:t>𝐾𝑚</m:t>
                    </m:r>
                    <m:r>
                      <a:rPr lang="en-US" altLang="zh-CN" sz="1600" i="1">
                        <a:effectLst/>
                        <a:latin typeface="Cambria Math" panose="02040503050406030204" pitchFamily="18" charset="0"/>
                        <a:ea typeface="等线" panose="02010600030101010101" pitchFamily="2" charset="-122"/>
                        <a:cs typeface="Times New Roman" panose="02020603050405020304" pitchFamily="18" charset="0"/>
                      </a:rPr>
                      <m:t> </m:t>
                    </m:r>
                  </m:oMath>
                </a14:m>
                <a:endParaRPr lang="zh-CN" altLang="en-US" sz="1600" dirty="0"/>
              </a:p>
            </p:txBody>
          </p:sp>
        </mc:Choice>
        <mc:Fallback xmlns="">
          <p:sp>
            <p:nvSpPr>
              <p:cNvPr id="13" name="文本框 12">
                <a:extLst>
                  <a:ext uri="{FF2B5EF4-FFF2-40B4-BE49-F238E27FC236}">
                    <a16:creationId xmlns:a16="http://schemas.microsoft.com/office/drawing/2014/main" id="{520F667A-E620-0DB8-198D-FDDCAEBF2A4D}"/>
                  </a:ext>
                </a:extLst>
              </p:cNvPr>
              <p:cNvSpPr txBox="1">
                <a:spLocks noRot="1" noChangeAspect="1" noMove="1" noResize="1" noEditPoints="1" noAdjustHandles="1" noChangeArrowheads="1" noChangeShapeType="1" noTextEdit="1"/>
              </p:cNvSpPr>
              <p:nvPr/>
            </p:nvSpPr>
            <p:spPr>
              <a:xfrm>
                <a:off x="4963869" y="3629703"/>
                <a:ext cx="4667881" cy="407932"/>
              </a:xfrm>
              <a:prstGeom prst="rect">
                <a:avLst/>
              </a:prstGeom>
              <a:blipFill>
                <a:blip r:embed="rId6"/>
                <a:stretch>
                  <a:fillRect l="-653" t="-2985" b="-134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B1478AAE-4D37-B7AF-BB3E-B3E2293E6C4A}"/>
                  </a:ext>
                </a:extLst>
              </p:cNvPr>
              <p:cNvSpPr txBox="1"/>
              <p:nvPr/>
            </p:nvSpPr>
            <p:spPr>
              <a:xfrm>
                <a:off x="5014335" y="4656350"/>
                <a:ext cx="6168628" cy="400494"/>
              </a:xfrm>
              <a:prstGeom prst="rect">
                <a:avLst/>
              </a:prstGeom>
              <a:noFill/>
            </p:spPr>
            <p:txBody>
              <a:bodyPr wrap="square">
                <a:spAutoFit/>
              </a:bodyPr>
              <a:lstStyle/>
              <a:p>
                <a:r>
                  <a:rPr lang="zh-CN" altLang="en-US" sz="1600" dirty="0"/>
                  <a:t>第二种雷达实际测量：</a:t>
                </a:r>
                <a:r>
                  <a:rPr lang="zh-CN" altLang="zh-CN" sz="1600" dirty="0">
                    <a:ea typeface="Cambria Math" panose="02040503050406030204" pitchFamily="18" charset="0"/>
                  </a:rPr>
                  <a:t> </a:t>
                </a:r>
                <a14:m>
                  <m:oMath xmlns:m="http://schemas.openxmlformats.org/officeDocument/2006/math">
                    <m:sSub>
                      <m:sSubPr>
                        <m:ctrlPr>
                          <a:rPr lang="zh-CN"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cs typeface="Times New Roman" panose="02020603050405020304" pitchFamily="18" charset="0"/>
                          </a:rPr>
                          <m:t>𝐿</m:t>
                        </m:r>
                      </m:e>
                      <m:sub>
                        <m:r>
                          <a:rPr lang="en-US" altLang="zh-CN" sz="1600" i="1">
                            <a:latin typeface="Cambria Math" panose="02040503050406030204" pitchFamily="18" charset="0"/>
                            <a:cs typeface="Times New Roman" panose="02020603050405020304" pitchFamily="18" charset="0"/>
                          </a:rPr>
                          <m:t>2</m:t>
                        </m:r>
                        <m:r>
                          <a:rPr lang="zh-CN" altLang="en-US" sz="1600" i="1">
                            <a:latin typeface="Cambria Math" panose="02040503050406030204" pitchFamily="18" charset="0"/>
                            <a:cs typeface="Times New Roman" panose="02020603050405020304" pitchFamily="18" charset="0"/>
                          </a:rPr>
                          <m:t>观测</m:t>
                        </m:r>
                      </m:sub>
                    </m:sSub>
                    <m:r>
                      <a:rPr lang="en-US" altLang="zh-CN" sz="1600" i="1">
                        <a:latin typeface="Cambria Math" panose="02040503050406030204" pitchFamily="18" charset="0"/>
                        <a:cs typeface="Times New Roman" panose="02020603050405020304" pitchFamily="18" charset="0"/>
                      </a:rPr>
                      <m:t>=</m:t>
                    </m:r>
                    <m:sSub>
                      <m:sSubPr>
                        <m:ctrlPr>
                          <a:rPr lang="zh-CN"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cs typeface="Times New Roman" panose="02020603050405020304" pitchFamily="18" charset="0"/>
                          </a:rPr>
                          <m:t>𝐿</m:t>
                        </m:r>
                      </m:e>
                      <m:sub>
                        <m:r>
                          <a:rPr lang="zh-CN" altLang="en-US" sz="1600" i="1">
                            <a:latin typeface="Cambria Math" panose="02040503050406030204" pitchFamily="18" charset="0"/>
                            <a:cs typeface="Times New Roman" panose="02020603050405020304" pitchFamily="18" charset="0"/>
                          </a:rPr>
                          <m:t>雷达测量</m:t>
                        </m:r>
                      </m:sub>
                    </m:sSub>
                    <m:r>
                      <a:rPr lang="en-US" altLang="zh-CN" sz="1600" i="1">
                        <a:latin typeface="Cambria Math" panose="02040503050406030204" pitchFamily="18" charset="0"/>
                        <a:cs typeface="Times New Roman" panose="02020603050405020304" pitchFamily="18" charset="0"/>
                      </a:rPr>
                      <m:t>=95.8</m:t>
                    </m:r>
                    <m:r>
                      <a:rPr lang="en-US" altLang="zh-CN" sz="1600" i="1">
                        <a:latin typeface="Cambria Math" panose="02040503050406030204" pitchFamily="18" charset="0"/>
                        <a:cs typeface="Times New Roman" panose="02020603050405020304" pitchFamily="18" charset="0"/>
                      </a:rPr>
                      <m:t>𝐾𝑚</m:t>
                    </m:r>
                    <m:r>
                      <a:rPr lang="en-US" altLang="zh-CN" sz="1600" i="1">
                        <a:latin typeface="Cambria Math" panose="02040503050406030204" pitchFamily="18" charset="0"/>
                        <a:cs typeface="Times New Roman" panose="02020603050405020304" pitchFamily="18" charset="0"/>
                      </a:rPr>
                      <m:t> </m:t>
                    </m:r>
                  </m:oMath>
                </a14:m>
                <a:endParaRPr lang="zh-CN" altLang="en-US" sz="1600" dirty="0"/>
              </a:p>
            </p:txBody>
          </p:sp>
        </mc:Choice>
        <mc:Fallback xmlns="">
          <p:sp>
            <p:nvSpPr>
              <p:cNvPr id="15" name="文本框 14">
                <a:extLst>
                  <a:ext uri="{FF2B5EF4-FFF2-40B4-BE49-F238E27FC236}">
                    <a16:creationId xmlns:a16="http://schemas.microsoft.com/office/drawing/2014/main" id="{B1478AAE-4D37-B7AF-BB3E-B3E2293E6C4A}"/>
                  </a:ext>
                </a:extLst>
              </p:cNvPr>
              <p:cNvSpPr txBox="1">
                <a:spLocks noRot="1" noChangeAspect="1" noMove="1" noResize="1" noEditPoints="1" noAdjustHandles="1" noChangeArrowheads="1" noChangeShapeType="1" noTextEdit="1"/>
              </p:cNvSpPr>
              <p:nvPr/>
            </p:nvSpPr>
            <p:spPr>
              <a:xfrm>
                <a:off x="5014335" y="4656350"/>
                <a:ext cx="6168628" cy="400494"/>
              </a:xfrm>
              <a:prstGeom prst="rect">
                <a:avLst/>
              </a:prstGeom>
              <a:blipFill>
                <a:blip r:embed="rId7"/>
                <a:stretch>
                  <a:fillRect l="-593" t="-3030" b="-12121"/>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BD7B7BAE-F72A-4871-FF27-C23C31A3E837}"/>
              </a:ext>
            </a:extLst>
          </p:cNvPr>
          <p:cNvSpPr txBox="1"/>
          <p:nvPr/>
        </p:nvSpPr>
        <p:spPr>
          <a:xfrm>
            <a:off x="10094729" y="3903495"/>
            <a:ext cx="1684758" cy="830997"/>
          </a:xfrm>
          <a:prstGeom prst="rect">
            <a:avLst/>
          </a:prstGeom>
          <a:noFill/>
        </p:spPr>
        <p:txBody>
          <a:bodyPr wrap="square">
            <a:spAutoFit/>
          </a:bodyPr>
          <a:lstStyle/>
          <a:p>
            <a:r>
              <a:rPr lang="zh-CN" altLang="en-US" sz="1600" dirty="0">
                <a:solidFill>
                  <a:srgbClr val="C00000"/>
                </a:solidFill>
              </a:rPr>
              <a:t>公式计算较理论，没有考虑真实场景的噪声和误差</a:t>
            </a:r>
          </a:p>
        </p:txBody>
      </p:sp>
      <p:pic>
        <p:nvPicPr>
          <p:cNvPr id="19" name="图形 18" descr="指向右边的反手食指">
            <a:extLst>
              <a:ext uri="{FF2B5EF4-FFF2-40B4-BE49-F238E27FC236}">
                <a16:creationId xmlns:a16="http://schemas.microsoft.com/office/drawing/2014/main" id="{DCE03A86-7872-B812-8D05-44B584343FC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2912437">
            <a:off x="9622111" y="3757131"/>
            <a:ext cx="493969" cy="493969"/>
          </a:xfrm>
          <a:prstGeom prst="rect">
            <a:avLst/>
          </a:prstGeom>
        </p:spPr>
      </p:pic>
      <p:pic>
        <p:nvPicPr>
          <p:cNvPr id="20" name="图形 19" descr="指向右边的反手食指">
            <a:extLst>
              <a:ext uri="{FF2B5EF4-FFF2-40B4-BE49-F238E27FC236}">
                <a16:creationId xmlns:a16="http://schemas.microsoft.com/office/drawing/2014/main" id="{71C0093A-FC89-3075-B9A7-28FF8A8F609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896533">
            <a:off x="6416310" y="5117894"/>
            <a:ext cx="493969" cy="493969"/>
          </a:xfrm>
          <a:prstGeom prst="rect">
            <a:avLst/>
          </a:prstGeom>
        </p:spPr>
      </p:pic>
      <p:sp>
        <p:nvSpPr>
          <p:cNvPr id="22" name="文本框 21">
            <a:extLst>
              <a:ext uri="{FF2B5EF4-FFF2-40B4-BE49-F238E27FC236}">
                <a16:creationId xmlns:a16="http://schemas.microsoft.com/office/drawing/2014/main" id="{AE62EA72-035C-5B0C-394B-F73388BA2376}"/>
              </a:ext>
            </a:extLst>
          </p:cNvPr>
          <p:cNvSpPr txBox="1"/>
          <p:nvPr/>
        </p:nvSpPr>
        <p:spPr>
          <a:xfrm>
            <a:off x="6946209" y="5527497"/>
            <a:ext cx="3800111" cy="1077218"/>
          </a:xfrm>
          <a:prstGeom prst="rect">
            <a:avLst/>
          </a:prstGeom>
          <a:noFill/>
        </p:spPr>
        <p:txBody>
          <a:bodyPr wrap="square">
            <a:spAutoFit/>
          </a:bodyPr>
          <a:lstStyle/>
          <a:p>
            <a:r>
              <a:rPr lang="zh-CN" altLang="en-US" sz="1600" b="0" i="0" dirty="0">
                <a:solidFill>
                  <a:srgbClr val="C00000"/>
                </a:solidFill>
                <a:effectLst/>
                <a:latin typeface="-apple-system"/>
              </a:rPr>
              <a:t>雷达测量取决于雷达的测量精度，雷达将采集到的信号进行信号转换，再经过各种</a:t>
            </a:r>
            <a:r>
              <a:rPr lang="en-US" altLang="zh-CN" sz="1600" b="0" i="0" dirty="0">
                <a:solidFill>
                  <a:srgbClr val="C00000"/>
                </a:solidFill>
                <a:effectLst/>
                <a:latin typeface="-apple-system"/>
              </a:rPr>
              <a:t>A/D</a:t>
            </a:r>
            <a:r>
              <a:rPr lang="zh-CN" altLang="en-US" sz="1600" b="0" i="0" dirty="0">
                <a:solidFill>
                  <a:srgbClr val="C00000"/>
                </a:solidFill>
                <a:effectLst/>
                <a:latin typeface="-apple-system"/>
              </a:rPr>
              <a:t>转换，每个环节其实都是有噪声的，得到的值也是不准确的</a:t>
            </a:r>
            <a:endParaRPr lang="zh-CN" altLang="en-US" sz="1600" dirty="0">
              <a:solidFill>
                <a:srgbClr val="C00000"/>
              </a:solidFill>
            </a:endParaRPr>
          </a:p>
        </p:txBody>
      </p:sp>
    </p:spTree>
    <p:extLst>
      <p:ext uri="{BB962C8B-B14F-4D97-AF65-F5344CB8AC3E}">
        <p14:creationId xmlns:p14="http://schemas.microsoft.com/office/powerpoint/2010/main" val="3009701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3075" descr="a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3074" name="标题 3073"/>
          <p:cNvSpPr>
            <a:spLocks noGrp="1"/>
          </p:cNvSpPr>
          <p:nvPr>
            <p:ph type="title"/>
          </p:nvPr>
        </p:nvSpPr>
        <p:spPr>
          <a:xfrm>
            <a:off x="9120188" y="260350"/>
            <a:ext cx="1090612" cy="287338"/>
          </a:xfrm>
        </p:spPr>
        <p:txBody>
          <a:bodyPr anchor="ctr" anchorCtr="0"/>
          <a:lstStyle/>
          <a:p>
            <a:endParaRPr lang="zh-CN" altLang="en-US" sz="1400" dirty="0">
              <a:solidFill>
                <a:schemeClr val="bg1"/>
              </a:solidFill>
            </a:endParaRPr>
          </a:p>
        </p:txBody>
      </p:sp>
      <p:sp>
        <p:nvSpPr>
          <p:cNvPr id="3" name="文本框 2">
            <a:extLst>
              <a:ext uri="{FF2B5EF4-FFF2-40B4-BE49-F238E27FC236}">
                <a16:creationId xmlns:a16="http://schemas.microsoft.com/office/drawing/2014/main" id="{1333C5D9-2503-09D6-3B06-2ED3235CB2C7}"/>
              </a:ext>
            </a:extLst>
          </p:cNvPr>
          <p:cNvSpPr txBox="1"/>
          <p:nvPr/>
        </p:nvSpPr>
        <p:spPr>
          <a:xfrm>
            <a:off x="507206" y="1787813"/>
            <a:ext cx="10445949" cy="2031325"/>
          </a:xfrm>
          <a:prstGeom prst="rect">
            <a:avLst/>
          </a:prstGeom>
          <a:noFill/>
        </p:spPr>
        <p:txBody>
          <a:bodyPr wrap="square">
            <a:spAutoFit/>
          </a:bodyPr>
          <a:lstStyle/>
          <a:p>
            <a:r>
              <a:rPr lang="zh-CN" altLang="en-US" dirty="0"/>
              <a:t>卡尔曼滤波是一种利用</a:t>
            </a:r>
            <a:r>
              <a:rPr lang="zh-CN" altLang="en-US" dirty="0">
                <a:solidFill>
                  <a:srgbClr val="FF0000"/>
                </a:solidFill>
              </a:rPr>
              <a:t>线性系统状态方程</a:t>
            </a:r>
            <a:r>
              <a:rPr lang="zh-CN" altLang="en-US" dirty="0"/>
              <a:t>，通过系统输入输出观测数据，对系统状态进行最优估计的算法。由于观测数据中包括系统中的噪声和干扰的影响，所以最优估计也可看作是滤波过程。它</a:t>
            </a:r>
            <a:r>
              <a:rPr lang="zh-CN" altLang="en-US" b="0" i="0" dirty="0">
                <a:solidFill>
                  <a:srgbClr val="121212"/>
                </a:solidFill>
                <a:effectLst/>
                <a:latin typeface="-apple-system"/>
              </a:rPr>
              <a:t>可以对系统</a:t>
            </a:r>
            <a:r>
              <a:rPr lang="zh-CN" altLang="en-US" b="0" i="0" dirty="0">
                <a:solidFill>
                  <a:srgbClr val="C00000"/>
                </a:solidFill>
                <a:effectLst/>
                <a:latin typeface="-apple-system"/>
              </a:rPr>
              <a:t>下一步要</a:t>
            </a:r>
            <a:r>
              <a:rPr lang="zh-CN" altLang="en-US" b="0" i="0" dirty="0">
                <a:solidFill>
                  <a:srgbClr val="121212"/>
                </a:solidFill>
                <a:effectLst/>
                <a:latin typeface="-apple-system"/>
              </a:rPr>
              <a:t>做什么做出</a:t>
            </a:r>
            <a:r>
              <a:rPr lang="zh-CN" altLang="en-US" b="0" i="0" dirty="0">
                <a:solidFill>
                  <a:srgbClr val="FF0000"/>
                </a:solidFill>
                <a:effectLst/>
                <a:latin typeface="-apple-system"/>
              </a:rPr>
              <a:t>有根据的推测</a:t>
            </a:r>
            <a:r>
              <a:rPr lang="zh-CN" altLang="en-US" b="0" i="0" dirty="0">
                <a:solidFill>
                  <a:srgbClr val="121212"/>
                </a:solidFill>
                <a:effectLst/>
                <a:latin typeface="-apple-system"/>
              </a:rPr>
              <a:t>。即便有噪声信息干扰，卡尔曼滤波通常也能很好的弄清楚究竟发生了什么，找出现象间不易察觉的相关性。</a:t>
            </a:r>
          </a:p>
          <a:p>
            <a:pPr algn="l"/>
            <a:endParaRPr lang="en-US" altLang="zh-CN" b="0" i="0" dirty="0">
              <a:solidFill>
                <a:srgbClr val="121212"/>
              </a:solidFill>
              <a:effectLst/>
              <a:latin typeface="-apple-system"/>
            </a:endParaRPr>
          </a:p>
          <a:p>
            <a:pPr algn="l"/>
            <a:r>
              <a:rPr lang="zh-CN" altLang="en-US" b="0" i="0" dirty="0">
                <a:solidFill>
                  <a:srgbClr val="121212"/>
                </a:solidFill>
                <a:effectLst/>
                <a:latin typeface="-apple-system"/>
              </a:rPr>
              <a:t>卡尔曼滤波非常适合</a:t>
            </a:r>
            <a:r>
              <a:rPr lang="zh-CN" altLang="en-US" b="0" i="0" dirty="0">
                <a:solidFill>
                  <a:srgbClr val="FF0000"/>
                </a:solidFill>
                <a:effectLst/>
                <a:latin typeface="-apple-system"/>
              </a:rPr>
              <a:t>不断变化的系统</a:t>
            </a:r>
            <a:r>
              <a:rPr lang="zh-CN" altLang="en-US" b="0" i="0" dirty="0">
                <a:solidFill>
                  <a:srgbClr val="121212"/>
                </a:solidFill>
                <a:effectLst/>
                <a:latin typeface="-apple-system"/>
              </a:rPr>
              <a:t>，它的优点还有内存占用较小（只需保留前一个状态）、速度快，是实时问题和嵌入式系统的理想选择。</a:t>
            </a:r>
          </a:p>
        </p:txBody>
      </p:sp>
      <p:sp>
        <p:nvSpPr>
          <p:cNvPr id="5" name="文本框 4">
            <a:extLst>
              <a:ext uri="{FF2B5EF4-FFF2-40B4-BE49-F238E27FC236}">
                <a16:creationId xmlns:a16="http://schemas.microsoft.com/office/drawing/2014/main" id="{6975158C-B112-295A-F603-2414DAEAC919}"/>
              </a:ext>
            </a:extLst>
          </p:cNvPr>
          <p:cNvSpPr txBox="1"/>
          <p:nvPr/>
        </p:nvSpPr>
        <p:spPr>
          <a:xfrm>
            <a:off x="642937" y="1185863"/>
            <a:ext cx="2621757" cy="461665"/>
          </a:xfrm>
          <a:prstGeom prst="rect">
            <a:avLst/>
          </a:prstGeom>
          <a:noFill/>
        </p:spPr>
        <p:txBody>
          <a:bodyPr wrap="square" rtlCol="0">
            <a:spAutoFit/>
          </a:bodyPr>
          <a:lstStyle/>
          <a:p>
            <a:r>
              <a:rPr lang="zh-CN" altLang="en-US" sz="2400" dirty="0"/>
              <a:t>卡尔曼滤波简介</a:t>
            </a:r>
          </a:p>
        </p:txBody>
      </p:sp>
      <p:sp>
        <p:nvSpPr>
          <p:cNvPr id="8" name="椭圆 7">
            <a:extLst>
              <a:ext uri="{FF2B5EF4-FFF2-40B4-BE49-F238E27FC236}">
                <a16:creationId xmlns:a16="http://schemas.microsoft.com/office/drawing/2014/main" id="{5FABE72B-C793-E45A-945E-4CAAC27353C5}"/>
              </a:ext>
            </a:extLst>
          </p:cNvPr>
          <p:cNvSpPr/>
          <p:nvPr/>
        </p:nvSpPr>
        <p:spPr>
          <a:xfrm>
            <a:off x="507206" y="1339498"/>
            <a:ext cx="135731" cy="154394"/>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9" name="图片 8">
            <a:extLst>
              <a:ext uri="{FF2B5EF4-FFF2-40B4-BE49-F238E27FC236}">
                <a16:creationId xmlns:a16="http://schemas.microsoft.com/office/drawing/2014/main" id="{E0B94FBA-C968-D93D-F3E1-2F57EFFF3D54}"/>
              </a:ext>
            </a:extLst>
          </p:cNvPr>
          <p:cNvPicPr>
            <a:picLocks noChangeAspect="1"/>
          </p:cNvPicPr>
          <p:nvPr/>
        </p:nvPicPr>
        <p:blipFill>
          <a:blip r:embed="rId3"/>
          <a:stretch>
            <a:fillRect/>
          </a:stretch>
        </p:blipFill>
        <p:spPr>
          <a:xfrm>
            <a:off x="6703420" y="3630474"/>
            <a:ext cx="4222241" cy="2967176"/>
          </a:xfrm>
          <a:prstGeom prst="rect">
            <a:avLst/>
          </a:prstGeom>
        </p:spPr>
      </p:pic>
      <p:sp>
        <p:nvSpPr>
          <p:cNvPr id="11" name="文本框 10">
            <a:extLst>
              <a:ext uri="{FF2B5EF4-FFF2-40B4-BE49-F238E27FC236}">
                <a16:creationId xmlns:a16="http://schemas.microsoft.com/office/drawing/2014/main" id="{F14848EC-F858-8211-1886-1A3489D96027}"/>
              </a:ext>
            </a:extLst>
          </p:cNvPr>
          <p:cNvSpPr txBox="1"/>
          <p:nvPr/>
        </p:nvSpPr>
        <p:spPr>
          <a:xfrm>
            <a:off x="1621186" y="4652397"/>
            <a:ext cx="3461049" cy="923330"/>
          </a:xfrm>
          <a:prstGeom prst="rect">
            <a:avLst/>
          </a:prstGeom>
          <a:noFill/>
        </p:spPr>
        <p:txBody>
          <a:bodyPr wrap="square">
            <a:spAutoFit/>
          </a:bodyPr>
          <a:lstStyle/>
          <a:p>
            <a:r>
              <a:rPr lang="zh-CN" altLang="en-US" dirty="0">
                <a:solidFill>
                  <a:srgbClr val="C00000"/>
                </a:solidFill>
              </a:rPr>
              <a:t>卡尔曼滤波的思想是利用当前帧的观测值和前一帧的最优状态估计来获得当前的最优状态估计</a:t>
            </a:r>
          </a:p>
        </p:txBody>
      </p:sp>
      <p:sp>
        <p:nvSpPr>
          <p:cNvPr id="12" name="椭圆 11">
            <a:extLst>
              <a:ext uri="{FF2B5EF4-FFF2-40B4-BE49-F238E27FC236}">
                <a16:creationId xmlns:a16="http://schemas.microsoft.com/office/drawing/2014/main" id="{B2DE6E41-3E53-F6F5-93F3-4225CC912BF2}"/>
              </a:ext>
            </a:extLst>
          </p:cNvPr>
          <p:cNvSpPr/>
          <p:nvPr/>
        </p:nvSpPr>
        <p:spPr>
          <a:xfrm>
            <a:off x="1092146" y="4192346"/>
            <a:ext cx="4396435" cy="1843431"/>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2203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6BEB50E-9146-B7FC-1F10-ACDE64E67FA0}"/>
              </a:ext>
            </a:extLst>
          </p:cNvPr>
          <p:cNvPicPr>
            <a:picLocks noChangeAspect="1"/>
          </p:cNvPicPr>
          <p:nvPr/>
        </p:nvPicPr>
        <p:blipFill>
          <a:blip r:embed="rId2"/>
          <a:stretch>
            <a:fillRect/>
          </a:stretch>
        </p:blipFill>
        <p:spPr>
          <a:xfrm>
            <a:off x="0" y="1"/>
            <a:ext cx="12192000" cy="6857999"/>
          </a:xfrm>
          <a:prstGeom prst="rect">
            <a:avLst/>
          </a:prstGeom>
        </p:spPr>
      </p:pic>
      <p:sp>
        <p:nvSpPr>
          <p:cNvPr id="3074" name="标题 3073"/>
          <p:cNvSpPr>
            <a:spLocks noGrp="1"/>
          </p:cNvSpPr>
          <p:nvPr>
            <p:ph type="title"/>
          </p:nvPr>
        </p:nvSpPr>
        <p:spPr>
          <a:xfrm>
            <a:off x="9120188" y="260350"/>
            <a:ext cx="1090612" cy="287338"/>
          </a:xfrm>
        </p:spPr>
        <p:txBody>
          <a:bodyPr anchor="ctr" anchorCtr="0"/>
          <a:lstStyle/>
          <a:p>
            <a:endParaRPr lang="zh-CN" altLang="en-US" sz="1400" dirty="0">
              <a:solidFill>
                <a:schemeClr val="bg1"/>
              </a:solidFill>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7E71F1D-3B7B-0267-A14B-734A2F12228D}"/>
                  </a:ext>
                </a:extLst>
              </p:cNvPr>
              <p:cNvSpPr txBox="1"/>
              <p:nvPr/>
            </p:nvSpPr>
            <p:spPr>
              <a:xfrm>
                <a:off x="-97859" y="2494357"/>
                <a:ext cx="6097190" cy="3888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solidFill>
                                <a:srgbClr val="836967"/>
                              </a:solidFill>
                              <a:latin typeface="Cambria Math" panose="02040503050406030204" pitchFamily="18" charset="0"/>
                              <a:ea typeface="Cambria Math" panose="02040503050406030204" pitchFamily="18" charset="0"/>
                            </a:rPr>
                          </m:ctrlPr>
                        </m:sSubPr>
                        <m:e>
                          <m:r>
                            <a:rPr lang="en-US" altLang="zh-CN" i="1" dirty="0" smtClean="0">
                              <a:latin typeface="Cambria Math" panose="02040503050406030204" pitchFamily="18" charset="0"/>
                              <a:ea typeface="Cambria Math" panose="02040503050406030204" pitchFamily="18" charset="0"/>
                            </a:rPr>
                            <m:t>𝑥</m:t>
                          </m:r>
                        </m:e>
                        <m:sub>
                          <m:r>
                            <a:rPr lang="en-US" altLang="zh-CN" i="1" dirty="0" smtClean="0">
                              <a:latin typeface="Cambria Math" panose="02040503050406030204" pitchFamily="18" charset="0"/>
                              <a:ea typeface="Cambria Math" panose="02040503050406030204" pitchFamily="18" charset="0"/>
                            </a:rPr>
                            <m:t>𝑘</m:t>
                          </m:r>
                        </m:sub>
                      </m:sSub>
                      <m:r>
                        <a:rPr lang="en-US" altLang="zh-CN" i="1" dirty="0" smtClean="0">
                          <a:latin typeface="Cambria Math" panose="02040503050406030204" pitchFamily="18" charset="0"/>
                          <a:ea typeface="Cambria Math" panose="02040503050406030204" pitchFamily="18" charset="0"/>
                        </a:rPr>
                        <m:t>=</m:t>
                      </m:r>
                      <m:sSub>
                        <m:sSubPr>
                          <m:ctrlPr>
                            <a:rPr lang="en-US" altLang="zh-CN" i="1" dirty="0" smtClean="0">
                              <a:solidFill>
                                <a:srgbClr val="836967"/>
                              </a:solidFill>
                              <a:latin typeface="Cambria Math" panose="02040503050406030204" pitchFamily="18" charset="0"/>
                              <a:ea typeface="Cambria Math" panose="02040503050406030204" pitchFamily="18" charset="0"/>
                            </a:rPr>
                          </m:ctrlPr>
                        </m:sSubPr>
                        <m:e>
                          <m:r>
                            <a:rPr lang="en-US" altLang="zh-CN" i="1" dirty="0" smtClean="0">
                              <a:latin typeface="Cambria Math" panose="02040503050406030204" pitchFamily="18" charset="0"/>
                              <a:ea typeface="Cambria Math" panose="02040503050406030204" pitchFamily="18" charset="0"/>
                            </a:rPr>
                            <m:t>𝑥</m:t>
                          </m:r>
                        </m:e>
                        <m:sub>
                          <m:r>
                            <a:rPr lang="en-US" altLang="zh-CN" i="1" dirty="0" smtClean="0">
                              <a:latin typeface="Cambria Math" panose="02040503050406030204" pitchFamily="18" charset="0"/>
                              <a:ea typeface="Cambria Math" panose="02040503050406030204" pitchFamily="18" charset="0"/>
                            </a:rPr>
                            <m:t>𝑘</m:t>
                          </m:r>
                          <m:r>
                            <a:rPr lang="en-US" altLang="zh-CN" i="1" dirty="0" smtClean="0">
                              <a:latin typeface="Cambria Math" panose="02040503050406030204" pitchFamily="18" charset="0"/>
                              <a:ea typeface="Cambria Math" panose="02040503050406030204" pitchFamily="18" charset="0"/>
                            </a:rPr>
                            <m:t>−1</m:t>
                          </m:r>
                        </m:sub>
                      </m:sSub>
                      <m:r>
                        <a:rPr lang="en-US" altLang="zh-CN" i="1" dirty="0" smtClean="0">
                          <a:latin typeface="Cambria Math" panose="02040503050406030204" pitchFamily="18" charset="0"/>
                          <a:ea typeface="Cambria Math" panose="02040503050406030204" pitchFamily="18" charset="0"/>
                        </a:rPr>
                        <m:t>+</m:t>
                      </m:r>
                      <m:sSub>
                        <m:sSubPr>
                          <m:ctrlPr>
                            <a:rPr lang="en-US" altLang="zh-CN" i="1" dirty="0" smtClean="0">
                              <a:solidFill>
                                <a:srgbClr val="836967"/>
                              </a:solidFill>
                              <a:latin typeface="Cambria Math" panose="02040503050406030204" pitchFamily="18" charset="0"/>
                              <a:ea typeface="Cambria Math" panose="02040503050406030204" pitchFamily="18" charset="0"/>
                            </a:rPr>
                          </m:ctrlPr>
                        </m:sSubPr>
                        <m:e>
                          <m:sSub>
                            <m:sSubPr>
                              <m:ctrlPr>
                                <a:rPr lang="en-US" altLang="zh-CN" i="1" dirty="0" smtClean="0">
                                  <a:solidFill>
                                    <a:schemeClr val="tx1"/>
                                  </a:solidFill>
                                  <a:latin typeface="Cambria Math" panose="02040503050406030204" pitchFamily="18" charset="0"/>
                                  <a:ea typeface="Cambria Math" panose="02040503050406030204" pitchFamily="18" charset="0"/>
                                </a:rPr>
                              </m:ctrlPr>
                            </m:sSubPr>
                            <m:e>
                              <m:r>
                                <a:rPr lang="en-US" altLang="zh-CN" b="0" i="1" dirty="0" smtClean="0">
                                  <a:solidFill>
                                    <a:schemeClr val="tx1"/>
                                  </a:solidFill>
                                  <a:latin typeface="Cambria Math" panose="02040503050406030204" pitchFamily="18" charset="0"/>
                                  <a:ea typeface="Cambria Math" panose="02040503050406030204" pitchFamily="18" charset="0"/>
                                </a:rPr>
                                <m:t>𝑑</m:t>
                              </m:r>
                            </m:e>
                            <m:sub>
                              <m:r>
                                <a:rPr lang="en-US" altLang="zh-CN" b="0" i="1" dirty="0" smtClean="0">
                                  <a:solidFill>
                                    <a:schemeClr val="tx1"/>
                                  </a:solidFill>
                                  <a:latin typeface="Cambria Math" panose="02040503050406030204" pitchFamily="18" charset="0"/>
                                  <a:ea typeface="Cambria Math" panose="02040503050406030204" pitchFamily="18" charset="0"/>
                                </a:rPr>
                                <m:t>𝑡</m:t>
                              </m:r>
                            </m:sub>
                          </m:sSub>
                          <m:r>
                            <a:rPr lang="en-US" altLang="zh-CN" b="0" i="1" dirty="0" smtClean="0">
                              <a:solidFill>
                                <a:schemeClr val="tx1"/>
                              </a:solidFill>
                              <a:latin typeface="Cambria Math" panose="02040503050406030204" pitchFamily="18" charset="0"/>
                              <a:ea typeface="Cambria Math" panose="02040503050406030204" pitchFamily="18" charset="0"/>
                            </a:rPr>
                            <m:t>∗</m:t>
                          </m:r>
                          <m:r>
                            <a:rPr lang="en-US" altLang="zh-CN" i="1" dirty="0" smtClean="0">
                              <a:latin typeface="Cambria Math" panose="02040503050406030204" pitchFamily="18" charset="0"/>
                              <a:ea typeface="Cambria Math" panose="02040503050406030204" pitchFamily="18" charset="0"/>
                            </a:rPr>
                            <m:t>𝑣</m:t>
                          </m:r>
                        </m:e>
                        <m:sub>
                          <m:r>
                            <a:rPr lang="en-US" altLang="zh-CN" i="1" dirty="0" smtClean="0">
                              <a:latin typeface="Cambria Math" panose="02040503050406030204" pitchFamily="18" charset="0"/>
                              <a:ea typeface="Cambria Math" panose="02040503050406030204" pitchFamily="18" charset="0"/>
                            </a:rPr>
                            <m:t>𝑥</m:t>
                          </m:r>
                          <m:d>
                            <m:dPr>
                              <m:ctrlPr>
                                <a:rPr lang="en-US" altLang="zh-CN" i="1" dirty="0" smtClean="0">
                                  <a:solidFill>
                                    <a:srgbClr val="836967"/>
                                  </a:solidFill>
                                  <a:latin typeface="Cambria Math" panose="02040503050406030204" pitchFamily="18" charset="0"/>
                                  <a:ea typeface="Cambria Math" panose="02040503050406030204" pitchFamily="18" charset="0"/>
                                </a:rPr>
                              </m:ctrlPr>
                            </m:dPr>
                            <m:e>
                              <m:r>
                                <a:rPr lang="en-US" altLang="zh-CN" i="1" dirty="0" smtClean="0">
                                  <a:latin typeface="Cambria Math" panose="02040503050406030204" pitchFamily="18" charset="0"/>
                                  <a:ea typeface="Cambria Math" panose="02040503050406030204" pitchFamily="18" charset="0"/>
                                </a:rPr>
                                <m:t>𝑘</m:t>
                              </m:r>
                              <m:r>
                                <a:rPr lang="en-US" altLang="zh-CN" i="1" dirty="0" smtClean="0">
                                  <a:latin typeface="Cambria Math" panose="02040503050406030204" pitchFamily="18" charset="0"/>
                                  <a:ea typeface="Cambria Math" panose="02040503050406030204" pitchFamily="18" charset="0"/>
                                </a:rPr>
                                <m:t>−1</m:t>
                              </m:r>
                            </m:e>
                          </m:d>
                        </m:sub>
                      </m:sSub>
                      <m:sSub>
                        <m:sSubPr>
                          <m:ctrlPr>
                            <a:rPr lang="en-US" altLang="zh-CN" i="1" dirty="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       </m:t>
                          </m:r>
                          <m:r>
                            <a:rPr lang="en-US" altLang="zh-CN" i="1" dirty="0">
                              <a:latin typeface="Cambria Math" panose="02040503050406030204" pitchFamily="18" charset="0"/>
                              <a:ea typeface="Cambria Math" panose="02040503050406030204" pitchFamily="18" charset="0"/>
                            </a:rPr>
                            <m:t>𝑣</m:t>
                          </m:r>
                        </m:e>
                        <m:sub>
                          <m:r>
                            <a:rPr lang="en-US" altLang="zh-CN" i="1" dirty="0">
                              <a:latin typeface="Cambria Math" panose="02040503050406030204" pitchFamily="18" charset="0"/>
                              <a:ea typeface="Cambria Math" panose="02040503050406030204" pitchFamily="18" charset="0"/>
                            </a:rPr>
                            <m:t>𝑘</m:t>
                          </m:r>
                        </m:sub>
                      </m:sSub>
                      <m:r>
                        <a:rPr lang="en-US" altLang="zh-CN" i="1" dirty="0">
                          <a:latin typeface="Cambria Math" panose="02040503050406030204" pitchFamily="18" charset="0"/>
                          <a:ea typeface="Cambria Math" panose="02040503050406030204" pitchFamily="18" charset="0"/>
                        </a:rPr>
                        <m:t>=</m:t>
                      </m:r>
                      <m:sSub>
                        <m:sSubPr>
                          <m:ctrlPr>
                            <a:rPr lang="en-US" altLang="zh-CN" i="1" dirty="0">
                              <a:solidFill>
                                <a:srgbClr val="836967"/>
                              </a:solidFill>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𝑣</m:t>
                          </m:r>
                        </m:e>
                        <m:sub>
                          <m:r>
                            <a:rPr lang="en-US" altLang="zh-CN" i="1" dirty="0">
                              <a:latin typeface="Cambria Math" panose="02040503050406030204" pitchFamily="18" charset="0"/>
                              <a:ea typeface="Cambria Math" panose="02040503050406030204" pitchFamily="18" charset="0"/>
                            </a:rPr>
                            <m:t>𝑥</m:t>
                          </m:r>
                          <m:d>
                            <m:dPr>
                              <m:ctrlPr>
                                <a:rPr lang="en-US" altLang="zh-CN" i="1" dirty="0">
                                  <a:solidFill>
                                    <a:srgbClr val="836967"/>
                                  </a:solidFill>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𝑘</m:t>
                              </m:r>
                              <m:r>
                                <a:rPr lang="en-US" altLang="zh-CN" i="1" dirty="0">
                                  <a:latin typeface="Cambria Math" panose="02040503050406030204" pitchFamily="18" charset="0"/>
                                  <a:ea typeface="Cambria Math" panose="02040503050406030204" pitchFamily="18" charset="0"/>
                                </a:rPr>
                                <m:t>−1</m:t>
                              </m:r>
                            </m:e>
                          </m:d>
                        </m:sub>
                      </m:sSub>
                    </m:oMath>
                  </m:oMathPara>
                </a14:m>
                <a:endParaRPr lang="zh-CN" altLang="en-US" dirty="0"/>
              </a:p>
            </p:txBody>
          </p:sp>
        </mc:Choice>
        <mc:Fallback xmlns="">
          <p:sp>
            <p:nvSpPr>
              <p:cNvPr id="5" name="文本框 4">
                <a:extLst>
                  <a:ext uri="{FF2B5EF4-FFF2-40B4-BE49-F238E27FC236}">
                    <a16:creationId xmlns:a16="http://schemas.microsoft.com/office/drawing/2014/main" id="{F7E71F1D-3B7B-0267-A14B-734A2F12228D}"/>
                  </a:ext>
                </a:extLst>
              </p:cNvPr>
              <p:cNvSpPr txBox="1">
                <a:spLocks noRot="1" noChangeAspect="1" noMove="1" noResize="1" noEditPoints="1" noAdjustHandles="1" noChangeArrowheads="1" noChangeShapeType="1" noTextEdit="1"/>
              </p:cNvSpPr>
              <p:nvPr/>
            </p:nvSpPr>
            <p:spPr>
              <a:xfrm>
                <a:off x="-97859" y="2494357"/>
                <a:ext cx="6097190" cy="388889"/>
              </a:xfrm>
              <a:prstGeom prst="rect">
                <a:avLst/>
              </a:prstGeom>
              <a:blipFill>
                <a:blip r:embed="rId3"/>
                <a:stretch>
                  <a:fillRect/>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5983ACD4-73EA-B7C2-3CD1-C111F835BEF0}"/>
              </a:ext>
            </a:extLst>
          </p:cNvPr>
          <p:cNvSpPr txBox="1"/>
          <p:nvPr/>
        </p:nvSpPr>
        <p:spPr>
          <a:xfrm>
            <a:off x="606128" y="1118020"/>
            <a:ext cx="3346290" cy="325754"/>
          </a:xfrm>
          <a:prstGeom prst="rect">
            <a:avLst/>
          </a:prstGeom>
          <a:noFill/>
        </p:spPr>
        <p:txBody>
          <a:bodyPr wrap="square" rtlCol="0">
            <a:noAutofit/>
          </a:bodyPr>
          <a:lstStyle/>
          <a:p>
            <a:r>
              <a:rPr lang="zh-CN" altLang="en-US" sz="2400" b="1" dirty="0">
                <a:latin typeface="+mn-ea"/>
              </a:rPr>
              <a:t>卡尔曼滤波器算法原理</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6E975B8-C86C-7FE0-9748-AEF48AEB1803}"/>
                  </a:ext>
                </a:extLst>
              </p:cNvPr>
              <p:cNvSpPr txBox="1"/>
              <p:nvPr/>
            </p:nvSpPr>
            <p:spPr>
              <a:xfrm>
                <a:off x="1209918" y="3012284"/>
                <a:ext cx="3827229" cy="1132041"/>
              </a:xfrm>
              <a:prstGeom prst="rect">
                <a:avLst/>
              </a:prstGeom>
              <a:noFill/>
            </p:spPr>
            <p:txBody>
              <a:bodyPr wrap="square">
                <a:spAutoFit/>
              </a:bodyPr>
              <a:lstStyle/>
              <a:p>
                <a14:m>
                  <m:oMath xmlns:m="http://schemas.openxmlformats.org/officeDocument/2006/math">
                    <m:d>
                      <m:dPr>
                        <m:begChr m:val="["/>
                        <m:endChr m:val="]"/>
                        <m:ctrlPr>
                          <a:rPr lang="zh-CN" altLang="en-US" i="1" smtClean="0">
                            <a:solidFill>
                              <a:srgbClr val="836967"/>
                            </a:solidFill>
                            <a:latin typeface="Cambria Math" panose="02040503050406030204" pitchFamily="18" charset="0"/>
                          </a:rPr>
                        </m:ctrlPr>
                      </m:dPr>
                      <m:e>
                        <m:m>
                          <m:mPr>
                            <m:plcHide m:val="on"/>
                            <m:mcs>
                              <m:mc>
                                <m:mcPr>
                                  <m:count m:val="1"/>
                                  <m:mcJc m:val="center"/>
                                </m:mcPr>
                              </m:mc>
                            </m:mcs>
                            <m:ctrlPr>
                              <a:rPr lang="zh-CN" altLang="en-US" i="1">
                                <a:solidFill>
                                  <a:srgbClr val="836967"/>
                                </a:solidFill>
                                <a:latin typeface="Cambria Math" panose="02040503050406030204" pitchFamily="18" charset="0"/>
                              </a:rPr>
                            </m:ctrlPr>
                          </m:mP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e>
                          </m:mr>
                          <m:m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𝑥𝑘</m:t>
                                  </m:r>
                                </m:sub>
                              </m:sSub>
                            </m:e>
                          </m:mr>
                          <m:m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𝑘</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b="0" i="1" smtClean="0">
                                      <a:latin typeface="Cambria Math" panose="02040503050406030204" pitchFamily="18" charset="0"/>
                                    </a:rPr>
                                    <m:t>𝑦</m:t>
                                  </m:r>
                                  <m:r>
                                    <a:rPr lang="en-US" altLang="zh-CN" i="1">
                                      <a:latin typeface="Cambria Math" panose="02040503050406030204" pitchFamily="18" charset="0"/>
                                    </a:rPr>
                                    <m:t>𝑘</m:t>
                                  </m:r>
                                </m:sub>
                              </m:sSub>
                            </m:e>
                          </m:mr>
                        </m:m>
                      </m:e>
                    </m:d>
                    <m:r>
                      <a:rPr lang="en-US" altLang="zh-CN" dirty="0">
                        <a:latin typeface="Cambria Math" panose="02040503050406030204" pitchFamily="18" charset="0"/>
                        <a:ea typeface="Cambria Math" panose="02040503050406030204" pitchFamily="18" charset="0"/>
                      </a:rPr>
                      <m:t>=</m:t>
                    </m:r>
                    <m:d>
                      <m:dPr>
                        <m:begChr m:val="["/>
                        <m:endChr m:val="]"/>
                        <m:ctrlPr>
                          <a:rPr lang="zh-CN" altLang="en-US" i="1" dirty="0" smtClean="0">
                            <a:solidFill>
                              <a:schemeClr val="tx1"/>
                            </a:solidFill>
                            <a:latin typeface="Cambria Math" panose="02040503050406030204" pitchFamily="18" charset="0"/>
                          </a:rPr>
                        </m:ctrlPr>
                      </m:dPr>
                      <m:e>
                        <m:m>
                          <m:mPr>
                            <m:plcHide m:val="on"/>
                            <m:mcs>
                              <m:mc>
                                <m:mcPr>
                                  <m:count m:val="4"/>
                                  <m:mcJc m:val="center"/>
                                </m:mcPr>
                              </m:mc>
                            </m:mcs>
                            <m:ctrlPr>
                              <a:rPr lang="zh-CN" altLang="en-US" i="1" dirty="0">
                                <a:solidFill>
                                  <a:schemeClr val="tx1"/>
                                </a:solidFill>
                                <a:latin typeface="Cambria Math" panose="02040503050406030204" pitchFamily="18" charset="0"/>
                              </a:rPr>
                            </m:ctrlPr>
                          </m:mPr>
                          <m:mr>
                            <m:e>
                              <m:r>
                                <a:rPr lang="zh-CN" altLang="en-US" dirty="0">
                                  <a:solidFill>
                                    <a:schemeClr val="tx1"/>
                                  </a:solidFill>
                                  <a:latin typeface="Cambria Math" panose="02040503050406030204" pitchFamily="18" charset="0"/>
                                </a:rPr>
                                <m:t>1</m:t>
                              </m:r>
                            </m:e>
                            <m:e>
                              <m:r>
                                <a:rPr lang="zh-CN" altLang="en-US" i="0" dirty="0">
                                  <a:solidFill>
                                    <a:schemeClr val="tx1"/>
                                  </a:solidFill>
                                  <a:latin typeface="Cambria Math" panose="02040503050406030204" pitchFamily="18" charset="0"/>
                                </a:rPr>
                                <m:t>1</m:t>
                              </m:r>
                            </m:e>
                            <m:e>
                              <m:r>
                                <a:rPr lang="zh-CN" altLang="en-US" i="0" dirty="0">
                                  <a:solidFill>
                                    <a:schemeClr val="tx1"/>
                                  </a:solidFill>
                                  <a:latin typeface="Cambria Math" panose="02040503050406030204" pitchFamily="18" charset="0"/>
                                </a:rPr>
                                <m:t>0</m:t>
                              </m:r>
                            </m:e>
                            <m:e>
                              <m:r>
                                <a:rPr lang="zh-CN" altLang="en-US" i="0" dirty="0">
                                  <a:solidFill>
                                    <a:schemeClr val="tx1"/>
                                  </a:solidFill>
                                  <a:latin typeface="Cambria Math" panose="02040503050406030204" pitchFamily="18" charset="0"/>
                                </a:rPr>
                                <m:t>0</m:t>
                              </m:r>
                            </m:e>
                          </m:mr>
                          <m:mr>
                            <m:e>
                              <m:r>
                                <a:rPr lang="zh-CN" altLang="en-US" i="0" dirty="0">
                                  <a:solidFill>
                                    <a:schemeClr val="tx1"/>
                                  </a:solidFill>
                                  <a:latin typeface="Cambria Math" panose="02040503050406030204" pitchFamily="18" charset="0"/>
                                </a:rPr>
                                <m:t>0</m:t>
                              </m:r>
                            </m:e>
                            <m:e>
                              <m:r>
                                <a:rPr lang="zh-CN" altLang="en-US" i="0" dirty="0">
                                  <a:solidFill>
                                    <a:schemeClr val="tx1"/>
                                  </a:solidFill>
                                  <a:latin typeface="Cambria Math" panose="02040503050406030204" pitchFamily="18" charset="0"/>
                                </a:rPr>
                                <m:t>1</m:t>
                              </m:r>
                            </m:e>
                            <m:e>
                              <m:r>
                                <a:rPr lang="zh-CN" altLang="en-US" i="0" dirty="0">
                                  <a:solidFill>
                                    <a:schemeClr val="tx1"/>
                                  </a:solidFill>
                                  <a:latin typeface="Cambria Math" panose="02040503050406030204" pitchFamily="18" charset="0"/>
                                </a:rPr>
                                <m:t>0</m:t>
                              </m:r>
                            </m:e>
                            <m:e>
                              <m:r>
                                <a:rPr lang="zh-CN" altLang="en-US" i="0" dirty="0">
                                  <a:solidFill>
                                    <a:schemeClr val="tx1"/>
                                  </a:solidFill>
                                  <a:latin typeface="Cambria Math" panose="02040503050406030204" pitchFamily="18" charset="0"/>
                                </a:rPr>
                                <m:t>0</m:t>
                              </m:r>
                            </m:e>
                          </m:mr>
                          <m:mr>
                            <m:e>
                              <m:r>
                                <a:rPr lang="zh-CN" altLang="en-US" i="0" dirty="0">
                                  <a:solidFill>
                                    <a:schemeClr val="tx1"/>
                                  </a:solidFill>
                                  <a:latin typeface="Cambria Math" panose="02040503050406030204" pitchFamily="18" charset="0"/>
                                </a:rPr>
                                <m:t>0</m:t>
                              </m:r>
                            </m:e>
                            <m:e>
                              <m:r>
                                <a:rPr lang="zh-CN" altLang="en-US" i="0" dirty="0">
                                  <a:solidFill>
                                    <a:schemeClr val="tx1"/>
                                  </a:solidFill>
                                  <a:latin typeface="Cambria Math" panose="02040503050406030204" pitchFamily="18" charset="0"/>
                                </a:rPr>
                                <m:t>0</m:t>
                              </m:r>
                            </m:e>
                            <m:e>
                              <m:r>
                                <a:rPr lang="zh-CN" altLang="en-US" i="0" dirty="0">
                                  <a:solidFill>
                                    <a:schemeClr val="tx1"/>
                                  </a:solidFill>
                                  <a:latin typeface="Cambria Math" panose="02040503050406030204" pitchFamily="18" charset="0"/>
                                </a:rPr>
                                <m:t>1</m:t>
                              </m:r>
                            </m:e>
                            <m:e>
                              <m:r>
                                <a:rPr lang="zh-CN" altLang="en-US" i="0" dirty="0">
                                  <a:solidFill>
                                    <a:schemeClr val="tx1"/>
                                  </a:solidFill>
                                  <a:latin typeface="Cambria Math" panose="02040503050406030204" pitchFamily="18" charset="0"/>
                                </a:rPr>
                                <m:t>1</m:t>
                              </m:r>
                            </m:e>
                          </m:mr>
                          <m:mr>
                            <m:e>
                              <m:r>
                                <a:rPr lang="zh-CN" altLang="en-US" i="0" dirty="0">
                                  <a:solidFill>
                                    <a:schemeClr val="tx1"/>
                                  </a:solidFill>
                                  <a:latin typeface="Cambria Math" panose="02040503050406030204" pitchFamily="18" charset="0"/>
                                </a:rPr>
                                <m:t>0</m:t>
                              </m:r>
                            </m:e>
                            <m:e>
                              <m:r>
                                <a:rPr lang="zh-CN" altLang="en-US" i="0" dirty="0">
                                  <a:solidFill>
                                    <a:schemeClr val="tx1"/>
                                  </a:solidFill>
                                  <a:latin typeface="Cambria Math" panose="02040503050406030204" pitchFamily="18" charset="0"/>
                                </a:rPr>
                                <m:t>0</m:t>
                              </m:r>
                            </m:e>
                            <m:e>
                              <m:r>
                                <a:rPr lang="zh-CN" altLang="en-US" i="0" dirty="0">
                                  <a:solidFill>
                                    <a:schemeClr val="tx1"/>
                                  </a:solidFill>
                                  <a:latin typeface="Cambria Math" panose="02040503050406030204" pitchFamily="18" charset="0"/>
                                </a:rPr>
                                <m:t>0</m:t>
                              </m:r>
                            </m:e>
                            <m:e>
                              <m:r>
                                <a:rPr lang="zh-CN" altLang="en-US" i="0" dirty="0">
                                  <a:solidFill>
                                    <a:schemeClr val="tx1"/>
                                  </a:solidFill>
                                  <a:latin typeface="Cambria Math" panose="02040503050406030204" pitchFamily="18" charset="0"/>
                                </a:rPr>
                                <m:t>1</m:t>
                              </m:r>
                            </m:e>
                          </m:mr>
                        </m:m>
                      </m:e>
                    </m:d>
                  </m:oMath>
                </a14:m>
                <a:r>
                  <a:rPr lang="zh-CN" altLang="en-US" dirty="0">
                    <a:solidFill>
                      <a:srgbClr val="836967"/>
                    </a:solidFill>
                  </a:rPr>
                  <a:t> </a:t>
                </a:r>
                <a14:m>
                  <m:oMath xmlns:m="http://schemas.openxmlformats.org/officeDocument/2006/math">
                    <m:d>
                      <m:dPr>
                        <m:begChr m:val="["/>
                        <m:endChr m:val="]"/>
                        <m:ctrlPr>
                          <a:rPr lang="zh-CN" altLang="en-US" i="1">
                            <a:solidFill>
                              <a:srgbClr val="836967"/>
                            </a:solidFill>
                            <a:latin typeface="Cambria Math" panose="02040503050406030204" pitchFamily="18" charset="0"/>
                          </a:rPr>
                        </m:ctrlPr>
                      </m:dPr>
                      <m:e>
                        <m:m>
                          <m:mPr>
                            <m:plcHide m:val="on"/>
                            <m:mcs>
                              <m:mc>
                                <m:mcPr>
                                  <m:count m:val="1"/>
                                  <m:mcJc m:val="center"/>
                                </m:mcPr>
                              </m:mc>
                            </m:mcs>
                            <m:ctrlPr>
                              <a:rPr lang="zh-CN" altLang="en-US" i="1">
                                <a:solidFill>
                                  <a:srgbClr val="836967"/>
                                </a:solidFill>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𝑥</m:t>
                                  </m:r>
                                  <m:r>
                                    <a:rPr lang="en-US" altLang="zh-CN" b="0" i="1" smtClean="0">
                                      <a:latin typeface="Cambria Math" panose="02040503050406030204" pitchFamily="18" charset="0"/>
                                    </a:rPr>
                                    <m:t>(</m:t>
                                  </m:r>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𝑦</m:t>
                                  </m:r>
                                  <m:r>
                                    <a:rPr lang="en-US" altLang="zh-CN" b="0" i="1" smtClean="0">
                                      <a:latin typeface="Cambria Math" panose="02040503050406030204" pitchFamily="18" charset="0"/>
                                    </a:rPr>
                                    <m:t>(</m:t>
                                  </m:r>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mr>
                        </m:m>
                      </m:e>
                    </m:d>
                  </m:oMath>
                </a14:m>
                <a:endParaRPr lang="zh-CN" altLang="en-US" dirty="0"/>
              </a:p>
            </p:txBody>
          </p:sp>
        </mc:Choice>
        <mc:Fallback xmlns="">
          <p:sp>
            <p:nvSpPr>
              <p:cNvPr id="12" name="文本框 11">
                <a:extLst>
                  <a:ext uri="{FF2B5EF4-FFF2-40B4-BE49-F238E27FC236}">
                    <a16:creationId xmlns:a16="http://schemas.microsoft.com/office/drawing/2014/main" id="{C6E975B8-C86C-7FE0-9748-AEF48AEB1803}"/>
                  </a:ext>
                </a:extLst>
              </p:cNvPr>
              <p:cNvSpPr txBox="1">
                <a:spLocks noRot="1" noChangeAspect="1" noMove="1" noResize="1" noEditPoints="1" noAdjustHandles="1" noChangeArrowheads="1" noChangeShapeType="1" noTextEdit="1"/>
              </p:cNvSpPr>
              <p:nvPr/>
            </p:nvSpPr>
            <p:spPr>
              <a:xfrm>
                <a:off x="1209918" y="3012284"/>
                <a:ext cx="3827229" cy="113204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2E6EA435-41E9-EEEF-C08C-F6F1901ADE88}"/>
                  </a:ext>
                </a:extLst>
              </p:cNvPr>
              <p:cNvSpPr txBox="1"/>
              <p:nvPr/>
            </p:nvSpPr>
            <p:spPr>
              <a:xfrm>
                <a:off x="6495563" y="2504136"/>
                <a:ext cx="3614259" cy="369332"/>
              </a:xfrm>
              <a:prstGeom prst="rect">
                <a:avLst/>
              </a:prstGeom>
              <a:noFill/>
            </p:spPr>
            <p:txBody>
              <a:bodyPr wrap="none" rtlCol="0">
                <a:spAutoFit/>
              </a:bodyPr>
              <a:lstStyle/>
              <a:p>
                <a:r>
                  <a:rPr lang="zh-CN" altLang="en-US" dirty="0"/>
                  <a:t>状态转移方程：</a:t>
                </a:r>
                <a:r>
                  <a:rPr lang="en-US" altLang="zh-CN" dirty="0">
                    <a:solidFill>
                      <a:srgbClr val="836967"/>
                    </a:solidFill>
                    <a:ea typeface="Cambria Math" panose="02040503050406030204" pitchFamily="18" charset="0"/>
                  </a:rPr>
                  <a:t> </a:t>
                </a:r>
                <a14:m>
                  <m:oMath xmlns:m="http://schemas.openxmlformats.org/officeDocument/2006/math">
                    <m:sSub>
                      <m:sSubPr>
                        <m:ctrlPr>
                          <a:rPr lang="en-US" altLang="zh-CN" i="1" dirty="0" smtClean="0">
                            <a:solidFill>
                              <a:schemeClr val="tx1"/>
                            </a:solidFill>
                            <a:latin typeface="Cambria Math" panose="02040503050406030204" pitchFamily="18" charset="0"/>
                            <a:ea typeface="Cambria Math" panose="02040503050406030204" pitchFamily="18" charset="0"/>
                          </a:rPr>
                        </m:ctrlPr>
                      </m:sSubPr>
                      <m:e>
                        <m:r>
                          <a:rPr lang="en-US" altLang="zh-CN" b="0" i="1" dirty="0" smtClean="0">
                            <a:solidFill>
                              <a:schemeClr val="tx1"/>
                            </a:solidFill>
                            <a:latin typeface="Cambria Math" panose="02040503050406030204" pitchFamily="18" charset="0"/>
                            <a:ea typeface="Cambria Math" panose="02040503050406030204" pitchFamily="18" charset="0"/>
                          </a:rPr>
                          <m:t>𝑋</m:t>
                        </m:r>
                      </m:e>
                      <m:sub>
                        <m:r>
                          <a:rPr lang="en-US" altLang="zh-CN" i="1" dirty="0" smtClean="0">
                            <a:solidFill>
                              <a:schemeClr val="tx1"/>
                            </a:solidFill>
                            <a:latin typeface="Cambria Math" panose="02040503050406030204" pitchFamily="18" charset="0"/>
                            <a:ea typeface="Cambria Math" panose="02040503050406030204" pitchFamily="18" charset="0"/>
                          </a:rPr>
                          <m:t>𝑘</m:t>
                        </m:r>
                      </m:sub>
                    </m:sSub>
                    <m:r>
                      <a:rPr lang="en-US" altLang="zh-CN" i="1" dirty="0" smtClean="0">
                        <a:solidFill>
                          <a:schemeClr val="tx1"/>
                        </a:solidFill>
                        <a:latin typeface="Cambria Math" panose="02040503050406030204" pitchFamily="18" charset="0"/>
                        <a:ea typeface="Cambria Math" panose="02040503050406030204" pitchFamily="18" charset="0"/>
                      </a:rPr>
                      <m:t>=</m:t>
                    </m:r>
                    <m:sSub>
                      <m:sSubPr>
                        <m:ctrlPr>
                          <a:rPr lang="en-US" altLang="zh-CN" i="1" dirty="0" smtClean="0">
                            <a:solidFill>
                              <a:schemeClr val="tx1"/>
                            </a:solidFill>
                            <a:latin typeface="Cambria Math" panose="02040503050406030204" pitchFamily="18" charset="0"/>
                            <a:ea typeface="Cambria Math" panose="02040503050406030204" pitchFamily="18" charset="0"/>
                          </a:rPr>
                        </m:ctrlPr>
                      </m:sSubPr>
                      <m:e>
                        <m:r>
                          <a:rPr lang="en-US" altLang="zh-CN" b="0" i="1" dirty="0" smtClean="0">
                            <a:solidFill>
                              <a:schemeClr val="tx1"/>
                            </a:solidFill>
                            <a:latin typeface="Cambria Math" panose="02040503050406030204" pitchFamily="18" charset="0"/>
                            <a:ea typeface="Cambria Math" panose="02040503050406030204" pitchFamily="18" charset="0"/>
                          </a:rPr>
                          <m:t>𝐴𝑋</m:t>
                        </m:r>
                      </m:e>
                      <m:sub>
                        <m:r>
                          <a:rPr lang="en-US" altLang="zh-CN" i="1" dirty="0" smtClean="0">
                            <a:solidFill>
                              <a:schemeClr val="tx1"/>
                            </a:solidFill>
                            <a:latin typeface="Cambria Math" panose="02040503050406030204" pitchFamily="18" charset="0"/>
                            <a:ea typeface="Cambria Math" panose="02040503050406030204" pitchFamily="18" charset="0"/>
                          </a:rPr>
                          <m:t>𝑘</m:t>
                        </m:r>
                        <m:r>
                          <a:rPr lang="en-US" altLang="zh-CN" i="1" dirty="0" smtClean="0">
                            <a:solidFill>
                              <a:schemeClr val="tx1"/>
                            </a:solidFill>
                            <a:latin typeface="Cambria Math" panose="02040503050406030204" pitchFamily="18" charset="0"/>
                            <a:ea typeface="Cambria Math" panose="02040503050406030204" pitchFamily="18" charset="0"/>
                          </a:rPr>
                          <m:t>−1</m:t>
                        </m:r>
                      </m:sub>
                    </m:sSub>
                    <m:r>
                      <a:rPr lang="en-US" altLang="zh-CN" i="1" dirty="0" smtClean="0">
                        <a:solidFill>
                          <a:schemeClr val="tx1"/>
                        </a:solidFill>
                        <a:latin typeface="Cambria Math" panose="02040503050406030204" pitchFamily="18" charset="0"/>
                        <a:ea typeface="Cambria Math" panose="02040503050406030204" pitchFamily="18" charset="0"/>
                      </a:rPr>
                      <m:t>+</m:t>
                    </m:r>
                    <m:sSub>
                      <m:sSubPr>
                        <m:ctrlPr>
                          <a:rPr lang="en-US" altLang="zh-CN" i="1" dirty="0">
                            <a:solidFill>
                              <a:schemeClr val="tx1"/>
                            </a:solidFill>
                            <a:latin typeface="Cambria Math" panose="02040503050406030204" pitchFamily="18" charset="0"/>
                            <a:ea typeface="Cambria Math" panose="02040503050406030204" pitchFamily="18" charset="0"/>
                          </a:rPr>
                        </m:ctrlPr>
                      </m:sSubPr>
                      <m:e>
                        <m:r>
                          <m:rPr>
                            <m:sty m:val="p"/>
                          </m:rPr>
                          <a:rPr lang="en-US" altLang="zh-CN" i="1" dirty="0" smtClean="0">
                            <a:solidFill>
                              <a:schemeClr val="tx1"/>
                            </a:solidFill>
                            <a:latin typeface="Cambria Math" panose="02040503050406030204" pitchFamily="18" charset="0"/>
                            <a:ea typeface="Cambria Math" panose="02040503050406030204" pitchFamily="18" charset="0"/>
                          </a:rPr>
                          <m:t>w</m:t>
                        </m:r>
                      </m:e>
                      <m:sub>
                        <m:r>
                          <a:rPr lang="en-US" altLang="zh-CN" i="1" dirty="0">
                            <a:solidFill>
                              <a:schemeClr val="tx1"/>
                            </a:solidFill>
                            <a:latin typeface="Cambria Math" panose="02040503050406030204" pitchFamily="18" charset="0"/>
                            <a:ea typeface="Cambria Math" panose="02040503050406030204" pitchFamily="18" charset="0"/>
                          </a:rPr>
                          <m:t>𝑘</m:t>
                        </m:r>
                      </m:sub>
                    </m:sSub>
                  </m:oMath>
                </a14:m>
                <a:endParaRPr lang="zh-CN" altLang="en-US" dirty="0"/>
              </a:p>
            </p:txBody>
          </p:sp>
        </mc:Choice>
        <mc:Fallback xmlns="">
          <p:sp>
            <p:nvSpPr>
              <p:cNvPr id="13" name="文本框 12">
                <a:extLst>
                  <a:ext uri="{FF2B5EF4-FFF2-40B4-BE49-F238E27FC236}">
                    <a16:creationId xmlns:a16="http://schemas.microsoft.com/office/drawing/2014/main" id="{2E6EA435-41E9-EEEF-C08C-F6F1901ADE88}"/>
                  </a:ext>
                </a:extLst>
              </p:cNvPr>
              <p:cNvSpPr txBox="1">
                <a:spLocks noRot="1" noChangeAspect="1" noMove="1" noResize="1" noEditPoints="1" noAdjustHandles="1" noChangeArrowheads="1" noChangeShapeType="1" noTextEdit="1"/>
              </p:cNvSpPr>
              <p:nvPr/>
            </p:nvSpPr>
            <p:spPr>
              <a:xfrm>
                <a:off x="6495563" y="2504136"/>
                <a:ext cx="3614259" cy="369332"/>
              </a:xfrm>
              <a:prstGeom prst="rect">
                <a:avLst/>
              </a:prstGeom>
              <a:blipFill>
                <a:blip r:embed="rId5"/>
                <a:stretch>
                  <a:fillRect l="-1520"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BC00B750-041E-5082-0CB0-3AFA80C71C58}"/>
                  </a:ext>
                </a:extLst>
              </p:cNvPr>
              <p:cNvSpPr txBox="1"/>
              <p:nvPr/>
            </p:nvSpPr>
            <p:spPr>
              <a:xfrm>
                <a:off x="6495563" y="2985039"/>
                <a:ext cx="2871492" cy="369332"/>
              </a:xfrm>
              <a:prstGeom prst="rect">
                <a:avLst/>
              </a:prstGeom>
              <a:noFill/>
            </p:spPr>
            <p:txBody>
              <a:bodyPr wrap="none" rtlCol="0">
                <a:spAutoFit/>
              </a:bodyPr>
              <a:lstStyle/>
              <a:p>
                <a:r>
                  <a:rPr lang="zh-CN" altLang="en-US" dirty="0"/>
                  <a:t>量测方程：</a:t>
                </a:r>
                <a:r>
                  <a:rPr lang="en-US" altLang="zh-CN" dirty="0">
                    <a:solidFill>
                      <a:srgbClr val="836967"/>
                    </a:solidFill>
                    <a:ea typeface="Cambria Math" panose="02040503050406030204" pitchFamily="18" charset="0"/>
                  </a:rPr>
                  <a:t> </a:t>
                </a:r>
                <a14:m>
                  <m:oMath xmlns:m="http://schemas.openxmlformats.org/officeDocument/2006/math">
                    <m:sSub>
                      <m:sSubPr>
                        <m:ctrlPr>
                          <a:rPr lang="en-US" altLang="zh-CN" i="1" dirty="0" smtClean="0">
                            <a:solidFill>
                              <a:schemeClr val="tx1"/>
                            </a:solidFill>
                            <a:latin typeface="Cambria Math" panose="02040503050406030204" pitchFamily="18" charset="0"/>
                            <a:ea typeface="Cambria Math" panose="02040503050406030204" pitchFamily="18" charset="0"/>
                          </a:rPr>
                        </m:ctrlPr>
                      </m:sSubPr>
                      <m:e>
                        <m:r>
                          <a:rPr lang="en-US" altLang="zh-CN" b="0" i="1" dirty="0" smtClean="0">
                            <a:solidFill>
                              <a:schemeClr val="tx1"/>
                            </a:solidFill>
                            <a:latin typeface="Cambria Math" panose="02040503050406030204" pitchFamily="18" charset="0"/>
                            <a:ea typeface="Cambria Math" panose="02040503050406030204" pitchFamily="18" charset="0"/>
                          </a:rPr>
                          <m:t>𝑍</m:t>
                        </m:r>
                      </m:e>
                      <m:sub>
                        <m:r>
                          <a:rPr lang="en-US" altLang="zh-CN" b="0" i="1" dirty="0" smtClean="0">
                            <a:solidFill>
                              <a:schemeClr val="tx1"/>
                            </a:solidFill>
                            <a:latin typeface="Cambria Math" panose="02040503050406030204" pitchFamily="18" charset="0"/>
                            <a:ea typeface="Cambria Math" panose="02040503050406030204" pitchFamily="18" charset="0"/>
                          </a:rPr>
                          <m:t>𝑘</m:t>
                        </m:r>
                      </m:sub>
                    </m:sSub>
                    <m:r>
                      <a:rPr lang="en-US" altLang="zh-CN" b="0" i="1" dirty="0" smtClean="0">
                        <a:solidFill>
                          <a:schemeClr val="tx1"/>
                        </a:solidFill>
                        <a:latin typeface="Cambria Math" panose="02040503050406030204" pitchFamily="18" charset="0"/>
                        <a:ea typeface="Cambria Math" panose="02040503050406030204" pitchFamily="18" charset="0"/>
                      </a:rPr>
                      <m:t>=</m:t>
                    </m:r>
                    <m:sSub>
                      <m:sSubPr>
                        <m:ctrlPr>
                          <a:rPr lang="en-US" altLang="zh-CN" i="1" dirty="0" smtClean="0">
                            <a:solidFill>
                              <a:schemeClr val="tx1"/>
                            </a:solidFill>
                            <a:latin typeface="Cambria Math" panose="02040503050406030204" pitchFamily="18" charset="0"/>
                            <a:ea typeface="Cambria Math" panose="02040503050406030204" pitchFamily="18" charset="0"/>
                          </a:rPr>
                        </m:ctrlPr>
                      </m:sSubPr>
                      <m:e>
                        <m:r>
                          <a:rPr lang="en-US" altLang="zh-CN" b="0" i="1" dirty="0" smtClean="0">
                            <a:solidFill>
                              <a:schemeClr val="tx1"/>
                            </a:solidFill>
                            <a:latin typeface="Cambria Math" panose="02040503050406030204" pitchFamily="18" charset="0"/>
                            <a:ea typeface="Cambria Math" panose="02040503050406030204" pitchFamily="18" charset="0"/>
                          </a:rPr>
                          <m:t>𝐻𝑋</m:t>
                        </m:r>
                      </m:e>
                      <m:sub>
                        <m:r>
                          <a:rPr lang="en-US" altLang="zh-CN" b="0" i="1" dirty="0" smtClean="0">
                            <a:solidFill>
                              <a:schemeClr val="tx1"/>
                            </a:solidFill>
                            <a:latin typeface="Cambria Math" panose="02040503050406030204" pitchFamily="18" charset="0"/>
                            <a:ea typeface="Cambria Math" panose="02040503050406030204" pitchFamily="18" charset="0"/>
                          </a:rPr>
                          <m:t>𝑘</m:t>
                        </m:r>
                      </m:sub>
                    </m:sSub>
                    <m:r>
                      <a:rPr lang="en-US" altLang="zh-CN" b="0" i="1" dirty="0" smtClean="0">
                        <a:solidFill>
                          <a:schemeClr val="tx1"/>
                        </a:solidFill>
                        <a:latin typeface="Cambria Math" panose="02040503050406030204" pitchFamily="18" charset="0"/>
                        <a:ea typeface="Cambria Math" panose="02040503050406030204" pitchFamily="18" charset="0"/>
                      </a:rPr>
                      <m:t>+</m:t>
                    </m:r>
                    <m:sSub>
                      <m:sSubPr>
                        <m:ctrlPr>
                          <a:rPr lang="en-US" altLang="zh-CN" i="1" dirty="0">
                            <a:solidFill>
                              <a:schemeClr val="tx1"/>
                            </a:solidFill>
                            <a:latin typeface="Cambria Math" panose="02040503050406030204" pitchFamily="18" charset="0"/>
                            <a:ea typeface="Cambria Math" panose="02040503050406030204" pitchFamily="18" charset="0"/>
                          </a:rPr>
                        </m:ctrlPr>
                      </m:sSubPr>
                      <m:e>
                        <m:r>
                          <a:rPr lang="en-US" altLang="zh-CN" b="0" i="1" dirty="0">
                            <a:solidFill>
                              <a:schemeClr val="tx1"/>
                            </a:solidFill>
                            <a:latin typeface="Cambria Math" panose="02040503050406030204" pitchFamily="18" charset="0"/>
                            <a:ea typeface="Cambria Math" panose="02040503050406030204" pitchFamily="18" charset="0"/>
                          </a:rPr>
                          <m:t>𝑣</m:t>
                        </m:r>
                      </m:e>
                      <m:sub>
                        <m:r>
                          <a:rPr lang="en-US" altLang="zh-CN" b="0" i="1" dirty="0">
                            <a:solidFill>
                              <a:schemeClr val="tx1"/>
                            </a:solidFill>
                            <a:latin typeface="Cambria Math" panose="02040503050406030204" pitchFamily="18" charset="0"/>
                            <a:ea typeface="Cambria Math" panose="02040503050406030204" pitchFamily="18" charset="0"/>
                          </a:rPr>
                          <m:t>𝑘</m:t>
                        </m:r>
                      </m:sub>
                    </m:sSub>
                  </m:oMath>
                </a14:m>
                <a:endParaRPr lang="zh-CN" altLang="en-US" i="1" dirty="0">
                  <a:latin typeface="Cambria Math" panose="02040503050406030204" pitchFamily="18" charset="0"/>
                </a:endParaRPr>
              </a:p>
            </p:txBody>
          </p:sp>
        </mc:Choice>
        <mc:Fallback xmlns="">
          <p:sp>
            <p:nvSpPr>
              <p:cNvPr id="14" name="文本框 13">
                <a:extLst>
                  <a:ext uri="{FF2B5EF4-FFF2-40B4-BE49-F238E27FC236}">
                    <a16:creationId xmlns:a16="http://schemas.microsoft.com/office/drawing/2014/main" id="{BC00B750-041E-5082-0CB0-3AFA80C71C58}"/>
                  </a:ext>
                </a:extLst>
              </p:cNvPr>
              <p:cNvSpPr txBox="1">
                <a:spLocks noRot="1" noChangeAspect="1" noMove="1" noResize="1" noEditPoints="1" noAdjustHandles="1" noChangeArrowheads="1" noChangeShapeType="1" noTextEdit="1"/>
              </p:cNvSpPr>
              <p:nvPr/>
            </p:nvSpPr>
            <p:spPr>
              <a:xfrm>
                <a:off x="6495563" y="2985039"/>
                <a:ext cx="2871492" cy="369332"/>
              </a:xfrm>
              <a:prstGeom prst="rect">
                <a:avLst/>
              </a:prstGeom>
              <a:blipFill>
                <a:blip r:embed="rId6"/>
                <a:stretch>
                  <a:fillRect l="-1911" t="-10000" b="-26667"/>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50067ECF-1EF5-0A7F-BA04-7AF3B77A97FA}"/>
              </a:ext>
            </a:extLst>
          </p:cNvPr>
          <p:cNvSpPr txBox="1"/>
          <p:nvPr/>
        </p:nvSpPr>
        <p:spPr>
          <a:xfrm>
            <a:off x="363246" y="1950647"/>
            <a:ext cx="2236510" cy="400110"/>
          </a:xfrm>
          <a:prstGeom prst="rect">
            <a:avLst/>
          </a:prstGeom>
          <a:noFill/>
        </p:spPr>
        <p:txBody>
          <a:bodyPr wrap="none" rtlCol="0">
            <a:spAutoFit/>
          </a:bodyPr>
          <a:lstStyle/>
          <a:p>
            <a:r>
              <a:rPr lang="zh-CN" altLang="en-US" sz="2000" b="1" dirty="0">
                <a:solidFill>
                  <a:srgbClr val="C00000"/>
                </a:solidFill>
              </a:rPr>
              <a:t>目标状态空间方程</a:t>
            </a:r>
          </a:p>
        </p:txBody>
      </p:sp>
      <p:sp>
        <p:nvSpPr>
          <p:cNvPr id="29" name="文本框 28">
            <a:extLst>
              <a:ext uri="{FF2B5EF4-FFF2-40B4-BE49-F238E27FC236}">
                <a16:creationId xmlns:a16="http://schemas.microsoft.com/office/drawing/2014/main" id="{2E151F3C-61FF-DF77-C459-2CC59B0F41EF}"/>
              </a:ext>
            </a:extLst>
          </p:cNvPr>
          <p:cNvSpPr txBox="1"/>
          <p:nvPr/>
        </p:nvSpPr>
        <p:spPr>
          <a:xfrm>
            <a:off x="7850564" y="4729755"/>
            <a:ext cx="2176808" cy="307777"/>
          </a:xfrm>
          <a:prstGeom prst="rect">
            <a:avLst/>
          </a:prstGeom>
          <a:noFill/>
        </p:spPr>
        <p:txBody>
          <a:bodyPr wrap="square">
            <a:spAutoFit/>
          </a:bodyPr>
          <a:lstStyle/>
          <a:p>
            <a:endParaRPr lang="zh-CN" altLang="en-US" sz="1400" dirty="0">
              <a:solidFill>
                <a:srgbClr val="C00000"/>
              </a:solidFill>
            </a:endParaRPr>
          </a:p>
        </p:txBody>
      </p:sp>
      <p:sp>
        <p:nvSpPr>
          <p:cNvPr id="30" name="文本框 29">
            <a:extLst>
              <a:ext uri="{FF2B5EF4-FFF2-40B4-BE49-F238E27FC236}">
                <a16:creationId xmlns:a16="http://schemas.microsoft.com/office/drawing/2014/main" id="{BA8B951D-D08C-4DB4-4404-B3B73E76A1EB}"/>
              </a:ext>
            </a:extLst>
          </p:cNvPr>
          <p:cNvSpPr txBox="1">
            <a:spLocks/>
          </p:cNvSpPr>
          <p:nvPr/>
        </p:nvSpPr>
        <p:spPr>
          <a:xfrm>
            <a:off x="7739927" y="5557917"/>
            <a:ext cx="184731" cy="307777"/>
          </a:xfrm>
          <a:prstGeom prst="rect">
            <a:avLst/>
          </a:prstGeom>
          <a:noFill/>
        </p:spPr>
        <p:txBody>
          <a:bodyPr wrap="none" rtlCol="0">
            <a:spAutoFit/>
          </a:bodyPr>
          <a:lstStyle/>
          <a:p>
            <a:endParaRPr lang="zh-CN" altLang="en-US" sz="1400" dirty="0">
              <a:solidFill>
                <a:srgbClr val="C00000"/>
              </a:solidFill>
            </a:endParaRPr>
          </a:p>
        </p:txBody>
      </p:sp>
      <p:sp>
        <p:nvSpPr>
          <p:cNvPr id="33" name="文本框 32">
            <a:extLst>
              <a:ext uri="{FF2B5EF4-FFF2-40B4-BE49-F238E27FC236}">
                <a16:creationId xmlns:a16="http://schemas.microsoft.com/office/drawing/2014/main" id="{81B3A8E7-EBEB-E0F6-737A-96CE79D7F4CB}"/>
              </a:ext>
            </a:extLst>
          </p:cNvPr>
          <p:cNvSpPr txBox="1"/>
          <p:nvPr/>
        </p:nvSpPr>
        <p:spPr>
          <a:xfrm>
            <a:off x="7974309" y="1429293"/>
            <a:ext cx="184731" cy="369332"/>
          </a:xfrm>
          <a:prstGeom prst="rect">
            <a:avLst/>
          </a:prstGeom>
          <a:noFill/>
        </p:spPr>
        <p:txBody>
          <a:bodyPr wrap="none" rtlCol="0">
            <a:spAutoFit/>
          </a:bodyPr>
          <a:lstStyle/>
          <a:p>
            <a:endParaRPr lang="zh-CN" altLang="en-US" dirty="0"/>
          </a:p>
        </p:txBody>
      </p:sp>
      <p:sp>
        <p:nvSpPr>
          <p:cNvPr id="47" name="文本框 46">
            <a:extLst>
              <a:ext uri="{FF2B5EF4-FFF2-40B4-BE49-F238E27FC236}">
                <a16:creationId xmlns:a16="http://schemas.microsoft.com/office/drawing/2014/main" id="{09725D85-FA30-9F47-4E30-48280668F5F2}"/>
              </a:ext>
            </a:extLst>
          </p:cNvPr>
          <p:cNvSpPr txBox="1"/>
          <p:nvPr/>
        </p:nvSpPr>
        <p:spPr>
          <a:xfrm>
            <a:off x="4909548" y="1096231"/>
            <a:ext cx="255198" cy="400110"/>
          </a:xfrm>
          <a:prstGeom prst="rect">
            <a:avLst/>
          </a:prstGeom>
          <a:noFill/>
        </p:spPr>
        <p:txBody>
          <a:bodyPr wrap="none" rtlCol="0">
            <a:spAutoFit/>
          </a:bodyPr>
          <a:lstStyle/>
          <a:p>
            <a:r>
              <a:rPr lang="zh-CN" altLang="en-US" sz="2000" b="1" dirty="0">
                <a:solidFill>
                  <a:srgbClr val="C00000"/>
                </a:solidFill>
              </a:rPr>
              <a:t> </a:t>
            </a:r>
          </a:p>
        </p:txBody>
      </p:sp>
      <p:sp>
        <p:nvSpPr>
          <p:cNvPr id="3" name="椭圆 2">
            <a:extLst>
              <a:ext uri="{FF2B5EF4-FFF2-40B4-BE49-F238E27FC236}">
                <a16:creationId xmlns:a16="http://schemas.microsoft.com/office/drawing/2014/main" id="{56D6FE2E-774A-FB85-6E0B-298D6D714C5D}"/>
              </a:ext>
            </a:extLst>
          </p:cNvPr>
          <p:cNvSpPr/>
          <p:nvPr/>
        </p:nvSpPr>
        <p:spPr>
          <a:xfrm>
            <a:off x="464343" y="1303779"/>
            <a:ext cx="135731" cy="154394"/>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1A81B8A-14B0-1486-1088-B755379AC9E0}"/>
                  </a:ext>
                </a:extLst>
              </p:cNvPr>
              <p:cNvSpPr txBox="1"/>
              <p:nvPr/>
            </p:nvSpPr>
            <p:spPr>
              <a:xfrm>
                <a:off x="-514853" y="4380945"/>
                <a:ext cx="651418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solidFill>
                                <a:schemeClr val="tx1"/>
                              </a:solidFill>
                              <a:latin typeface="Cambria Math" panose="02040503050406030204" pitchFamily="18" charset="0"/>
                              <a:ea typeface="Cambria Math" panose="02040503050406030204" pitchFamily="18" charset="0"/>
                            </a:rPr>
                          </m:ctrlPr>
                        </m:sSubPr>
                        <m:e>
                          <m:r>
                            <a:rPr lang="en-US" altLang="zh-CN" b="0" i="1" dirty="0" smtClean="0">
                              <a:solidFill>
                                <a:schemeClr val="tx1"/>
                              </a:solidFill>
                              <a:latin typeface="Cambria Math" panose="02040503050406030204" pitchFamily="18" charset="0"/>
                              <a:ea typeface="Cambria Math" panose="02040503050406030204" pitchFamily="18" charset="0"/>
                            </a:rPr>
                            <m:t>𝑋</m:t>
                          </m:r>
                        </m:e>
                        <m:sub>
                          <m:r>
                            <a:rPr lang="en-US" altLang="zh-CN" i="1" dirty="0" smtClean="0">
                              <a:solidFill>
                                <a:schemeClr val="tx1"/>
                              </a:solidFill>
                              <a:latin typeface="Cambria Math" panose="02040503050406030204" pitchFamily="18" charset="0"/>
                              <a:ea typeface="Cambria Math" panose="02040503050406030204" pitchFamily="18" charset="0"/>
                            </a:rPr>
                            <m:t>𝑘</m:t>
                          </m:r>
                        </m:sub>
                      </m:sSub>
                      <m:r>
                        <a:rPr lang="en-US" altLang="zh-CN" i="1" dirty="0" smtClean="0">
                          <a:solidFill>
                            <a:schemeClr val="tx1"/>
                          </a:solidFill>
                          <a:latin typeface="Cambria Math" panose="02040503050406030204" pitchFamily="18" charset="0"/>
                          <a:ea typeface="Cambria Math" panose="02040503050406030204" pitchFamily="18" charset="0"/>
                        </a:rPr>
                        <m:t>=</m:t>
                      </m:r>
                      <m:sSub>
                        <m:sSubPr>
                          <m:ctrlPr>
                            <a:rPr lang="en-US" altLang="zh-CN" i="1" dirty="0" smtClean="0">
                              <a:solidFill>
                                <a:schemeClr val="tx1"/>
                              </a:solidFill>
                              <a:latin typeface="Cambria Math" panose="02040503050406030204" pitchFamily="18" charset="0"/>
                              <a:ea typeface="Cambria Math" panose="02040503050406030204" pitchFamily="18" charset="0"/>
                            </a:rPr>
                          </m:ctrlPr>
                        </m:sSubPr>
                        <m:e>
                          <m:r>
                            <a:rPr lang="en-US" altLang="zh-CN" b="0" i="1" dirty="0" smtClean="0">
                              <a:solidFill>
                                <a:schemeClr val="tx1"/>
                              </a:solidFill>
                              <a:latin typeface="Cambria Math" panose="02040503050406030204" pitchFamily="18" charset="0"/>
                              <a:ea typeface="Cambria Math" panose="02040503050406030204" pitchFamily="18" charset="0"/>
                            </a:rPr>
                            <m:t>𝐴𝑋</m:t>
                          </m:r>
                        </m:e>
                        <m:sub>
                          <m:r>
                            <a:rPr lang="en-US" altLang="zh-CN" i="1" dirty="0" smtClean="0">
                              <a:solidFill>
                                <a:schemeClr val="tx1"/>
                              </a:solidFill>
                              <a:latin typeface="Cambria Math" panose="02040503050406030204" pitchFamily="18" charset="0"/>
                              <a:ea typeface="Cambria Math" panose="02040503050406030204" pitchFamily="18" charset="0"/>
                            </a:rPr>
                            <m:t>𝑘</m:t>
                          </m:r>
                          <m:r>
                            <a:rPr lang="en-US" altLang="zh-CN" i="1" dirty="0" smtClean="0">
                              <a:solidFill>
                                <a:schemeClr val="tx1"/>
                              </a:solidFill>
                              <a:latin typeface="Cambria Math" panose="02040503050406030204" pitchFamily="18" charset="0"/>
                              <a:ea typeface="Cambria Math" panose="02040503050406030204" pitchFamily="18" charset="0"/>
                            </a:rPr>
                            <m:t>−1</m:t>
                          </m:r>
                        </m:sub>
                      </m:sSub>
                    </m:oMath>
                  </m:oMathPara>
                </a14:m>
                <a:endParaRPr lang="zh-CN" altLang="en-US" dirty="0"/>
              </a:p>
            </p:txBody>
          </p:sp>
        </mc:Choice>
        <mc:Fallback xmlns="">
          <p:sp>
            <p:nvSpPr>
              <p:cNvPr id="8" name="文本框 7">
                <a:extLst>
                  <a:ext uri="{FF2B5EF4-FFF2-40B4-BE49-F238E27FC236}">
                    <a16:creationId xmlns:a16="http://schemas.microsoft.com/office/drawing/2014/main" id="{21A81B8A-14B0-1486-1088-B755379AC9E0}"/>
                  </a:ext>
                </a:extLst>
              </p:cNvPr>
              <p:cNvSpPr txBox="1">
                <a:spLocks noRot="1" noChangeAspect="1" noMove="1" noResize="1" noEditPoints="1" noAdjustHandles="1" noChangeArrowheads="1" noChangeShapeType="1" noTextEdit="1"/>
              </p:cNvSpPr>
              <p:nvPr/>
            </p:nvSpPr>
            <p:spPr>
              <a:xfrm>
                <a:off x="-514853" y="4380945"/>
                <a:ext cx="6514184" cy="369332"/>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2237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3075" descr="a2"/>
          <p:cNvPicPr>
            <a:picLocks noChangeAspect="1"/>
          </p:cNvPicPr>
          <p:nvPr/>
        </p:nvPicPr>
        <p:blipFill>
          <a:blip r:embed="rId2"/>
          <a:stretch>
            <a:fillRect/>
          </a:stretch>
        </p:blipFill>
        <p:spPr>
          <a:xfrm>
            <a:off x="0" y="13161"/>
            <a:ext cx="12192000" cy="6858000"/>
          </a:xfrm>
          <a:prstGeom prst="rect">
            <a:avLst/>
          </a:prstGeom>
          <a:noFill/>
          <a:ln w="9525">
            <a:noFill/>
          </a:ln>
        </p:spPr>
      </p:pic>
      <p:sp>
        <p:nvSpPr>
          <p:cNvPr id="3074" name="标题 3073"/>
          <p:cNvSpPr>
            <a:spLocks noGrp="1"/>
          </p:cNvSpPr>
          <p:nvPr>
            <p:ph type="title"/>
          </p:nvPr>
        </p:nvSpPr>
        <p:spPr>
          <a:xfrm>
            <a:off x="9120188" y="260350"/>
            <a:ext cx="1090612" cy="287338"/>
          </a:xfrm>
        </p:spPr>
        <p:txBody>
          <a:bodyPr anchor="ctr" anchorCtr="0"/>
          <a:lstStyle/>
          <a:p>
            <a:endParaRPr lang="zh-CN" altLang="en-US" sz="1400" dirty="0">
              <a:solidFill>
                <a:schemeClr val="bg1"/>
              </a:solidFill>
            </a:endParaRPr>
          </a:p>
        </p:txBody>
      </p:sp>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66D2582F-2BD9-A18C-804D-07B3F1C33AAD}"/>
                  </a:ext>
                </a:extLst>
              </p:cNvPr>
              <p:cNvSpPr txBox="1"/>
              <p:nvPr/>
            </p:nvSpPr>
            <p:spPr>
              <a:xfrm>
                <a:off x="972775" y="1724417"/>
                <a:ext cx="1733703" cy="369332"/>
              </a:xfrm>
              <a:prstGeom prst="rect">
                <a:avLst/>
              </a:prstGeom>
              <a:noFill/>
            </p:spPr>
            <p:txBody>
              <a:bodyPr wrap="square">
                <a:spAutoFit/>
              </a:bodyPr>
              <a:lstStyle/>
              <a:p>
                <a:r>
                  <a:rPr lang="en-US" altLang="zh-CN" dirty="0">
                    <a:solidFill>
                      <a:srgbClr val="836967"/>
                    </a:solidFill>
                    <a:ea typeface="Cambria Math" panose="02040503050406030204" pitchFamily="18" charset="0"/>
                  </a:rPr>
                  <a:t> </a:t>
                </a:r>
                <a14:m>
                  <m:oMath xmlns:m="http://schemas.openxmlformats.org/officeDocument/2006/math">
                    <m:sSub>
                      <m:sSubPr>
                        <m:ctrlPr>
                          <a:rPr lang="en-US" altLang="zh-CN" i="1" dirty="0" smtClean="0">
                            <a:solidFill>
                              <a:schemeClr val="tx1"/>
                            </a:solidFill>
                            <a:latin typeface="Cambria Math" panose="02040503050406030204" pitchFamily="18" charset="0"/>
                            <a:ea typeface="Cambria Math" panose="02040503050406030204" pitchFamily="18" charset="0"/>
                          </a:rPr>
                        </m:ctrlPr>
                      </m:sSubPr>
                      <m:e>
                        <m:r>
                          <a:rPr lang="en-US" altLang="zh-CN" b="0" i="1" dirty="0" smtClean="0">
                            <a:solidFill>
                              <a:schemeClr val="tx1"/>
                            </a:solidFill>
                            <a:latin typeface="Cambria Math" panose="02040503050406030204" pitchFamily="18" charset="0"/>
                            <a:ea typeface="Cambria Math" panose="02040503050406030204" pitchFamily="18" charset="0"/>
                          </a:rPr>
                          <m:t>𝑍</m:t>
                        </m:r>
                      </m:e>
                      <m:sub>
                        <m:r>
                          <a:rPr lang="en-US" altLang="zh-CN" b="0" i="1" dirty="0" smtClean="0">
                            <a:solidFill>
                              <a:schemeClr val="tx1"/>
                            </a:solidFill>
                            <a:latin typeface="Cambria Math" panose="02040503050406030204" pitchFamily="18" charset="0"/>
                            <a:ea typeface="Cambria Math" panose="02040503050406030204" pitchFamily="18" charset="0"/>
                          </a:rPr>
                          <m:t>𝑘</m:t>
                        </m:r>
                      </m:sub>
                    </m:sSub>
                    <m:r>
                      <a:rPr lang="en-US" altLang="zh-CN" b="0" i="1" dirty="0" smtClean="0">
                        <a:solidFill>
                          <a:schemeClr val="tx1"/>
                        </a:solidFill>
                        <a:latin typeface="Cambria Math" panose="02040503050406030204" pitchFamily="18" charset="0"/>
                        <a:ea typeface="Cambria Math" panose="02040503050406030204" pitchFamily="18" charset="0"/>
                      </a:rPr>
                      <m:t>=</m:t>
                    </m:r>
                    <m:sSub>
                      <m:sSubPr>
                        <m:ctrlPr>
                          <a:rPr lang="en-US" altLang="zh-CN" i="1" dirty="0" smtClean="0">
                            <a:solidFill>
                              <a:schemeClr val="tx1"/>
                            </a:solidFill>
                            <a:latin typeface="Cambria Math" panose="02040503050406030204" pitchFamily="18" charset="0"/>
                            <a:ea typeface="Cambria Math" panose="02040503050406030204" pitchFamily="18" charset="0"/>
                          </a:rPr>
                        </m:ctrlPr>
                      </m:sSubPr>
                      <m:e>
                        <m:r>
                          <a:rPr lang="en-US" altLang="zh-CN" b="0" i="1" dirty="0" smtClean="0">
                            <a:solidFill>
                              <a:schemeClr val="tx1"/>
                            </a:solidFill>
                            <a:latin typeface="Cambria Math" panose="02040503050406030204" pitchFamily="18" charset="0"/>
                            <a:ea typeface="Cambria Math" panose="02040503050406030204" pitchFamily="18" charset="0"/>
                          </a:rPr>
                          <m:t>𝐻𝑥</m:t>
                        </m:r>
                      </m:e>
                      <m:sub>
                        <m:r>
                          <a:rPr lang="en-US" altLang="zh-CN" b="0" i="1" dirty="0" smtClean="0">
                            <a:solidFill>
                              <a:schemeClr val="tx1"/>
                            </a:solidFill>
                            <a:latin typeface="Cambria Math" panose="02040503050406030204" pitchFamily="18" charset="0"/>
                            <a:ea typeface="Cambria Math" panose="02040503050406030204" pitchFamily="18" charset="0"/>
                          </a:rPr>
                          <m:t>𝑘</m:t>
                        </m:r>
                      </m:sub>
                    </m:sSub>
                  </m:oMath>
                </a14:m>
                <a:endParaRPr lang="zh-CN" altLang="en-US" dirty="0"/>
              </a:p>
            </p:txBody>
          </p:sp>
        </mc:Choice>
        <mc:Fallback>
          <p:sp>
            <p:nvSpPr>
              <p:cNvPr id="17" name="文本框 16">
                <a:extLst>
                  <a:ext uri="{FF2B5EF4-FFF2-40B4-BE49-F238E27FC236}">
                    <a16:creationId xmlns:a16="http://schemas.microsoft.com/office/drawing/2014/main" id="{66D2582F-2BD9-A18C-804D-07B3F1C33AAD}"/>
                  </a:ext>
                </a:extLst>
              </p:cNvPr>
              <p:cNvSpPr txBox="1">
                <a:spLocks noRot="1" noChangeAspect="1" noMove="1" noResize="1" noEditPoints="1" noAdjustHandles="1" noChangeArrowheads="1" noChangeShapeType="1" noTextEdit="1"/>
              </p:cNvSpPr>
              <p:nvPr/>
            </p:nvSpPr>
            <p:spPr>
              <a:xfrm>
                <a:off x="972775" y="1724417"/>
                <a:ext cx="1733703"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F4BCD438-9954-5415-D629-21C105A7A3D9}"/>
                  </a:ext>
                </a:extLst>
              </p:cNvPr>
              <p:cNvSpPr txBox="1"/>
              <p:nvPr/>
            </p:nvSpPr>
            <p:spPr>
              <a:xfrm>
                <a:off x="3638357" y="2133793"/>
                <a:ext cx="4411066" cy="375552"/>
              </a:xfrm>
              <a:prstGeom prst="rect">
                <a:avLst/>
              </a:prstGeom>
              <a:noFill/>
            </p:spPr>
            <p:txBody>
              <a:bodyPr wrap="square">
                <a:spAutoFit/>
              </a:bodyPr>
              <a:lstStyle/>
              <a:p>
                <a14:m>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𝑘</m:t>
                        </m:r>
                        <m:r>
                          <m:rPr>
                            <m:sty m:val="p"/>
                          </m:rPr>
                          <a:rPr lang="en-US" altLang="zh-CN" i="1">
                            <a:latin typeface="Cambria Math" panose="02040503050406030204" pitchFamily="18" charset="0"/>
                          </a:rPr>
                          <m:t>mea</m:t>
                        </m:r>
                      </m:sub>
                      <m:sup>
                        <m:r>
                          <a:rPr lang="en-US" altLang="zh-CN" i="1">
                            <a:latin typeface="Cambria Math" panose="02040503050406030204" pitchFamily="18" charset="0"/>
                          </a:rPr>
                          <m:t>−</m:t>
                        </m:r>
                      </m:sup>
                    </m:sSubSup>
                  </m:oMath>
                </a14:m>
                <a:r>
                  <a:rPr lang="en-US" altLang="zh-CN" dirty="0"/>
                  <a:t>=</a:t>
                </a:r>
                <a:r>
                  <a:rPr lang="zh-CN" altLang="zh-CN" dirty="0"/>
                  <a:t> </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𝐻</m:t>
                        </m:r>
                      </m:e>
                      <m:sup>
                        <m:r>
                          <a:rPr lang="en-US" altLang="zh-CN" i="1">
                            <a:latin typeface="Cambria Math" panose="02040503050406030204" pitchFamily="18" charset="0"/>
                          </a:rPr>
                          <m:t>−1</m:t>
                        </m:r>
                      </m:sup>
                    </m:sSup>
                    <m:r>
                      <a:rPr lang="en-US" altLang="zh-CN" i="1">
                        <a:latin typeface="Cambria Math" panose="02040503050406030204" pitchFamily="18" charset="0"/>
                      </a:rPr>
                      <m:t>∗</m:t>
                    </m:r>
                  </m:oMath>
                </a14:m>
                <a:r>
                  <a:rPr lang="en-US" altLang="zh-CN" dirty="0">
                    <a:solidFill>
                      <a:srgbClr val="836967"/>
                    </a:solidFill>
                    <a:ea typeface="Cambria Math" panose="02040503050406030204" pitchFamily="18" charset="0"/>
                  </a:rPr>
                  <a:t> </a:t>
                </a:r>
                <a14:m>
                  <m:oMath xmlns:m="http://schemas.openxmlformats.org/officeDocument/2006/math">
                    <m:sSub>
                      <m:sSubPr>
                        <m:ctrlPr>
                          <a:rPr lang="en-US" altLang="zh-CN" i="1" dirty="0">
                            <a:solidFill>
                              <a:srgbClr val="836967"/>
                            </a:solidFill>
                            <a:latin typeface="Cambria Math" panose="02040503050406030204" pitchFamily="18" charset="0"/>
                            <a:ea typeface="Cambria Math" panose="02040503050406030204" pitchFamily="18" charset="0"/>
                          </a:rPr>
                        </m:ctrlPr>
                      </m:sSubPr>
                      <m:e>
                        <m:r>
                          <a:rPr lang="en-US" altLang="zh-CN" i="1" dirty="0">
                            <a:solidFill>
                              <a:srgbClr val="836967"/>
                            </a:solidFill>
                            <a:latin typeface="Cambria Math" panose="02040503050406030204" pitchFamily="18" charset="0"/>
                            <a:ea typeface="Cambria Math" panose="02040503050406030204" pitchFamily="18" charset="0"/>
                          </a:rPr>
                          <m:t>𝑍</m:t>
                        </m:r>
                      </m:e>
                      <m:sub>
                        <m:r>
                          <a:rPr lang="en-US" altLang="zh-CN" i="1" dirty="0">
                            <a:latin typeface="Cambria Math" panose="02040503050406030204" pitchFamily="18" charset="0"/>
                            <a:ea typeface="Cambria Math" panose="02040503050406030204" pitchFamily="18" charset="0"/>
                          </a:rPr>
                          <m:t>𝑘</m:t>
                        </m:r>
                      </m:sub>
                    </m:sSub>
                  </m:oMath>
                </a14:m>
                <a:endParaRPr lang="zh-CN" altLang="en-US" dirty="0"/>
              </a:p>
            </p:txBody>
          </p:sp>
        </mc:Choice>
        <mc:Fallback xmlns="">
          <p:sp>
            <p:nvSpPr>
              <p:cNvPr id="19" name="文本框 18">
                <a:extLst>
                  <a:ext uri="{FF2B5EF4-FFF2-40B4-BE49-F238E27FC236}">
                    <a16:creationId xmlns:a16="http://schemas.microsoft.com/office/drawing/2014/main" id="{F4BCD438-9954-5415-D629-21C105A7A3D9}"/>
                  </a:ext>
                </a:extLst>
              </p:cNvPr>
              <p:cNvSpPr txBox="1">
                <a:spLocks noRot="1" noChangeAspect="1" noMove="1" noResize="1" noEditPoints="1" noAdjustHandles="1" noChangeArrowheads="1" noChangeShapeType="1" noTextEdit="1"/>
              </p:cNvSpPr>
              <p:nvPr/>
            </p:nvSpPr>
            <p:spPr>
              <a:xfrm>
                <a:off x="3638357" y="2133793"/>
                <a:ext cx="4411066" cy="375552"/>
              </a:xfrm>
              <a:prstGeom prst="rect">
                <a:avLst/>
              </a:prstGeom>
              <a:blipFill>
                <a:blip r:embed="rId4"/>
                <a:stretch>
                  <a:fillRect t="-8065" b="-225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C133C0A8-909D-BFA5-8AFD-0356AB681964}"/>
                  </a:ext>
                </a:extLst>
              </p:cNvPr>
              <p:cNvSpPr txBox="1"/>
              <p:nvPr/>
            </p:nvSpPr>
            <p:spPr>
              <a:xfrm>
                <a:off x="3309412" y="2582690"/>
                <a:ext cx="2407812" cy="307777"/>
              </a:xfrm>
              <a:prstGeom prst="rect">
                <a:avLst/>
              </a:prstGeom>
              <a:noFill/>
            </p:spPr>
            <p:txBody>
              <a:bodyPr wrap="square">
                <a:spAutoFit/>
              </a:bodyPr>
              <a:lstStyle/>
              <a:p>
                <a:r>
                  <a:rPr lang="zh-CN" altLang="en-US" sz="1400" dirty="0">
                    <a:solidFill>
                      <a:srgbClr val="C00000"/>
                    </a:solidFill>
                    <a:latin typeface="Cambria Math" panose="02040503050406030204" pitchFamily="18" charset="0"/>
                  </a:rPr>
                  <a:t>由观测值得到的对</a:t>
                </a:r>
                <a14:m>
                  <m:oMath xmlns:m="http://schemas.openxmlformats.org/officeDocument/2006/math">
                    <m:sSub>
                      <m:sSubPr>
                        <m:ctrlPr>
                          <a:rPr lang="en-US" altLang="zh-CN" sz="1400" i="1" dirty="0" smtClean="0">
                            <a:solidFill>
                              <a:srgbClr val="C00000"/>
                            </a:solidFill>
                            <a:latin typeface="Cambria Math" panose="02040503050406030204" pitchFamily="18" charset="0"/>
                            <a:ea typeface="Cambria Math" panose="02040503050406030204" pitchFamily="18" charset="0"/>
                          </a:rPr>
                        </m:ctrlPr>
                      </m:sSubPr>
                      <m:e>
                        <m:r>
                          <a:rPr lang="en-US" altLang="zh-CN" sz="1400" i="1" dirty="0" smtClean="0">
                            <a:solidFill>
                              <a:srgbClr val="C00000"/>
                            </a:solidFill>
                            <a:latin typeface="Cambria Math" panose="02040503050406030204" pitchFamily="18" charset="0"/>
                            <a:ea typeface="Cambria Math" panose="02040503050406030204" pitchFamily="18" charset="0"/>
                          </a:rPr>
                          <m:t>𝑥</m:t>
                        </m:r>
                      </m:e>
                      <m:sub>
                        <m:r>
                          <a:rPr lang="en-US" altLang="zh-CN" sz="1400" i="1" dirty="0" smtClean="0">
                            <a:solidFill>
                              <a:srgbClr val="C00000"/>
                            </a:solidFill>
                            <a:latin typeface="Cambria Math" panose="02040503050406030204" pitchFamily="18" charset="0"/>
                            <a:ea typeface="Cambria Math" panose="02040503050406030204" pitchFamily="18" charset="0"/>
                          </a:rPr>
                          <m:t>𝑘</m:t>
                        </m:r>
                      </m:sub>
                    </m:sSub>
                    <m:r>
                      <a:rPr lang="zh-CN" altLang="en-US" sz="1400" i="1" dirty="0">
                        <a:solidFill>
                          <a:srgbClr val="C00000"/>
                        </a:solidFill>
                        <a:latin typeface="Cambria Math" panose="02040503050406030204" pitchFamily="18" charset="0"/>
                        <a:ea typeface="Cambria Math" panose="02040503050406030204" pitchFamily="18" charset="0"/>
                      </a:rPr>
                      <m:t>的</m:t>
                    </m:r>
                  </m:oMath>
                </a14:m>
                <a:r>
                  <a:rPr lang="zh-CN" altLang="en-US" sz="1400" dirty="0">
                    <a:solidFill>
                      <a:srgbClr val="C00000"/>
                    </a:solidFill>
                    <a:latin typeface="Cambria Math" panose="02040503050406030204" pitchFamily="18" charset="0"/>
                  </a:rPr>
                  <a:t>估计</a:t>
                </a:r>
              </a:p>
            </p:txBody>
          </p:sp>
        </mc:Choice>
        <mc:Fallback xmlns="">
          <p:sp>
            <p:nvSpPr>
              <p:cNvPr id="21" name="文本框 20">
                <a:extLst>
                  <a:ext uri="{FF2B5EF4-FFF2-40B4-BE49-F238E27FC236}">
                    <a16:creationId xmlns:a16="http://schemas.microsoft.com/office/drawing/2014/main" id="{C133C0A8-909D-BFA5-8AFD-0356AB681964}"/>
                  </a:ext>
                </a:extLst>
              </p:cNvPr>
              <p:cNvSpPr txBox="1">
                <a:spLocks noRot="1" noChangeAspect="1" noMove="1" noResize="1" noEditPoints="1" noAdjustHandles="1" noChangeArrowheads="1" noChangeShapeType="1" noTextEdit="1"/>
              </p:cNvSpPr>
              <p:nvPr/>
            </p:nvSpPr>
            <p:spPr>
              <a:xfrm>
                <a:off x="3309412" y="2582690"/>
                <a:ext cx="2407812" cy="307777"/>
              </a:xfrm>
              <a:prstGeom prst="rect">
                <a:avLst/>
              </a:prstGeom>
              <a:blipFill>
                <a:blip r:embed="rId5"/>
                <a:stretch>
                  <a:fillRect l="-759" t="-4000" b="-2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EB7C57C4-100E-9DC6-7051-7EE86F5B3017}"/>
                  </a:ext>
                </a:extLst>
              </p:cNvPr>
              <p:cNvSpPr txBox="1"/>
              <p:nvPr/>
            </p:nvSpPr>
            <p:spPr>
              <a:xfrm>
                <a:off x="163507" y="2791161"/>
                <a:ext cx="2767815" cy="372859"/>
              </a:xfrm>
              <a:prstGeom prst="rect">
                <a:avLst/>
              </a:prstGeom>
              <a:noFill/>
            </p:spPr>
            <p:txBody>
              <a:bodyPr wrap="square">
                <a:spAutoFit/>
              </a:bodyPr>
              <a:lstStyle/>
              <a:p>
                <a14:m>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𝑘</m:t>
                        </m:r>
                      </m:sub>
                      <m:sup>
                        <m:r>
                          <a:rPr lang="zh-CN" altLang="en-US" i="0">
                            <a:latin typeface="Cambria Math" panose="02040503050406030204" pitchFamily="18" charset="0"/>
                          </a:rPr>
                          <m:t>+</m:t>
                        </m:r>
                      </m:sup>
                    </m:sSubSup>
                  </m:oMath>
                </a14:m>
                <a:r>
                  <a:rPr lang="en-US" altLang="zh-CN" dirty="0"/>
                  <a:t>=</a:t>
                </a:r>
                <a:r>
                  <a:rPr lang="zh-CN" altLang="en-US" dirty="0">
                    <a:solidFill>
                      <a:srgbClr val="836967"/>
                    </a:solidFill>
                  </a:rPr>
                  <a:t> </a:t>
                </a:r>
                <a14:m>
                  <m:oMath xmlns:m="http://schemas.openxmlformats.org/officeDocument/2006/math">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𝑘</m:t>
                        </m:r>
                      </m:sub>
                      <m:sup>
                        <m:r>
                          <a:rPr lang="en-US" altLang="zh-CN" i="1">
                            <a:latin typeface="Cambria Math" panose="02040503050406030204" pitchFamily="18" charset="0"/>
                          </a:rPr>
                          <m:t>−</m:t>
                        </m:r>
                      </m:sup>
                    </m:sSubSup>
                  </m:oMath>
                </a14:m>
                <a:r>
                  <a:rPr lang="en-US" altLang="zh-CN" dirty="0"/>
                  <a:t>+</a:t>
                </a:r>
                <a:r>
                  <a:rPr lang="en-US" altLang="zh-CN" i="1" dirty="0">
                    <a:latin typeface="Cambria Math" panose="02040503050406030204" pitchFamily="18" charset="0"/>
                    <a:ea typeface="Cambria Math" panose="02040503050406030204" pitchFamily="18" charset="0"/>
                  </a:rPr>
                  <a:t>G</a:t>
                </a:r>
                <a:r>
                  <a:rPr lang="en-US" altLang="zh-CN" dirty="0"/>
                  <a:t>*(</a:t>
                </a:r>
                <a14:m>
                  <m:oMath xmlns:m="http://schemas.openxmlformats.org/officeDocument/2006/math">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𝑘</m:t>
                        </m:r>
                        <m:r>
                          <m:rPr>
                            <m:sty m:val="p"/>
                          </m:rPr>
                          <a:rPr lang="en-US" altLang="zh-CN" i="1">
                            <a:latin typeface="Cambria Math" panose="02040503050406030204" pitchFamily="18" charset="0"/>
                          </a:rPr>
                          <m:t>mea</m:t>
                        </m:r>
                      </m:sub>
                      <m:sup>
                        <m:r>
                          <a:rPr lang="en-US" altLang="zh-CN" i="1">
                            <a:latin typeface="Cambria Math" panose="02040503050406030204" pitchFamily="18" charset="0"/>
                          </a:rPr>
                          <m:t>−</m:t>
                        </m:r>
                      </m:sup>
                    </m:sSubSup>
                    <m:r>
                      <a:rPr lang="en-US" altLang="zh-CN" b="0" i="1" smtClean="0">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𝑘</m:t>
                        </m:r>
                      </m:sub>
                      <m:sup>
                        <m:r>
                          <a:rPr lang="en-US" altLang="zh-CN" i="1">
                            <a:latin typeface="Cambria Math" panose="02040503050406030204" pitchFamily="18" charset="0"/>
                          </a:rPr>
                          <m:t>−</m:t>
                        </m:r>
                      </m:sup>
                    </m:sSubSup>
                  </m:oMath>
                </a14:m>
                <a:r>
                  <a:rPr lang="en-US" altLang="zh-CN" dirty="0"/>
                  <a:t>)</a:t>
                </a:r>
                <a:endParaRPr lang="zh-CN" altLang="en-US" dirty="0"/>
              </a:p>
            </p:txBody>
          </p:sp>
        </mc:Choice>
        <mc:Fallback>
          <p:sp>
            <p:nvSpPr>
              <p:cNvPr id="23" name="文本框 22">
                <a:extLst>
                  <a:ext uri="{FF2B5EF4-FFF2-40B4-BE49-F238E27FC236}">
                    <a16:creationId xmlns:a16="http://schemas.microsoft.com/office/drawing/2014/main" id="{EB7C57C4-100E-9DC6-7051-7EE86F5B3017}"/>
                  </a:ext>
                </a:extLst>
              </p:cNvPr>
              <p:cNvSpPr txBox="1">
                <a:spLocks noRot="1" noChangeAspect="1" noMove="1" noResize="1" noEditPoints="1" noAdjustHandles="1" noChangeArrowheads="1" noChangeShapeType="1" noTextEdit="1"/>
              </p:cNvSpPr>
              <p:nvPr/>
            </p:nvSpPr>
            <p:spPr>
              <a:xfrm>
                <a:off x="163507" y="2791161"/>
                <a:ext cx="2767815" cy="372859"/>
              </a:xfrm>
              <a:prstGeom prst="rect">
                <a:avLst/>
              </a:prstGeom>
              <a:blipFill>
                <a:blip r:embed="rId6"/>
                <a:stretch>
                  <a:fillRect t="-11475"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2E151F3C-61FF-DF77-C459-2CC59B0F41EF}"/>
                  </a:ext>
                </a:extLst>
              </p:cNvPr>
              <p:cNvSpPr txBox="1"/>
              <p:nvPr/>
            </p:nvSpPr>
            <p:spPr>
              <a:xfrm>
                <a:off x="3262631" y="5383222"/>
                <a:ext cx="2176808" cy="307777"/>
              </a:xfrm>
              <a:prstGeom prst="rect">
                <a:avLst/>
              </a:prstGeom>
              <a:noFill/>
            </p:spPr>
            <p:txBody>
              <a:bodyPr wrap="square">
                <a:spAutoFit/>
              </a:bodyPr>
              <a:lstStyle/>
              <a:p>
                <a:r>
                  <a:rPr lang="zh-CN" altLang="en-US" sz="1400" dirty="0">
                    <a:solidFill>
                      <a:srgbClr val="C00000"/>
                    </a:solidFill>
                  </a:rPr>
                  <a:t>令误差</a:t>
                </a:r>
                <a:r>
                  <a:rPr lang="en-US" altLang="zh-CN" sz="1400" dirty="0">
                    <a:solidFill>
                      <a:srgbClr val="C00000"/>
                    </a:solidFill>
                  </a:rPr>
                  <a:t>ek=</a:t>
                </a:r>
                <a:r>
                  <a:rPr lang="en-US" altLang="zh-CN" sz="1400" dirty="0">
                    <a:solidFill>
                      <a:srgbClr val="C00000"/>
                    </a:solidFill>
                    <a:ea typeface="Cambria Math" panose="02040503050406030204" pitchFamily="18" charset="0"/>
                  </a:rPr>
                  <a:t> </a:t>
                </a:r>
                <a14:m>
                  <m:oMath xmlns:m="http://schemas.openxmlformats.org/officeDocument/2006/math">
                    <m:sSub>
                      <m:sSubPr>
                        <m:ctrlPr>
                          <a:rPr lang="en-US" altLang="zh-CN" sz="1400" i="1" dirty="0">
                            <a:solidFill>
                              <a:srgbClr val="C00000"/>
                            </a:solidFill>
                            <a:latin typeface="Cambria Math" panose="02040503050406030204" pitchFamily="18" charset="0"/>
                            <a:ea typeface="Cambria Math" panose="02040503050406030204" pitchFamily="18" charset="0"/>
                          </a:rPr>
                        </m:ctrlPr>
                      </m:sSubPr>
                      <m:e>
                        <m:r>
                          <a:rPr lang="en-US" altLang="zh-CN" sz="1400" i="1" dirty="0">
                            <a:solidFill>
                              <a:srgbClr val="C00000"/>
                            </a:solidFill>
                            <a:latin typeface="Cambria Math" panose="02040503050406030204" pitchFamily="18" charset="0"/>
                            <a:ea typeface="Cambria Math" panose="02040503050406030204" pitchFamily="18" charset="0"/>
                          </a:rPr>
                          <m:t>𝑥</m:t>
                        </m:r>
                      </m:e>
                      <m:sub>
                        <m:r>
                          <a:rPr lang="en-US" altLang="zh-CN" sz="1400" i="1" dirty="0">
                            <a:solidFill>
                              <a:srgbClr val="C00000"/>
                            </a:solidFill>
                            <a:latin typeface="Cambria Math" panose="02040503050406030204" pitchFamily="18" charset="0"/>
                            <a:ea typeface="Cambria Math" panose="02040503050406030204" pitchFamily="18" charset="0"/>
                          </a:rPr>
                          <m:t>𝑘</m:t>
                        </m:r>
                      </m:sub>
                    </m:sSub>
                    <m:r>
                      <a:rPr lang="en-US" altLang="zh-CN" sz="1400" i="1" dirty="0">
                        <a:solidFill>
                          <a:srgbClr val="C00000"/>
                        </a:solidFill>
                        <a:latin typeface="Cambria Math" panose="02040503050406030204" pitchFamily="18" charset="0"/>
                        <a:ea typeface="Cambria Math" panose="02040503050406030204" pitchFamily="18" charset="0"/>
                      </a:rPr>
                      <m:t> </m:t>
                    </m:r>
                  </m:oMath>
                </a14:m>
                <a:r>
                  <a:rPr lang="en-US" altLang="zh-CN" sz="1400" dirty="0">
                    <a:solidFill>
                      <a:srgbClr val="C00000"/>
                    </a:solidFill>
                  </a:rPr>
                  <a:t>-</a:t>
                </a:r>
                <a:r>
                  <a:rPr lang="zh-CN" altLang="en-US" sz="1400" dirty="0">
                    <a:solidFill>
                      <a:srgbClr val="C00000"/>
                    </a:solidFill>
                  </a:rPr>
                  <a:t> </a:t>
                </a:r>
                <a14:m>
                  <m:oMath xmlns:m="http://schemas.openxmlformats.org/officeDocument/2006/math">
                    <m:sSubSup>
                      <m:sSubSupPr>
                        <m:ctrlPr>
                          <a:rPr lang="zh-CN" altLang="en-US" sz="1400" i="1">
                            <a:solidFill>
                              <a:srgbClr val="C00000"/>
                            </a:solidFill>
                            <a:latin typeface="Cambria Math" panose="02040503050406030204" pitchFamily="18" charset="0"/>
                          </a:rPr>
                        </m:ctrlPr>
                      </m:sSubSupPr>
                      <m:e>
                        <m:r>
                          <a:rPr lang="zh-CN" altLang="en-US" sz="1400" i="1">
                            <a:solidFill>
                              <a:srgbClr val="C00000"/>
                            </a:solidFill>
                            <a:latin typeface="Cambria Math" panose="02040503050406030204" pitchFamily="18" charset="0"/>
                          </a:rPr>
                          <m:t>𝑥</m:t>
                        </m:r>
                      </m:e>
                      <m:sub>
                        <m:r>
                          <a:rPr lang="zh-CN" altLang="en-US" sz="1400" i="1">
                            <a:solidFill>
                              <a:srgbClr val="C00000"/>
                            </a:solidFill>
                            <a:latin typeface="Cambria Math" panose="02040503050406030204" pitchFamily="18" charset="0"/>
                          </a:rPr>
                          <m:t>𝑘</m:t>
                        </m:r>
                      </m:sub>
                      <m:sup>
                        <m:r>
                          <a:rPr lang="en-US" altLang="zh-CN" sz="1400" i="1">
                            <a:solidFill>
                              <a:srgbClr val="C00000"/>
                            </a:solidFill>
                            <a:latin typeface="Cambria Math" panose="02040503050406030204" pitchFamily="18" charset="0"/>
                          </a:rPr>
                          <m:t>−</m:t>
                        </m:r>
                      </m:sup>
                    </m:sSubSup>
                  </m:oMath>
                </a14:m>
                <a:r>
                  <a:rPr lang="zh-CN" altLang="en-US" sz="1400" dirty="0">
                    <a:solidFill>
                      <a:srgbClr val="C00000"/>
                    </a:solidFill>
                  </a:rPr>
                  <a:t>最小</a:t>
                </a:r>
              </a:p>
            </p:txBody>
          </p:sp>
        </mc:Choice>
        <mc:Fallback xmlns="">
          <p:sp>
            <p:nvSpPr>
              <p:cNvPr id="29" name="文本框 28">
                <a:extLst>
                  <a:ext uri="{FF2B5EF4-FFF2-40B4-BE49-F238E27FC236}">
                    <a16:creationId xmlns:a16="http://schemas.microsoft.com/office/drawing/2014/main" id="{2E151F3C-61FF-DF77-C459-2CC59B0F41EF}"/>
                  </a:ext>
                </a:extLst>
              </p:cNvPr>
              <p:cNvSpPr txBox="1">
                <a:spLocks noRot="1" noChangeAspect="1" noMove="1" noResize="1" noEditPoints="1" noAdjustHandles="1" noChangeArrowheads="1" noChangeShapeType="1" noTextEdit="1"/>
              </p:cNvSpPr>
              <p:nvPr/>
            </p:nvSpPr>
            <p:spPr>
              <a:xfrm>
                <a:off x="3262631" y="5383222"/>
                <a:ext cx="2176808" cy="307777"/>
              </a:xfrm>
              <a:prstGeom prst="rect">
                <a:avLst/>
              </a:prstGeom>
              <a:blipFill>
                <a:blip r:embed="rId7"/>
                <a:stretch>
                  <a:fillRect l="-840" t="-3922" b="-19608"/>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BA8B951D-D08C-4DB4-4404-B3B73E76A1EB}"/>
              </a:ext>
            </a:extLst>
          </p:cNvPr>
          <p:cNvSpPr txBox="1">
            <a:spLocks/>
          </p:cNvSpPr>
          <p:nvPr/>
        </p:nvSpPr>
        <p:spPr>
          <a:xfrm>
            <a:off x="3155525" y="5729927"/>
            <a:ext cx="2518638" cy="307777"/>
          </a:xfrm>
          <a:prstGeom prst="rect">
            <a:avLst/>
          </a:prstGeom>
          <a:noFill/>
        </p:spPr>
        <p:txBody>
          <a:bodyPr wrap="none" rtlCol="0">
            <a:spAutoFit/>
          </a:bodyPr>
          <a:lstStyle/>
          <a:p>
            <a:r>
              <a:rPr lang="zh-CN" altLang="en-US" sz="1400" dirty="0">
                <a:solidFill>
                  <a:srgbClr val="C00000"/>
                </a:solidFill>
              </a:rPr>
              <a:t>也就是令协方差矩阵的迹最小</a:t>
            </a:r>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DA53FC0E-F66C-4EA8-2374-EF8A7742F670}"/>
                  </a:ext>
                </a:extLst>
              </p:cNvPr>
              <p:cNvSpPr txBox="1"/>
              <p:nvPr/>
            </p:nvSpPr>
            <p:spPr>
              <a:xfrm>
                <a:off x="386772" y="5500169"/>
                <a:ext cx="2544550" cy="7666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b="1" i="1" smtClean="0">
                              <a:solidFill>
                                <a:srgbClr val="836967"/>
                              </a:solidFill>
                              <a:latin typeface="Cambria Math" panose="02040503050406030204" pitchFamily="18" charset="0"/>
                            </a:rPr>
                          </m:ctrlPr>
                        </m:sSubPr>
                        <m:e>
                          <m:r>
                            <a:rPr lang="zh-CN" altLang="en-US" sz="2000" b="1" i="1">
                              <a:latin typeface="Cambria Math" panose="02040503050406030204" pitchFamily="18" charset="0"/>
                            </a:rPr>
                            <m:t>𝒌</m:t>
                          </m:r>
                        </m:e>
                        <m:sub>
                          <m:r>
                            <a:rPr lang="zh-CN" altLang="en-US" sz="2000" b="1" i="1">
                              <a:latin typeface="Cambria Math" panose="02040503050406030204" pitchFamily="18" charset="0"/>
                            </a:rPr>
                            <m:t>𝒌</m:t>
                          </m:r>
                        </m:sub>
                      </m:sSub>
                      <m:r>
                        <a:rPr lang="zh-CN" altLang="en-US" sz="2000" b="1" i="0">
                          <a:latin typeface="Cambria Math" panose="02040503050406030204" pitchFamily="18" charset="0"/>
                        </a:rPr>
                        <m:t>=</m:t>
                      </m:r>
                      <m:f>
                        <m:fPr>
                          <m:ctrlPr>
                            <a:rPr lang="zh-CN" altLang="en-US" sz="2000" b="1" i="1">
                              <a:solidFill>
                                <a:srgbClr val="836967"/>
                              </a:solidFill>
                              <a:latin typeface="Cambria Math" panose="02040503050406030204" pitchFamily="18" charset="0"/>
                            </a:rPr>
                          </m:ctrlPr>
                        </m:fPr>
                        <m:num>
                          <m:sSup>
                            <m:sSupPr>
                              <m:ctrlPr>
                                <a:rPr lang="zh-CN" altLang="en-US" sz="2000" b="1" i="1">
                                  <a:solidFill>
                                    <a:srgbClr val="836967"/>
                                  </a:solidFill>
                                  <a:latin typeface="Cambria Math" panose="02040503050406030204" pitchFamily="18" charset="0"/>
                                </a:rPr>
                              </m:ctrlPr>
                            </m:sSupPr>
                            <m:e>
                              <m:sSub>
                                <m:sSubPr>
                                  <m:ctrlPr>
                                    <a:rPr lang="zh-CN" altLang="en-US" sz="2000" b="1" i="1">
                                      <a:solidFill>
                                        <a:srgbClr val="836967"/>
                                      </a:solidFill>
                                      <a:latin typeface="Cambria Math" panose="02040503050406030204" pitchFamily="18" charset="0"/>
                                    </a:rPr>
                                  </m:ctrlPr>
                                </m:sSubPr>
                                <m:e>
                                  <m:r>
                                    <a:rPr lang="zh-CN" altLang="en-US" sz="2000" b="1" i="1">
                                      <a:latin typeface="Cambria Math" panose="02040503050406030204" pitchFamily="18" charset="0"/>
                                    </a:rPr>
                                    <m:t>𝑷</m:t>
                                  </m:r>
                                </m:e>
                                <m:sub>
                                  <m:r>
                                    <a:rPr lang="zh-CN" altLang="en-US" sz="2000" b="1" i="1">
                                      <a:latin typeface="Cambria Math" panose="02040503050406030204" pitchFamily="18" charset="0"/>
                                    </a:rPr>
                                    <m:t>𝑹</m:t>
                                  </m:r>
                                </m:sub>
                              </m:sSub>
                            </m:e>
                            <m:sup>
                              <m:r>
                                <a:rPr lang="zh-CN" altLang="en-US" sz="2000" b="1" i="0">
                                  <a:latin typeface="Cambria Math" panose="02040503050406030204" pitchFamily="18" charset="0"/>
                                </a:rPr>
                                <m:t>−</m:t>
                              </m:r>
                            </m:sup>
                          </m:sSup>
                          <m:sSup>
                            <m:sSupPr>
                              <m:ctrlPr>
                                <a:rPr lang="zh-CN" altLang="en-US" sz="2000" b="1" i="1">
                                  <a:solidFill>
                                    <a:srgbClr val="836967"/>
                                  </a:solidFill>
                                  <a:latin typeface="Cambria Math" panose="02040503050406030204" pitchFamily="18" charset="0"/>
                                </a:rPr>
                              </m:ctrlPr>
                            </m:sSupPr>
                            <m:e>
                              <m:r>
                                <a:rPr lang="zh-CN" altLang="en-US" sz="2000" b="1" i="1">
                                  <a:latin typeface="Cambria Math" panose="02040503050406030204" pitchFamily="18" charset="0"/>
                                </a:rPr>
                                <m:t>𝑯</m:t>
                              </m:r>
                            </m:e>
                            <m:sup>
                              <m:r>
                                <a:rPr lang="zh-CN" altLang="en-US" sz="2000" b="1" i="1">
                                  <a:latin typeface="Cambria Math" panose="02040503050406030204" pitchFamily="18" charset="0"/>
                                </a:rPr>
                                <m:t>𝑻</m:t>
                              </m:r>
                            </m:sup>
                          </m:sSup>
                        </m:num>
                        <m:den>
                          <m:r>
                            <a:rPr lang="zh-CN" altLang="en-US" sz="2000" b="1" i="1">
                              <a:latin typeface="Cambria Math" panose="02040503050406030204" pitchFamily="18" charset="0"/>
                            </a:rPr>
                            <m:t>𝑯</m:t>
                          </m:r>
                          <m:sSup>
                            <m:sSupPr>
                              <m:ctrlPr>
                                <a:rPr lang="zh-CN" altLang="en-US" sz="2000" b="1" i="1">
                                  <a:solidFill>
                                    <a:srgbClr val="836967"/>
                                  </a:solidFill>
                                  <a:latin typeface="Cambria Math" panose="02040503050406030204" pitchFamily="18" charset="0"/>
                                </a:rPr>
                              </m:ctrlPr>
                            </m:sSupPr>
                            <m:e>
                              <m:sSub>
                                <m:sSubPr>
                                  <m:ctrlPr>
                                    <a:rPr lang="zh-CN" altLang="en-US" sz="2000" b="1" i="1">
                                      <a:solidFill>
                                        <a:srgbClr val="836967"/>
                                      </a:solidFill>
                                      <a:latin typeface="Cambria Math" panose="02040503050406030204" pitchFamily="18" charset="0"/>
                                    </a:rPr>
                                  </m:ctrlPr>
                                </m:sSubPr>
                                <m:e>
                                  <m:r>
                                    <a:rPr lang="zh-CN" altLang="en-US" sz="2000" b="1" i="1">
                                      <a:latin typeface="Cambria Math" panose="02040503050406030204" pitchFamily="18" charset="0"/>
                                    </a:rPr>
                                    <m:t>𝑷</m:t>
                                  </m:r>
                                </m:e>
                                <m:sub>
                                  <m:r>
                                    <a:rPr lang="zh-CN" altLang="en-US" sz="2000" b="1" i="1">
                                      <a:latin typeface="Cambria Math" panose="02040503050406030204" pitchFamily="18" charset="0"/>
                                    </a:rPr>
                                    <m:t>𝑹</m:t>
                                  </m:r>
                                </m:sub>
                              </m:sSub>
                            </m:e>
                            <m:sup>
                              <m:r>
                                <a:rPr lang="zh-CN" altLang="en-US" sz="2000" b="1" i="0">
                                  <a:latin typeface="Cambria Math" panose="02040503050406030204" pitchFamily="18" charset="0"/>
                                </a:rPr>
                                <m:t>−</m:t>
                              </m:r>
                            </m:sup>
                          </m:sSup>
                          <m:sSup>
                            <m:sSupPr>
                              <m:ctrlPr>
                                <a:rPr lang="zh-CN" altLang="en-US" sz="2000" b="1" i="1">
                                  <a:solidFill>
                                    <a:srgbClr val="836967"/>
                                  </a:solidFill>
                                  <a:latin typeface="Cambria Math" panose="02040503050406030204" pitchFamily="18" charset="0"/>
                                </a:rPr>
                              </m:ctrlPr>
                            </m:sSupPr>
                            <m:e>
                              <m:r>
                                <a:rPr lang="zh-CN" altLang="en-US" sz="2000" b="1" i="1">
                                  <a:latin typeface="Cambria Math" panose="02040503050406030204" pitchFamily="18" charset="0"/>
                                </a:rPr>
                                <m:t>𝑯</m:t>
                              </m:r>
                            </m:e>
                            <m:sup>
                              <m:r>
                                <a:rPr lang="zh-CN" altLang="en-US" sz="2000" b="1" i="1">
                                  <a:latin typeface="Cambria Math" panose="02040503050406030204" pitchFamily="18" charset="0"/>
                                </a:rPr>
                                <m:t>𝑻</m:t>
                              </m:r>
                            </m:sup>
                          </m:sSup>
                          <m:r>
                            <a:rPr lang="zh-CN" altLang="en-US" sz="2000" b="1" i="0">
                              <a:latin typeface="Cambria Math" panose="02040503050406030204" pitchFamily="18" charset="0"/>
                            </a:rPr>
                            <m:t>+</m:t>
                          </m:r>
                          <m:r>
                            <a:rPr lang="zh-CN" altLang="en-US" sz="2000" b="1" i="1">
                              <a:latin typeface="Cambria Math" panose="02040503050406030204" pitchFamily="18" charset="0"/>
                            </a:rPr>
                            <m:t>𝑹</m:t>
                          </m:r>
                        </m:den>
                      </m:f>
                    </m:oMath>
                  </m:oMathPara>
                </a14:m>
                <a:endParaRPr lang="zh-CN" altLang="en-US" b="1" dirty="0"/>
              </a:p>
            </p:txBody>
          </p:sp>
        </mc:Choice>
        <mc:Fallback xmlns="">
          <p:sp>
            <p:nvSpPr>
              <p:cNvPr id="32" name="文本框 31">
                <a:extLst>
                  <a:ext uri="{FF2B5EF4-FFF2-40B4-BE49-F238E27FC236}">
                    <a16:creationId xmlns:a16="http://schemas.microsoft.com/office/drawing/2014/main" id="{DA53FC0E-F66C-4EA8-2374-EF8A7742F670}"/>
                  </a:ext>
                </a:extLst>
              </p:cNvPr>
              <p:cNvSpPr txBox="1">
                <a:spLocks noRot="1" noChangeAspect="1" noMove="1" noResize="1" noEditPoints="1" noAdjustHandles="1" noChangeArrowheads="1" noChangeShapeType="1" noTextEdit="1"/>
              </p:cNvSpPr>
              <p:nvPr/>
            </p:nvSpPr>
            <p:spPr>
              <a:xfrm>
                <a:off x="386772" y="5500169"/>
                <a:ext cx="2544550" cy="76662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81B3A8E7-EBEB-E0F6-737A-96CE79D7F4CB}"/>
                  </a:ext>
                </a:extLst>
              </p:cNvPr>
              <p:cNvSpPr txBox="1"/>
              <p:nvPr/>
            </p:nvSpPr>
            <p:spPr>
              <a:xfrm>
                <a:off x="7874011" y="822472"/>
                <a:ext cx="4357411" cy="1296637"/>
              </a:xfrm>
              <a:prstGeom prst="rect">
                <a:avLst/>
              </a:prstGeom>
              <a:noFill/>
            </p:spPr>
            <p:txBody>
              <a:bodyPr wrap="none" rtlCol="0">
                <a:spAutoFit/>
              </a:bodyPr>
              <a:lstStyle/>
              <a:p>
                <a:r>
                  <a:rPr lang="zh-CN" altLang="en-US" dirty="0"/>
                  <a:t>先验估计值：</a:t>
                </a:r>
                <a:r>
                  <a:rPr lang="zh-CN" altLang="en-US" sz="2000" dirty="0">
                    <a:solidFill>
                      <a:srgbClr val="836967"/>
                    </a:solidFill>
                  </a:rPr>
                  <a:t> </a:t>
                </a:r>
                <a14:m>
                  <m:oMath xmlns:m="http://schemas.openxmlformats.org/officeDocument/2006/math">
                    <m:sSubSup>
                      <m:sSubSupPr>
                        <m:ctrlPr>
                          <a:rPr lang="zh-CN" altLang="en-US" sz="2000" i="1">
                            <a:solidFill>
                              <a:srgbClr val="836967"/>
                            </a:solidFill>
                            <a:latin typeface="Cambria Math" panose="02040503050406030204" pitchFamily="18" charset="0"/>
                          </a:rPr>
                        </m:ctrlPr>
                      </m:sSubSupPr>
                      <m:e>
                        <m:r>
                          <a:rPr lang="zh-CN" altLang="en-US" sz="2000" i="1">
                            <a:latin typeface="Cambria Math" panose="02040503050406030204" pitchFamily="18" charset="0"/>
                          </a:rPr>
                          <m:t>𝑥</m:t>
                        </m:r>
                      </m:e>
                      <m:sub>
                        <m:r>
                          <a:rPr lang="zh-CN" altLang="en-US" sz="2000" i="1">
                            <a:latin typeface="Cambria Math" panose="02040503050406030204" pitchFamily="18" charset="0"/>
                          </a:rPr>
                          <m:t>𝑘</m:t>
                        </m:r>
                      </m:sub>
                      <m:sup>
                        <m:r>
                          <a:rPr lang="en-US" altLang="zh-CN" sz="2000" i="1">
                            <a:latin typeface="Cambria Math" panose="02040503050406030204" pitchFamily="18" charset="0"/>
                          </a:rPr>
                          <m:t>−</m:t>
                        </m:r>
                      </m:sup>
                    </m:sSubSup>
                  </m:oMath>
                </a14:m>
                <a:endParaRPr lang="en-US" altLang="zh-CN" sz="2000" dirty="0"/>
              </a:p>
              <a:p>
                <a:r>
                  <a:rPr lang="zh-CN" altLang="en-US" dirty="0"/>
                  <a:t>由测量值得到的对位置的估计值：</a:t>
                </a:r>
                <a:r>
                  <a:rPr lang="zh-CN" altLang="en-US" sz="2000" dirty="0">
                    <a:solidFill>
                      <a:srgbClr val="836967"/>
                    </a:solidFill>
                  </a:rPr>
                  <a:t> </a:t>
                </a:r>
                <a14:m>
                  <m:oMath xmlns:m="http://schemas.openxmlformats.org/officeDocument/2006/math">
                    <m:sSubSup>
                      <m:sSubSupPr>
                        <m:ctrlPr>
                          <a:rPr lang="zh-CN" altLang="en-US" sz="2000" i="1">
                            <a:solidFill>
                              <a:srgbClr val="836967"/>
                            </a:solidFill>
                            <a:latin typeface="Cambria Math" panose="02040503050406030204" pitchFamily="18" charset="0"/>
                          </a:rPr>
                        </m:ctrlPr>
                      </m:sSubSupPr>
                      <m:e>
                        <m:r>
                          <a:rPr lang="zh-CN" altLang="en-US" sz="2000" i="1">
                            <a:latin typeface="Cambria Math" panose="02040503050406030204" pitchFamily="18" charset="0"/>
                          </a:rPr>
                          <m:t>𝑥</m:t>
                        </m:r>
                      </m:e>
                      <m:sub>
                        <m:r>
                          <a:rPr lang="zh-CN" altLang="en-US" sz="2000" i="1">
                            <a:latin typeface="Cambria Math" panose="02040503050406030204" pitchFamily="18" charset="0"/>
                          </a:rPr>
                          <m:t>𝑘</m:t>
                        </m:r>
                        <m:r>
                          <m:rPr>
                            <m:sty m:val="p"/>
                          </m:rPr>
                          <a:rPr lang="en-US" altLang="zh-CN" sz="2000" i="1">
                            <a:latin typeface="Cambria Math" panose="02040503050406030204" pitchFamily="18" charset="0"/>
                          </a:rPr>
                          <m:t>mea</m:t>
                        </m:r>
                      </m:sub>
                      <m:sup>
                        <m:r>
                          <a:rPr lang="en-US" altLang="zh-CN" sz="2000" i="1">
                            <a:latin typeface="Cambria Math" panose="02040503050406030204" pitchFamily="18" charset="0"/>
                          </a:rPr>
                          <m:t>−</m:t>
                        </m:r>
                      </m:sup>
                    </m:sSubSup>
                  </m:oMath>
                </a14:m>
                <a:endParaRPr lang="en-US" altLang="zh-CN" sz="2000" dirty="0"/>
              </a:p>
              <a:p>
                <a:r>
                  <a:rPr lang="zh-CN" altLang="en-US" dirty="0"/>
                  <a:t>最优估计值</a:t>
                </a:r>
                <a:r>
                  <a:rPr lang="zh-CN" altLang="en-US" sz="2000" dirty="0"/>
                  <a:t>：</a:t>
                </a:r>
                <a14:m>
                  <m:oMath xmlns:m="http://schemas.openxmlformats.org/officeDocument/2006/math">
                    <m:sSubSup>
                      <m:sSubSupPr>
                        <m:ctrlPr>
                          <a:rPr lang="zh-CN" altLang="en-US" sz="2000" i="1">
                            <a:solidFill>
                              <a:srgbClr val="836967"/>
                            </a:solidFill>
                            <a:latin typeface="Cambria Math" panose="02040503050406030204" pitchFamily="18" charset="0"/>
                          </a:rPr>
                        </m:ctrlPr>
                      </m:sSubSupPr>
                      <m:e>
                        <m:r>
                          <a:rPr lang="zh-CN" altLang="en-US" sz="2000" i="1">
                            <a:latin typeface="Cambria Math" panose="02040503050406030204" pitchFamily="18" charset="0"/>
                          </a:rPr>
                          <m:t>𝑥</m:t>
                        </m:r>
                      </m:e>
                      <m:sub>
                        <m:r>
                          <a:rPr lang="zh-CN" altLang="en-US" sz="2000" i="1">
                            <a:latin typeface="Cambria Math" panose="02040503050406030204" pitchFamily="18" charset="0"/>
                          </a:rPr>
                          <m:t>𝑘</m:t>
                        </m:r>
                      </m:sub>
                      <m:sup>
                        <m:r>
                          <a:rPr lang="zh-CN" altLang="en-US" sz="2000">
                            <a:latin typeface="Cambria Math" panose="02040503050406030204" pitchFamily="18" charset="0"/>
                          </a:rPr>
                          <m:t>+</m:t>
                        </m:r>
                      </m:sup>
                    </m:sSubSup>
                  </m:oMath>
                </a14:m>
                <a:endParaRPr lang="zh-CN" altLang="en-US" sz="1600" dirty="0"/>
              </a:p>
              <a:p>
                <a:endParaRPr lang="zh-CN" altLang="en-US" dirty="0"/>
              </a:p>
            </p:txBody>
          </p:sp>
        </mc:Choice>
        <mc:Fallback xmlns="">
          <p:sp>
            <p:nvSpPr>
              <p:cNvPr id="33" name="文本框 32">
                <a:extLst>
                  <a:ext uri="{FF2B5EF4-FFF2-40B4-BE49-F238E27FC236}">
                    <a16:creationId xmlns:a16="http://schemas.microsoft.com/office/drawing/2014/main" id="{81B3A8E7-EBEB-E0F6-737A-96CE79D7F4CB}"/>
                  </a:ext>
                </a:extLst>
              </p:cNvPr>
              <p:cNvSpPr txBox="1">
                <a:spLocks noRot="1" noChangeAspect="1" noMove="1" noResize="1" noEditPoints="1" noAdjustHandles="1" noChangeArrowheads="1" noChangeShapeType="1" noTextEdit="1"/>
              </p:cNvSpPr>
              <p:nvPr/>
            </p:nvSpPr>
            <p:spPr>
              <a:xfrm>
                <a:off x="7874011" y="822472"/>
                <a:ext cx="4357411" cy="1296637"/>
              </a:xfrm>
              <a:prstGeom prst="rect">
                <a:avLst/>
              </a:prstGeom>
              <a:blipFill>
                <a:blip r:embed="rId10"/>
                <a:stretch>
                  <a:fillRect l="-1261" t="-939"/>
                </a:stretch>
              </a:blipFill>
            </p:spPr>
            <p:txBody>
              <a:bodyPr/>
              <a:lstStyle/>
              <a:p>
                <a:r>
                  <a:rPr lang="zh-CN" altLang="en-US">
                    <a:noFill/>
                  </a:rPr>
                  <a:t> </a:t>
                </a:r>
              </a:p>
            </p:txBody>
          </p:sp>
        </mc:Fallback>
      </mc:AlternateContent>
      <p:pic>
        <p:nvPicPr>
          <p:cNvPr id="36" name="图形 35" descr="箭头轻微弯曲">
            <a:extLst>
              <a:ext uri="{FF2B5EF4-FFF2-40B4-BE49-F238E27FC236}">
                <a16:creationId xmlns:a16="http://schemas.microsoft.com/office/drawing/2014/main" id="{251F111A-3914-8176-1383-749A2B740D8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110003">
            <a:off x="2708283" y="1906679"/>
            <a:ext cx="604114" cy="604114"/>
          </a:xfrm>
          <a:prstGeom prst="rect">
            <a:avLst/>
          </a:prstGeom>
        </p:spPr>
      </p:pic>
      <p:pic>
        <p:nvPicPr>
          <p:cNvPr id="38" name="图形 37" descr="箭头右旋">
            <a:extLst>
              <a:ext uri="{FF2B5EF4-FFF2-40B4-BE49-F238E27FC236}">
                <a16:creationId xmlns:a16="http://schemas.microsoft.com/office/drawing/2014/main" id="{72D2BCEA-2E7E-C304-DDAC-3156FBFC889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4602912">
            <a:off x="2684320" y="5156201"/>
            <a:ext cx="554327" cy="554327"/>
          </a:xfrm>
          <a:prstGeom prst="rect">
            <a:avLst/>
          </a:prstGeom>
        </p:spPr>
      </p:pic>
      <p:pic>
        <p:nvPicPr>
          <p:cNvPr id="40" name="图形 39" descr="直箭头">
            <a:extLst>
              <a:ext uri="{FF2B5EF4-FFF2-40B4-BE49-F238E27FC236}">
                <a16:creationId xmlns:a16="http://schemas.microsoft.com/office/drawing/2014/main" id="{738E12AB-91ED-2C58-4839-633673B98DA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16808493">
            <a:off x="4406550" y="2925857"/>
            <a:ext cx="377400" cy="377400"/>
          </a:xfrm>
          <a:prstGeom prst="rect">
            <a:avLst/>
          </a:prstGeom>
        </p:spPr>
      </p:pic>
      <mc:AlternateContent xmlns:mc="http://schemas.openxmlformats.org/markup-compatibility/2006">
        <mc:Choice xmlns:a14="http://schemas.microsoft.com/office/drawing/2010/main" Requires="a14">
          <p:sp>
            <p:nvSpPr>
              <p:cNvPr id="42" name="文本框 41">
                <a:extLst>
                  <a:ext uri="{FF2B5EF4-FFF2-40B4-BE49-F238E27FC236}">
                    <a16:creationId xmlns:a16="http://schemas.microsoft.com/office/drawing/2014/main" id="{5B7FD9C4-86B7-2EF9-2CF3-2F6817F5B93C}"/>
                  </a:ext>
                </a:extLst>
              </p:cNvPr>
              <p:cNvSpPr txBox="1"/>
              <p:nvPr/>
            </p:nvSpPr>
            <p:spPr>
              <a:xfrm>
                <a:off x="2711732" y="3595784"/>
                <a:ext cx="2866476" cy="372859"/>
              </a:xfrm>
              <a:prstGeom prst="rect">
                <a:avLst/>
              </a:prstGeom>
              <a:noFill/>
            </p:spPr>
            <p:txBody>
              <a:bodyPr wrap="square">
                <a:spAutoFit/>
              </a:bodyPr>
              <a:lstStyle/>
              <a:p>
                <a14:m>
                  <m:oMath xmlns:m="http://schemas.openxmlformats.org/officeDocument/2006/math">
                    <m:sSubSup>
                      <m:sSubSupPr>
                        <m:ctrlPr>
                          <a:rPr lang="zh-CN" altLang="en-US" i="1">
                            <a:solidFill>
                              <a:srgbClr val="836967"/>
                            </a:solidFill>
                            <a:latin typeface="Cambria Math" panose="02040503050406030204" pitchFamily="18" charset="0"/>
                          </a:rPr>
                        </m:ctrlPr>
                      </m:sSubSupPr>
                      <m:e>
                        <m:r>
                          <a:rPr lang="zh-CN" altLang="en-US" i="1">
                            <a:solidFill>
                              <a:prstClr val="black"/>
                            </a:solidFill>
                            <a:latin typeface="Cambria Math" panose="02040503050406030204" pitchFamily="18" charset="0"/>
                          </a:rPr>
                          <m:t>𝑥</m:t>
                        </m:r>
                      </m:e>
                      <m:sub>
                        <m:r>
                          <a:rPr lang="zh-CN" altLang="en-US" i="1">
                            <a:solidFill>
                              <a:prstClr val="black"/>
                            </a:solidFill>
                            <a:latin typeface="Cambria Math" panose="02040503050406030204" pitchFamily="18" charset="0"/>
                          </a:rPr>
                          <m:t>𝑘</m:t>
                        </m:r>
                      </m:sub>
                      <m:sup>
                        <m:r>
                          <a:rPr lang="zh-CN" altLang="en-US">
                            <a:solidFill>
                              <a:prstClr val="black"/>
                            </a:solidFill>
                            <a:latin typeface="Cambria Math" panose="02040503050406030204" pitchFamily="18" charset="0"/>
                          </a:rPr>
                          <m:t>+</m:t>
                        </m:r>
                      </m:sup>
                    </m:sSubSup>
                  </m:oMath>
                </a14:m>
                <a:r>
                  <a:rPr lang="en-US" altLang="zh-CN" dirty="0">
                    <a:solidFill>
                      <a:prstClr val="black"/>
                    </a:solidFill>
                  </a:rPr>
                  <a:t>=</a:t>
                </a:r>
                <a:r>
                  <a:rPr lang="zh-CN" altLang="en-US" dirty="0">
                    <a:solidFill>
                      <a:srgbClr val="836967"/>
                    </a:solidFill>
                  </a:rPr>
                  <a:t> </a:t>
                </a:r>
                <a14:m>
                  <m:oMath xmlns:m="http://schemas.openxmlformats.org/officeDocument/2006/math">
                    <m:sSubSup>
                      <m:sSubSupPr>
                        <m:ctrlPr>
                          <a:rPr lang="zh-CN" altLang="en-US" i="1">
                            <a:solidFill>
                              <a:srgbClr val="836967"/>
                            </a:solidFill>
                            <a:latin typeface="Cambria Math" panose="02040503050406030204" pitchFamily="18" charset="0"/>
                          </a:rPr>
                        </m:ctrlPr>
                      </m:sSubSupPr>
                      <m:e>
                        <m:r>
                          <a:rPr lang="zh-CN" altLang="en-US" i="1">
                            <a:solidFill>
                              <a:prstClr val="black"/>
                            </a:solidFill>
                            <a:latin typeface="Cambria Math" panose="02040503050406030204" pitchFamily="18" charset="0"/>
                          </a:rPr>
                          <m:t>𝑥</m:t>
                        </m:r>
                      </m:e>
                      <m:sub>
                        <m:r>
                          <a:rPr lang="zh-CN" altLang="en-US" i="1">
                            <a:solidFill>
                              <a:prstClr val="black"/>
                            </a:solidFill>
                            <a:latin typeface="Cambria Math" panose="02040503050406030204" pitchFamily="18" charset="0"/>
                          </a:rPr>
                          <m:t>𝑘</m:t>
                        </m:r>
                      </m:sub>
                      <m:sup>
                        <m:r>
                          <a:rPr lang="en-US" altLang="zh-CN" i="1">
                            <a:solidFill>
                              <a:prstClr val="black"/>
                            </a:solidFill>
                            <a:latin typeface="Cambria Math" panose="02040503050406030204" pitchFamily="18" charset="0"/>
                          </a:rPr>
                          <m:t>−</m:t>
                        </m:r>
                      </m:sup>
                    </m:sSubSup>
                  </m:oMath>
                </a14:m>
                <a:r>
                  <a:rPr lang="en-US" altLang="zh-CN" dirty="0">
                    <a:solidFill>
                      <a:prstClr val="black"/>
                    </a:solidFill>
                  </a:rPr>
                  <a:t>+</a:t>
                </a:r>
                <a:r>
                  <a:rPr lang="en-US" altLang="zh-CN" i="1" dirty="0">
                    <a:latin typeface="Cambria Math" panose="02040503050406030204" pitchFamily="18" charset="0"/>
                    <a:ea typeface="Cambria Math" panose="02040503050406030204" pitchFamily="18" charset="0"/>
                  </a:rPr>
                  <a:t>G</a:t>
                </a:r>
                <a:r>
                  <a:rPr lang="en-US" altLang="zh-CN" dirty="0">
                    <a:solidFill>
                      <a:prstClr val="black"/>
                    </a:solidFill>
                  </a:rPr>
                  <a:t>*(</a:t>
                </a:r>
                <a14:m>
                  <m:oMath xmlns:m="http://schemas.openxmlformats.org/officeDocument/2006/math">
                    <m:sSup>
                      <m:sSupPr>
                        <m:ctrlPr>
                          <a:rPr lang="zh-CN" altLang="zh-CN" i="1">
                            <a:solidFill>
                              <a:prstClr val="black"/>
                            </a:solidFill>
                            <a:latin typeface="Cambria Math" panose="02040503050406030204" pitchFamily="18" charset="0"/>
                          </a:rPr>
                        </m:ctrlPr>
                      </m:sSupPr>
                      <m:e>
                        <m:r>
                          <a:rPr lang="en-US" altLang="zh-CN" i="1">
                            <a:solidFill>
                              <a:prstClr val="black"/>
                            </a:solidFill>
                            <a:latin typeface="Cambria Math" panose="02040503050406030204" pitchFamily="18" charset="0"/>
                          </a:rPr>
                          <m:t>𝐻</m:t>
                        </m:r>
                      </m:e>
                      <m:sup>
                        <m:r>
                          <a:rPr lang="en-US" altLang="zh-CN" i="1">
                            <a:solidFill>
                              <a:prstClr val="black"/>
                            </a:solidFill>
                            <a:latin typeface="Cambria Math" panose="02040503050406030204" pitchFamily="18" charset="0"/>
                          </a:rPr>
                          <m:t>−1</m:t>
                        </m:r>
                      </m:sup>
                    </m:sSup>
                    <m:r>
                      <a:rPr lang="en-US" altLang="zh-CN" i="1">
                        <a:solidFill>
                          <a:prstClr val="black"/>
                        </a:solidFill>
                        <a:latin typeface="Cambria Math" panose="02040503050406030204" pitchFamily="18" charset="0"/>
                      </a:rPr>
                      <m:t>∗</m:t>
                    </m:r>
                    <m:r>
                      <m:rPr>
                        <m:nor/>
                      </m:rPr>
                      <a:rPr lang="en-US" altLang="zh-CN" dirty="0">
                        <a:solidFill>
                          <a:srgbClr val="836967"/>
                        </a:solidFill>
                        <a:ea typeface="Cambria Math" panose="02040503050406030204" pitchFamily="18" charset="0"/>
                      </a:rPr>
                      <m:t> </m:t>
                    </m:r>
                    <m:sSub>
                      <m:sSubPr>
                        <m:ctrlPr>
                          <a:rPr lang="en-US" altLang="zh-CN" i="1" dirty="0">
                            <a:solidFill>
                              <a:srgbClr val="836967"/>
                            </a:solidFill>
                            <a:latin typeface="Cambria Math" panose="02040503050406030204" pitchFamily="18" charset="0"/>
                            <a:ea typeface="Cambria Math" panose="02040503050406030204" pitchFamily="18" charset="0"/>
                          </a:rPr>
                        </m:ctrlPr>
                      </m:sSubPr>
                      <m:e>
                        <m:r>
                          <a:rPr lang="en-US" altLang="zh-CN" i="1" dirty="0" smtClean="0">
                            <a:solidFill>
                              <a:schemeClr val="tx1"/>
                            </a:solidFill>
                            <a:latin typeface="Cambria Math" panose="02040503050406030204" pitchFamily="18" charset="0"/>
                            <a:ea typeface="Cambria Math" panose="02040503050406030204" pitchFamily="18" charset="0"/>
                          </a:rPr>
                          <m:t>𝑍</m:t>
                        </m:r>
                      </m:e>
                      <m:sub>
                        <m:r>
                          <a:rPr lang="en-US" altLang="zh-CN" i="1" dirty="0">
                            <a:solidFill>
                              <a:prstClr val="black"/>
                            </a:solidFill>
                            <a:latin typeface="Cambria Math" panose="02040503050406030204" pitchFamily="18" charset="0"/>
                            <a:ea typeface="Cambria Math" panose="02040503050406030204" pitchFamily="18" charset="0"/>
                          </a:rPr>
                          <m:t>𝑘</m:t>
                        </m:r>
                      </m:sub>
                    </m:sSub>
                    <m:r>
                      <a:rPr lang="en-US" altLang="zh-CN" i="1">
                        <a:solidFill>
                          <a:prstClr val="black"/>
                        </a:solidFill>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i="1">
                            <a:solidFill>
                              <a:prstClr val="black"/>
                            </a:solidFill>
                            <a:latin typeface="Cambria Math" panose="02040503050406030204" pitchFamily="18" charset="0"/>
                          </a:rPr>
                          <m:t>𝑥</m:t>
                        </m:r>
                      </m:e>
                      <m:sub>
                        <m:r>
                          <a:rPr lang="zh-CN" altLang="en-US" i="1">
                            <a:solidFill>
                              <a:prstClr val="black"/>
                            </a:solidFill>
                            <a:latin typeface="Cambria Math" panose="02040503050406030204" pitchFamily="18" charset="0"/>
                          </a:rPr>
                          <m:t>𝑘</m:t>
                        </m:r>
                      </m:sub>
                      <m:sup>
                        <m:r>
                          <a:rPr lang="en-US" altLang="zh-CN" i="1">
                            <a:solidFill>
                              <a:prstClr val="black"/>
                            </a:solidFill>
                            <a:latin typeface="Cambria Math" panose="02040503050406030204" pitchFamily="18" charset="0"/>
                          </a:rPr>
                          <m:t>−</m:t>
                        </m:r>
                      </m:sup>
                    </m:sSubSup>
                  </m:oMath>
                </a14:m>
                <a:r>
                  <a:rPr lang="en-US" altLang="zh-CN" dirty="0">
                    <a:solidFill>
                      <a:prstClr val="black"/>
                    </a:solidFill>
                  </a:rPr>
                  <a:t>)</a:t>
                </a:r>
                <a:endParaRPr lang="zh-CN" altLang="en-US" dirty="0"/>
              </a:p>
            </p:txBody>
          </p:sp>
        </mc:Choice>
        <mc:Fallback>
          <p:sp>
            <p:nvSpPr>
              <p:cNvPr id="42" name="文本框 41">
                <a:extLst>
                  <a:ext uri="{FF2B5EF4-FFF2-40B4-BE49-F238E27FC236}">
                    <a16:creationId xmlns:a16="http://schemas.microsoft.com/office/drawing/2014/main" id="{5B7FD9C4-86B7-2EF9-2CF3-2F6817F5B93C}"/>
                  </a:ext>
                </a:extLst>
              </p:cNvPr>
              <p:cNvSpPr txBox="1">
                <a:spLocks noRot="1" noChangeAspect="1" noMove="1" noResize="1" noEditPoints="1" noAdjustHandles="1" noChangeArrowheads="1" noChangeShapeType="1" noTextEdit="1"/>
              </p:cNvSpPr>
              <p:nvPr/>
            </p:nvSpPr>
            <p:spPr>
              <a:xfrm>
                <a:off x="2711732" y="3595784"/>
                <a:ext cx="2866476" cy="372859"/>
              </a:xfrm>
              <a:prstGeom prst="rect">
                <a:avLst/>
              </a:prstGeom>
              <a:blipFill>
                <a:blip r:embed="rId17"/>
                <a:stretch>
                  <a:fillRect t="-11475" r="-4043" b="-26230"/>
                </a:stretch>
              </a:blipFill>
            </p:spPr>
            <p:txBody>
              <a:bodyPr/>
              <a:lstStyle/>
              <a:p>
                <a:r>
                  <a:rPr lang="zh-CN" altLang="en-US">
                    <a:noFill/>
                  </a:rPr>
                  <a:t> </a:t>
                </a:r>
              </a:p>
            </p:txBody>
          </p:sp>
        </mc:Fallback>
      </mc:AlternateContent>
      <p:pic>
        <p:nvPicPr>
          <p:cNvPr id="43" name="图形 42" descr="直箭头">
            <a:extLst>
              <a:ext uri="{FF2B5EF4-FFF2-40B4-BE49-F238E27FC236}">
                <a16:creationId xmlns:a16="http://schemas.microsoft.com/office/drawing/2014/main" id="{BC22FFD5-A7BC-18AD-ACAF-437289DDEB9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16510782">
            <a:off x="3595163" y="4033898"/>
            <a:ext cx="475732" cy="475732"/>
          </a:xfrm>
          <a:prstGeom prst="rect">
            <a:avLst/>
          </a:prstGeom>
        </p:spPr>
      </p:pic>
      <p:cxnSp>
        <p:nvCxnSpPr>
          <p:cNvPr id="45" name="连接符: 曲线 44">
            <a:extLst>
              <a:ext uri="{FF2B5EF4-FFF2-40B4-BE49-F238E27FC236}">
                <a16:creationId xmlns:a16="http://schemas.microsoft.com/office/drawing/2014/main" id="{18EF99AF-E866-09D2-296B-76C291147CDC}"/>
              </a:ext>
            </a:extLst>
          </p:cNvPr>
          <p:cNvCxnSpPr>
            <a:cxnSpLocks/>
          </p:cNvCxnSpPr>
          <p:nvPr/>
        </p:nvCxnSpPr>
        <p:spPr>
          <a:xfrm>
            <a:off x="1480072" y="3333536"/>
            <a:ext cx="1067798" cy="295713"/>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sp>
        <p:nvSpPr>
          <p:cNvPr id="47" name="文本框 46">
            <a:extLst>
              <a:ext uri="{FF2B5EF4-FFF2-40B4-BE49-F238E27FC236}">
                <a16:creationId xmlns:a16="http://schemas.microsoft.com/office/drawing/2014/main" id="{09725D85-FA30-9F47-4E30-48280668F5F2}"/>
              </a:ext>
            </a:extLst>
          </p:cNvPr>
          <p:cNvSpPr txBox="1"/>
          <p:nvPr/>
        </p:nvSpPr>
        <p:spPr>
          <a:xfrm>
            <a:off x="340988" y="1147765"/>
            <a:ext cx="679994" cy="461665"/>
          </a:xfrm>
          <a:prstGeom prst="rect">
            <a:avLst/>
          </a:prstGeom>
          <a:noFill/>
        </p:spPr>
        <p:txBody>
          <a:bodyPr wrap="none" rtlCol="0">
            <a:spAutoFit/>
          </a:bodyPr>
          <a:lstStyle/>
          <a:p>
            <a:r>
              <a:rPr lang="en-US" altLang="zh-CN" sz="2400" b="1" dirty="0">
                <a:solidFill>
                  <a:srgbClr val="C00000"/>
                </a:solidFill>
              </a:rPr>
              <a:t>K</a:t>
            </a:r>
            <a:r>
              <a:rPr lang="zh-CN" altLang="en-US" sz="2400" b="1" dirty="0">
                <a:solidFill>
                  <a:srgbClr val="C00000"/>
                </a:solidFill>
              </a:rPr>
              <a:t>值</a:t>
            </a: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F789A582-B7B7-7C91-4F39-A61187612E95}"/>
                  </a:ext>
                </a:extLst>
              </p:cNvPr>
              <p:cNvSpPr txBox="1"/>
              <p:nvPr/>
            </p:nvSpPr>
            <p:spPr>
              <a:xfrm>
                <a:off x="6753609" y="2200371"/>
                <a:ext cx="2705190" cy="372859"/>
              </a:xfrm>
              <a:prstGeom prst="rect">
                <a:avLst/>
              </a:prstGeom>
              <a:noFill/>
            </p:spPr>
            <p:txBody>
              <a:bodyPr wrap="square">
                <a:spAutoFit/>
              </a:bodyPr>
              <a:lstStyle/>
              <a:p>
                <a14:m>
                  <m:oMath xmlns:m="http://schemas.openxmlformats.org/officeDocument/2006/math">
                    <m:sSubSup>
                      <m:sSubSupPr>
                        <m:ctrlPr>
                          <a:rPr lang="zh-CN" altLang="en-US" i="1">
                            <a:latin typeface="Cambria Math" panose="02040503050406030204" pitchFamily="18" charset="0"/>
                            <a:ea typeface="Cambria Math" panose="02040503050406030204" pitchFamily="18" charset="0"/>
                          </a:rPr>
                        </m:ctrlPr>
                      </m:sSubSupPr>
                      <m:e>
                        <m:r>
                          <a:rPr lang="zh-CN" altLang="en-US" i="1">
                            <a:latin typeface="Cambria Math" panose="02040503050406030204" pitchFamily="18" charset="0"/>
                            <a:ea typeface="Cambria Math" panose="02040503050406030204" pitchFamily="18" charset="0"/>
                          </a:rPr>
                          <m:t>𝑥</m:t>
                        </m:r>
                      </m:e>
                      <m:sub>
                        <m:r>
                          <a:rPr lang="zh-CN" altLang="en-US" i="1">
                            <a:latin typeface="Cambria Math" panose="02040503050406030204" pitchFamily="18" charset="0"/>
                            <a:ea typeface="Cambria Math" panose="02040503050406030204" pitchFamily="18" charset="0"/>
                          </a:rPr>
                          <m:t>𝑘</m:t>
                        </m:r>
                      </m:sub>
                      <m:sup>
                        <m:r>
                          <a:rPr lang="en-US" altLang="zh-CN" i="1">
                            <a:latin typeface="Cambria Math" panose="02040503050406030204" pitchFamily="18" charset="0"/>
                          </a:rPr>
                          <m:t>−</m:t>
                        </m:r>
                      </m:sup>
                    </m:sSubSup>
                  </m:oMath>
                </a14:m>
                <a:r>
                  <a:rPr lang="en-US" altLang="zh-CN" dirty="0">
                    <a:solidFill>
                      <a:schemeClr val="tx1"/>
                    </a:solidFill>
                  </a:rPr>
                  <a:t>= </a:t>
                </a:r>
                <a:r>
                  <a:rPr lang="en-US" altLang="zh-CN" i="1" dirty="0">
                    <a:latin typeface="Cambria Math" panose="02040503050406030204" pitchFamily="18" charset="0"/>
                    <a:ea typeface="Cambria Math" panose="02040503050406030204" pitchFamily="18" charset="0"/>
                  </a:rPr>
                  <a:t>A</a:t>
                </a:r>
                <a14:m>
                  <m:oMath xmlns:m="http://schemas.openxmlformats.org/officeDocument/2006/math">
                    <m:sSubSup>
                      <m:sSubSupPr>
                        <m:ctrlPr>
                          <a:rPr lang="zh-CN" altLang="en-US" i="1">
                            <a:latin typeface="Cambria Math" panose="02040503050406030204" pitchFamily="18" charset="0"/>
                            <a:ea typeface="Cambria Math" panose="02040503050406030204" pitchFamily="18" charset="0"/>
                          </a:rPr>
                        </m:ctrlPr>
                      </m:sSubSupPr>
                      <m:e>
                        <m:r>
                          <a:rPr lang="zh-CN" altLang="en-US" i="1">
                            <a:latin typeface="Cambria Math" panose="02040503050406030204" pitchFamily="18" charset="0"/>
                            <a:ea typeface="Cambria Math" panose="02040503050406030204" pitchFamily="18" charset="0"/>
                          </a:rPr>
                          <m:t>𝑥</m:t>
                        </m:r>
                      </m:e>
                      <m:sub>
                        <m:r>
                          <a:rPr lang="zh-CN" altLang="en-US"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−1</m:t>
                        </m:r>
                      </m:sub>
                      <m:sup>
                        <m:r>
                          <a:rPr lang="zh-CN" altLang="en-US" i="1">
                            <a:latin typeface="Cambria Math" panose="02040503050406030204" pitchFamily="18" charset="0"/>
                            <a:ea typeface="Cambria Math" panose="02040503050406030204" pitchFamily="18" charset="0"/>
                          </a:rPr>
                          <m:t>+</m:t>
                        </m:r>
                      </m:sup>
                    </m:sSubSup>
                  </m:oMath>
                </a14:m>
                <a:r>
                  <a:rPr lang="en-US" altLang="zh-CN" dirty="0">
                    <a:solidFill>
                      <a:schemeClr val="tx1"/>
                    </a:solidFill>
                  </a:rPr>
                  <a:t>+</a:t>
                </a:r>
                <a:r>
                  <a:rPr lang="en-US" altLang="zh-CN" dirty="0">
                    <a:solidFill>
                      <a:schemeClr val="tx1"/>
                    </a:solidFill>
                    <a:ea typeface="Cambria Math" panose="02040503050406030204" pitchFamily="18" charset="0"/>
                  </a:rPr>
                  <a:t> </a:t>
                </a:r>
                <a14:m>
                  <m:oMath xmlns:m="http://schemas.openxmlformats.org/officeDocument/2006/math">
                    <m:sSub>
                      <m:sSubPr>
                        <m:ctrlPr>
                          <a:rPr lang="en-US" altLang="zh-CN" i="1" dirty="0">
                            <a:solidFill>
                              <a:schemeClr val="tx1"/>
                            </a:solidFill>
                            <a:latin typeface="Cambria Math" panose="02040503050406030204" pitchFamily="18" charset="0"/>
                            <a:ea typeface="Cambria Math" panose="02040503050406030204" pitchFamily="18" charset="0"/>
                          </a:rPr>
                        </m:ctrlPr>
                      </m:sSubPr>
                      <m:e>
                        <m:r>
                          <a:rPr lang="en-US" altLang="zh-CN" b="0" i="1" dirty="0" smtClean="0">
                            <a:solidFill>
                              <a:schemeClr val="tx1"/>
                            </a:solidFill>
                            <a:latin typeface="Cambria Math" panose="02040503050406030204" pitchFamily="18" charset="0"/>
                            <a:ea typeface="Cambria Math" panose="02040503050406030204" pitchFamily="18" charset="0"/>
                          </a:rPr>
                          <m:t>𝐵𝑈</m:t>
                        </m:r>
                      </m:e>
                      <m:sub>
                        <m:r>
                          <a:rPr lang="en-US" altLang="zh-CN" i="1" dirty="0">
                            <a:solidFill>
                              <a:schemeClr val="tx1"/>
                            </a:solidFill>
                            <a:latin typeface="Cambria Math" panose="02040503050406030204" pitchFamily="18" charset="0"/>
                            <a:ea typeface="Cambria Math" panose="02040503050406030204" pitchFamily="18" charset="0"/>
                          </a:rPr>
                          <m:t>𝑘</m:t>
                        </m:r>
                        <m:r>
                          <a:rPr lang="en-US" altLang="zh-CN" b="0" i="1" dirty="0" smtClean="0">
                            <a:solidFill>
                              <a:schemeClr val="tx1"/>
                            </a:solidFill>
                            <a:latin typeface="Cambria Math" panose="02040503050406030204" pitchFamily="18" charset="0"/>
                            <a:ea typeface="Cambria Math" panose="02040503050406030204" pitchFamily="18" charset="0"/>
                          </a:rPr>
                          <m:t>−1</m:t>
                        </m:r>
                      </m:sub>
                    </m:sSub>
                  </m:oMath>
                </a14:m>
                <a:endParaRPr lang="zh-CN" altLang="en-US" dirty="0"/>
              </a:p>
            </p:txBody>
          </p:sp>
        </mc:Choice>
        <mc:Fallback>
          <p:sp>
            <p:nvSpPr>
              <p:cNvPr id="4" name="文本框 3">
                <a:extLst>
                  <a:ext uri="{FF2B5EF4-FFF2-40B4-BE49-F238E27FC236}">
                    <a16:creationId xmlns:a16="http://schemas.microsoft.com/office/drawing/2014/main" id="{F789A582-B7B7-7C91-4F39-A61187612E95}"/>
                  </a:ext>
                </a:extLst>
              </p:cNvPr>
              <p:cNvSpPr txBox="1">
                <a:spLocks noRot="1" noChangeAspect="1" noMove="1" noResize="1" noEditPoints="1" noAdjustHandles="1" noChangeArrowheads="1" noChangeShapeType="1" noTextEdit="1"/>
              </p:cNvSpPr>
              <p:nvPr/>
            </p:nvSpPr>
            <p:spPr>
              <a:xfrm>
                <a:off x="6753609" y="2200371"/>
                <a:ext cx="2705190" cy="372859"/>
              </a:xfrm>
              <a:prstGeom prst="rect">
                <a:avLst/>
              </a:prstGeom>
              <a:blipFill>
                <a:blip r:embed="rId18"/>
                <a:stretch>
                  <a:fillRect t="-11475"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827B480-1140-79B7-8910-028D1EF1B3B3}"/>
                  </a:ext>
                </a:extLst>
              </p:cNvPr>
              <p:cNvSpPr txBox="1"/>
              <p:nvPr/>
            </p:nvSpPr>
            <p:spPr>
              <a:xfrm>
                <a:off x="8106204" y="4323501"/>
                <a:ext cx="3220516" cy="380425"/>
              </a:xfrm>
              <a:prstGeom prst="rect">
                <a:avLst/>
              </a:prstGeom>
              <a:noFill/>
            </p:spPr>
            <p:txBody>
              <a:bodyPr wrap="square">
                <a:spAutoFit/>
              </a:bodyPr>
              <a:lstStyle/>
              <a:p>
                <a14:m>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en-US" altLang="zh-CN" b="0" i="1" smtClean="0">
                            <a:solidFill>
                              <a:srgbClr val="836967"/>
                            </a:solidFill>
                            <a:latin typeface="Cambria Math" panose="02040503050406030204" pitchFamily="18" charset="0"/>
                          </a:rPr>
                          <m:t>𝑃</m:t>
                        </m:r>
                      </m:e>
                      <m:sub>
                        <m:r>
                          <m:rPr>
                            <m:sty m:val="p"/>
                          </m:rPr>
                          <a:rPr lang="en-US" altLang="zh-CN" i="1">
                            <a:latin typeface="Cambria Math" panose="02040503050406030204" pitchFamily="18" charset="0"/>
                          </a:rPr>
                          <m:t>k</m:t>
                        </m:r>
                      </m:sub>
                      <m:sup>
                        <m:r>
                          <a:rPr lang="en-US" altLang="zh-CN" i="1">
                            <a:latin typeface="Cambria Math" panose="02040503050406030204" pitchFamily="18" charset="0"/>
                          </a:rPr>
                          <m:t>−</m:t>
                        </m:r>
                      </m:sup>
                    </m:sSubSup>
                  </m:oMath>
                </a14:m>
                <a:r>
                  <a:rPr lang="en-US" altLang="zh-CN" dirty="0"/>
                  <a:t>=E[</a:t>
                </a:r>
                <a14:m>
                  <m:oMath xmlns:m="http://schemas.openxmlformats.org/officeDocument/2006/math">
                    <m:sSubSup>
                      <m:sSubSupPr>
                        <m:ctrlPr>
                          <a:rPr lang="zh-CN" altLang="en-US" i="1">
                            <a:solidFill>
                              <a:srgbClr val="836967"/>
                            </a:solidFill>
                            <a:latin typeface="Cambria Math" panose="02040503050406030204" pitchFamily="18" charset="0"/>
                          </a:rPr>
                        </m:ctrlPr>
                      </m:sSubSupPr>
                      <m:e>
                        <m:r>
                          <m:rPr>
                            <m:sty m:val="p"/>
                          </m:rPr>
                          <a:rPr lang="en-US" altLang="zh-CN" i="1" smtClean="0">
                            <a:solidFill>
                              <a:srgbClr val="836967"/>
                            </a:solidFill>
                            <a:latin typeface="Cambria Math" panose="02040503050406030204" pitchFamily="18" charset="0"/>
                          </a:rPr>
                          <m:t>e</m:t>
                        </m:r>
                      </m:e>
                      <m:sub>
                        <m:r>
                          <a:rPr lang="zh-CN" altLang="en-US" i="1">
                            <a:latin typeface="Cambria Math" panose="02040503050406030204" pitchFamily="18" charset="0"/>
                          </a:rPr>
                          <m:t>𝑘</m:t>
                        </m:r>
                      </m:sub>
                      <m:sup>
                        <m:r>
                          <a:rPr lang="en-US" altLang="zh-CN" i="1">
                            <a:latin typeface="Cambria Math" panose="02040503050406030204" pitchFamily="18" charset="0"/>
                          </a:rPr>
                          <m:t>−</m:t>
                        </m:r>
                      </m:sup>
                    </m:sSubSup>
                    <m:sSubSup>
                      <m:sSubSupPr>
                        <m:ctrlPr>
                          <a:rPr lang="zh-CN" altLang="en-US" i="1">
                            <a:solidFill>
                              <a:srgbClr val="836967"/>
                            </a:solidFill>
                            <a:latin typeface="Cambria Math" panose="02040503050406030204" pitchFamily="18" charset="0"/>
                          </a:rPr>
                        </m:ctrlPr>
                      </m:sSubSupPr>
                      <m:e>
                        <m:r>
                          <m:rPr>
                            <m:sty m:val="p"/>
                          </m:rPr>
                          <a:rPr lang="en-US" altLang="zh-CN" i="1" smtClean="0">
                            <a:solidFill>
                              <a:srgbClr val="836967"/>
                            </a:solidFill>
                            <a:latin typeface="Cambria Math" panose="02040503050406030204" pitchFamily="18" charset="0"/>
                          </a:rPr>
                          <m:t>e</m:t>
                        </m:r>
                      </m:e>
                      <m:sub>
                        <m:r>
                          <a:rPr lang="zh-CN" altLang="en-US" i="1">
                            <a:latin typeface="Cambria Math" panose="02040503050406030204" pitchFamily="18" charset="0"/>
                          </a:rPr>
                          <m:t>𝑘</m:t>
                        </m:r>
                      </m:sub>
                      <m:sup>
                        <m:r>
                          <a:rPr lang="en-US" altLang="zh-CN" i="1">
                            <a:latin typeface="Cambria Math" panose="02040503050406030204" pitchFamily="18" charset="0"/>
                          </a:rPr>
                          <m:t>−</m:t>
                        </m:r>
                        <m:r>
                          <a:rPr lang="en-US" altLang="zh-CN" b="0" i="1" smtClean="0">
                            <a:latin typeface="Cambria Math" panose="02040503050406030204" pitchFamily="18" charset="0"/>
                          </a:rPr>
                          <m:t>𝑇</m:t>
                        </m:r>
                      </m:sup>
                    </m:sSubSup>
                  </m:oMath>
                </a14:m>
                <a:r>
                  <a:rPr lang="en-US" altLang="zh-CN" dirty="0"/>
                  <a:t>]</a:t>
                </a:r>
                <a:endParaRPr lang="zh-CN" altLang="en-US" dirty="0"/>
              </a:p>
            </p:txBody>
          </p:sp>
        </mc:Choice>
        <mc:Fallback xmlns="">
          <p:sp>
            <p:nvSpPr>
              <p:cNvPr id="8" name="文本框 7">
                <a:extLst>
                  <a:ext uri="{FF2B5EF4-FFF2-40B4-BE49-F238E27FC236}">
                    <a16:creationId xmlns:a16="http://schemas.microsoft.com/office/drawing/2014/main" id="{3827B480-1140-79B7-8910-028D1EF1B3B3}"/>
                  </a:ext>
                </a:extLst>
              </p:cNvPr>
              <p:cNvSpPr txBox="1">
                <a:spLocks noRot="1" noChangeAspect="1" noMove="1" noResize="1" noEditPoints="1" noAdjustHandles="1" noChangeArrowheads="1" noChangeShapeType="1" noTextEdit="1"/>
              </p:cNvSpPr>
              <p:nvPr/>
            </p:nvSpPr>
            <p:spPr>
              <a:xfrm>
                <a:off x="8106204" y="4323501"/>
                <a:ext cx="3220516" cy="380425"/>
              </a:xfrm>
              <a:prstGeom prst="rect">
                <a:avLst/>
              </a:prstGeom>
              <a:blipFill>
                <a:blip r:embed="rId19"/>
                <a:stretch>
                  <a:fillRect t="-4762" b="-238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979768FE-1C6B-3788-D03B-4306832E4B5E}"/>
                  </a:ext>
                </a:extLst>
              </p:cNvPr>
              <p:cNvSpPr txBox="1"/>
              <p:nvPr/>
            </p:nvSpPr>
            <p:spPr>
              <a:xfrm>
                <a:off x="7348813" y="5436839"/>
                <a:ext cx="3220516" cy="405624"/>
              </a:xfrm>
              <a:prstGeom prst="rect">
                <a:avLst/>
              </a:prstGeom>
              <a:noFill/>
            </p:spPr>
            <p:txBody>
              <a:bodyPr wrap="square">
                <a:spAutoFit/>
              </a:bodyPr>
              <a:lstStyle/>
              <a:p>
                <a14:m>
                  <m:oMath xmlns:m="http://schemas.openxmlformats.org/officeDocument/2006/math">
                    <m:sSubSup>
                      <m:sSubSupPr>
                        <m:ctrlPr>
                          <a:rPr lang="zh-CN" altLang="en-US" sz="2000" b="1" i="1" smtClean="0">
                            <a:solidFill>
                              <a:schemeClr val="tx1"/>
                            </a:solidFill>
                            <a:latin typeface="Cambria Math" panose="02040503050406030204" pitchFamily="18" charset="0"/>
                            <a:ea typeface="Cambria Math" panose="02040503050406030204" pitchFamily="18" charset="0"/>
                          </a:rPr>
                        </m:ctrlPr>
                      </m:sSubSupPr>
                      <m:e>
                        <m:r>
                          <a:rPr lang="en-US" altLang="zh-CN" sz="2000" b="1" i="1">
                            <a:solidFill>
                              <a:schemeClr val="tx1"/>
                            </a:solidFill>
                            <a:latin typeface="Cambria Math" panose="02040503050406030204" pitchFamily="18" charset="0"/>
                            <a:ea typeface="Cambria Math" panose="02040503050406030204" pitchFamily="18" charset="0"/>
                          </a:rPr>
                          <m:t>𝑷</m:t>
                        </m:r>
                      </m:e>
                      <m:sub>
                        <m:r>
                          <a:rPr lang="en-US" altLang="zh-CN" sz="2000" b="1" i="1">
                            <a:solidFill>
                              <a:schemeClr val="tx1"/>
                            </a:solidFill>
                            <a:latin typeface="Cambria Math" panose="02040503050406030204" pitchFamily="18" charset="0"/>
                            <a:ea typeface="Cambria Math" panose="02040503050406030204" pitchFamily="18" charset="0"/>
                          </a:rPr>
                          <m:t>𝒌</m:t>
                        </m:r>
                      </m:sub>
                      <m:sup>
                        <m:r>
                          <a:rPr lang="en-US" altLang="zh-CN" sz="2000" b="1" i="1">
                            <a:solidFill>
                              <a:schemeClr val="tx1"/>
                            </a:solidFill>
                            <a:latin typeface="Cambria Math" panose="02040503050406030204" pitchFamily="18" charset="0"/>
                            <a:ea typeface="Cambria Math" panose="02040503050406030204" pitchFamily="18" charset="0"/>
                          </a:rPr>
                          <m:t>−</m:t>
                        </m:r>
                      </m:sup>
                    </m:sSubSup>
                    <m:r>
                      <a:rPr lang="en-US" altLang="zh-CN" sz="2000" b="1" i="1">
                        <a:solidFill>
                          <a:schemeClr val="tx1"/>
                        </a:solidFill>
                        <a:latin typeface="Cambria Math" panose="02040503050406030204" pitchFamily="18" charset="0"/>
                        <a:ea typeface="Cambria Math" panose="02040503050406030204" pitchFamily="18" charset="0"/>
                      </a:rPr>
                      <m:t>=</m:t>
                    </m:r>
                    <m:r>
                      <a:rPr lang="en-US" altLang="zh-CN" sz="2000" b="1" i="1">
                        <a:solidFill>
                          <a:schemeClr val="tx1"/>
                        </a:solidFill>
                        <a:latin typeface="Cambria Math" panose="02040503050406030204" pitchFamily="18" charset="0"/>
                        <a:ea typeface="Cambria Math" panose="02040503050406030204" pitchFamily="18" charset="0"/>
                      </a:rPr>
                      <m:t>𝑨</m:t>
                    </m:r>
                    <m:sSub>
                      <m:sSubPr>
                        <m:ctrlPr>
                          <a:rPr lang="en-US" altLang="zh-CN" sz="2000" b="1" i="1" dirty="0">
                            <a:solidFill>
                              <a:schemeClr val="tx1"/>
                            </a:solidFill>
                            <a:latin typeface="Cambria Math" panose="02040503050406030204" pitchFamily="18" charset="0"/>
                            <a:ea typeface="Cambria Math" panose="02040503050406030204" pitchFamily="18" charset="0"/>
                          </a:rPr>
                        </m:ctrlPr>
                      </m:sSubPr>
                      <m:e>
                        <m:r>
                          <a:rPr lang="en-US" altLang="zh-CN" sz="2000" b="1" i="1" dirty="0">
                            <a:solidFill>
                              <a:schemeClr val="tx1"/>
                            </a:solidFill>
                            <a:latin typeface="Cambria Math" panose="02040503050406030204" pitchFamily="18" charset="0"/>
                            <a:ea typeface="Cambria Math" panose="02040503050406030204" pitchFamily="18" charset="0"/>
                          </a:rPr>
                          <m:t>𝑷</m:t>
                        </m:r>
                      </m:e>
                      <m:sub>
                        <m:r>
                          <a:rPr lang="en-US" altLang="zh-CN" sz="2000" b="1" i="1" dirty="0">
                            <a:solidFill>
                              <a:schemeClr val="tx1"/>
                            </a:solidFill>
                            <a:latin typeface="Cambria Math" panose="02040503050406030204" pitchFamily="18" charset="0"/>
                            <a:ea typeface="Cambria Math" panose="02040503050406030204" pitchFamily="18" charset="0"/>
                          </a:rPr>
                          <m:t>𝒌</m:t>
                        </m:r>
                        <m:r>
                          <a:rPr lang="en-US" altLang="zh-CN" sz="2000" b="1" i="1" dirty="0">
                            <a:solidFill>
                              <a:schemeClr val="tx1"/>
                            </a:solidFill>
                            <a:latin typeface="Cambria Math" panose="02040503050406030204" pitchFamily="18" charset="0"/>
                            <a:ea typeface="Cambria Math" panose="02040503050406030204" pitchFamily="18" charset="0"/>
                          </a:rPr>
                          <m:t>−</m:t>
                        </m:r>
                        <m:r>
                          <a:rPr lang="en-US" altLang="zh-CN" sz="2000" b="1" i="1" dirty="0">
                            <a:solidFill>
                              <a:schemeClr val="tx1"/>
                            </a:solidFill>
                            <a:latin typeface="Cambria Math" panose="02040503050406030204" pitchFamily="18" charset="0"/>
                            <a:ea typeface="Cambria Math" panose="02040503050406030204" pitchFamily="18" charset="0"/>
                          </a:rPr>
                          <m:t>𝟏</m:t>
                        </m:r>
                      </m:sub>
                    </m:sSub>
                  </m:oMath>
                </a14:m>
                <a:r>
                  <a:rPr lang="zh-CN" altLang="en-US" sz="2000" b="1" i="1" dirty="0">
                    <a:solidFill>
                      <a:schemeClr val="tx1"/>
                    </a:solidFill>
                    <a:latin typeface="Cambria Math" panose="02040503050406030204" pitchFamily="18" charset="0"/>
                    <a:ea typeface="Cambria Math" panose="02040503050406030204" pitchFamily="18" charset="0"/>
                  </a:rPr>
                  <a:t> </a:t>
                </a:r>
                <a14:m>
                  <m:oMath xmlns:m="http://schemas.openxmlformats.org/officeDocument/2006/math">
                    <m:sSup>
                      <m:sSupPr>
                        <m:ctrlPr>
                          <a:rPr lang="zh-CN" altLang="en-US" sz="2000" b="1" i="1">
                            <a:solidFill>
                              <a:schemeClr val="tx1"/>
                            </a:solidFill>
                            <a:latin typeface="Cambria Math" panose="02040503050406030204" pitchFamily="18" charset="0"/>
                            <a:ea typeface="Cambria Math" panose="02040503050406030204" pitchFamily="18" charset="0"/>
                          </a:rPr>
                        </m:ctrlPr>
                      </m:sSupPr>
                      <m:e>
                        <m:r>
                          <a:rPr lang="en-US" altLang="zh-CN" sz="2000" b="1" i="1">
                            <a:solidFill>
                              <a:schemeClr val="tx1"/>
                            </a:solidFill>
                            <a:latin typeface="Cambria Math" panose="02040503050406030204" pitchFamily="18" charset="0"/>
                            <a:ea typeface="Cambria Math" panose="02040503050406030204" pitchFamily="18" charset="0"/>
                          </a:rPr>
                          <m:t>𝑨</m:t>
                        </m:r>
                      </m:e>
                      <m:sup>
                        <m:r>
                          <a:rPr lang="zh-CN" altLang="en-US" sz="2000" b="1" i="1">
                            <a:solidFill>
                              <a:schemeClr val="tx1"/>
                            </a:solidFill>
                            <a:latin typeface="Cambria Math" panose="02040503050406030204" pitchFamily="18" charset="0"/>
                            <a:ea typeface="Cambria Math" panose="02040503050406030204" pitchFamily="18" charset="0"/>
                          </a:rPr>
                          <m:t>𝑻</m:t>
                        </m:r>
                      </m:sup>
                    </m:sSup>
                    <m:r>
                      <a:rPr lang="en-US" altLang="zh-CN" sz="2000" b="1" i="1">
                        <a:solidFill>
                          <a:schemeClr val="tx1"/>
                        </a:solidFill>
                        <a:latin typeface="Cambria Math" panose="02040503050406030204" pitchFamily="18" charset="0"/>
                        <a:ea typeface="Cambria Math" panose="02040503050406030204" pitchFamily="18" charset="0"/>
                      </a:rPr>
                      <m:t>+</m:t>
                    </m:r>
                    <m:r>
                      <a:rPr lang="en-US" altLang="zh-CN" sz="2000" b="1" i="1">
                        <a:solidFill>
                          <a:schemeClr val="tx1"/>
                        </a:solidFill>
                        <a:latin typeface="Cambria Math" panose="02040503050406030204" pitchFamily="18" charset="0"/>
                        <a:ea typeface="Cambria Math" panose="02040503050406030204" pitchFamily="18" charset="0"/>
                      </a:rPr>
                      <m:t>𝑸</m:t>
                    </m:r>
                  </m:oMath>
                </a14:m>
                <a:endParaRPr lang="zh-CN" altLang="en-US" sz="2000" b="1" i="1" dirty="0">
                  <a:solidFill>
                    <a:schemeClr val="tx1"/>
                  </a:solidFill>
                  <a:latin typeface="Cambria Math" panose="02040503050406030204" pitchFamily="18" charset="0"/>
                  <a:ea typeface="Cambria Math" panose="02040503050406030204" pitchFamily="18" charset="0"/>
                </a:endParaRPr>
              </a:p>
            </p:txBody>
          </p:sp>
        </mc:Choice>
        <mc:Fallback xmlns="">
          <p:sp>
            <p:nvSpPr>
              <p:cNvPr id="11" name="文本框 10">
                <a:extLst>
                  <a:ext uri="{FF2B5EF4-FFF2-40B4-BE49-F238E27FC236}">
                    <a16:creationId xmlns:a16="http://schemas.microsoft.com/office/drawing/2014/main" id="{979768FE-1C6B-3788-D03B-4306832E4B5E}"/>
                  </a:ext>
                </a:extLst>
              </p:cNvPr>
              <p:cNvSpPr txBox="1">
                <a:spLocks noRot="1" noChangeAspect="1" noMove="1" noResize="1" noEditPoints="1" noAdjustHandles="1" noChangeArrowheads="1" noChangeShapeType="1" noTextEdit="1"/>
              </p:cNvSpPr>
              <p:nvPr/>
            </p:nvSpPr>
            <p:spPr>
              <a:xfrm>
                <a:off x="7348813" y="5436839"/>
                <a:ext cx="3220516" cy="405624"/>
              </a:xfrm>
              <a:prstGeom prst="rect">
                <a:avLst/>
              </a:prstGeom>
              <a:blipFill>
                <a:blip r:embed="rId20"/>
                <a:stretch>
                  <a:fillRect b="-1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D42F3B1C-2774-1868-A564-1054DFEBC2CB}"/>
                  </a:ext>
                </a:extLst>
              </p:cNvPr>
              <p:cNvSpPr txBox="1"/>
              <p:nvPr/>
            </p:nvSpPr>
            <p:spPr>
              <a:xfrm>
                <a:off x="7348813" y="5925983"/>
                <a:ext cx="6170370" cy="400944"/>
              </a:xfrm>
              <a:prstGeom prst="rect">
                <a:avLst/>
              </a:prstGeom>
              <a:noFill/>
            </p:spPr>
            <p:txBody>
              <a:bodyPr wrap="square">
                <a:spAutoFit/>
              </a:bodyPr>
              <a:lstStyle/>
              <a:p>
                <a14:m>
                  <m:oMath xmlns:m="http://schemas.openxmlformats.org/officeDocument/2006/math">
                    <m:sSub>
                      <m:sSubPr>
                        <m:ctrlPr>
                          <a:rPr lang="en-US" altLang="zh-CN" sz="2000" b="1" i="1" dirty="0" smtClean="0">
                            <a:solidFill>
                              <a:schemeClr val="tx1"/>
                            </a:solidFill>
                            <a:latin typeface="Cambria Math" panose="02040503050406030204" pitchFamily="18" charset="0"/>
                            <a:ea typeface="Cambria Math" panose="02040503050406030204" pitchFamily="18" charset="0"/>
                          </a:rPr>
                        </m:ctrlPr>
                      </m:sSubPr>
                      <m:e>
                        <m:r>
                          <a:rPr lang="en-US" altLang="zh-CN" sz="2000" b="1" i="1" dirty="0" smtClean="0">
                            <a:solidFill>
                              <a:schemeClr val="tx1"/>
                            </a:solidFill>
                            <a:latin typeface="Cambria Math" panose="02040503050406030204" pitchFamily="18" charset="0"/>
                            <a:ea typeface="Cambria Math" panose="02040503050406030204" pitchFamily="18" charset="0"/>
                          </a:rPr>
                          <m:t>𝑷</m:t>
                        </m:r>
                      </m:e>
                      <m:sub>
                        <m:r>
                          <a:rPr lang="en-US" altLang="zh-CN" sz="2000" b="1" i="1" dirty="0">
                            <a:solidFill>
                              <a:schemeClr val="tx1"/>
                            </a:solidFill>
                            <a:latin typeface="Cambria Math" panose="02040503050406030204" pitchFamily="18" charset="0"/>
                            <a:ea typeface="Cambria Math" panose="02040503050406030204" pitchFamily="18" charset="0"/>
                          </a:rPr>
                          <m:t>𝒌</m:t>
                        </m:r>
                      </m:sub>
                    </m:sSub>
                    <m:r>
                      <a:rPr lang="en-US" altLang="zh-CN" sz="2000" b="1" i="1" dirty="0">
                        <a:solidFill>
                          <a:schemeClr val="tx1"/>
                        </a:solidFill>
                        <a:latin typeface="Cambria Math" panose="02040503050406030204" pitchFamily="18" charset="0"/>
                        <a:ea typeface="Cambria Math" panose="02040503050406030204" pitchFamily="18" charset="0"/>
                      </a:rPr>
                      <m:t> </m:t>
                    </m:r>
                  </m:oMath>
                </a14:m>
                <a:r>
                  <a:rPr lang="en-US" altLang="zh-CN" sz="2000" b="1" dirty="0">
                    <a:solidFill>
                      <a:schemeClr val="tx1"/>
                    </a:solidFill>
                  </a:rPr>
                  <a:t>=</a:t>
                </a:r>
                <a:r>
                  <a:rPr lang="zh-CN" altLang="en-US" sz="2000" b="1" dirty="0">
                    <a:solidFill>
                      <a:schemeClr val="tx1"/>
                    </a:solidFill>
                  </a:rPr>
                  <a:t> </a:t>
                </a:r>
                <a14:m>
                  <m:oMath xmlns:m="http://schemas.openxmlformats.org/officeDocument/2006/math">
                    <m:sSubSup>
                      <m:sSubSupPr>
                        <m:ctrlPr>
                          <a:rPr lang="zh-CN" altLang="en-US" sz="2000" b="1" i="1">
                            <a:solidFill>
                              <a:schemeClr val="tx1"/>
                            </a:solidFill>
                            <a:latin typeface="Cambria Math" panose="02040503050406030204" pitchFamily="18" charset="0"/>
                          </a:rPr>
                        </m:ctrlPr>
                      </m:sSubSupPr>
                      <m:e>
                        <m:r>
                          <a:rPr lang="en-US" altLang="zh-CN" sz="2000" b="1" i="1">
                            <a:solidFill>
                              <a:schemeClr val="tx1"/>
                            </a:solidFill>
                            <a:latin typeface="Cambria Math" panose="02040503050406030204" pitchFamily="18" charset="0"/>
                          </a:rPr>
                          <m:t>𝑷</m:t>
                        </m:r>
                      </m:e>
                      <m:sub>
                        <m:r>
                          <a:rPr lang="en-US" altLang="zh-CN" sz="2000" b="1" i="1">
                            <a:solidFill>
                              <a:schemeClr val="tx1"/>
                            </a:solidFill>
                            <a:latin typeface="Cambria Math" panose="02040503050406030204" pitchFamily="18" charset="0"/>
                          </a:rPr>
                          <m:t>𝒌</m:t>
                        </m:r>
                      </m:sub>
                      <m:sup>
                        <m:r>
                          <a:rPr lang="en-US" altLang="zh-CN" sz="2000" b="1" i="1">
                            <a:solidFill>
                              <a:schemeClr val="tx1"/>
                            </a:solidFill>
                            <a:latin typeface="Cambria Math" panose="02040503050406030204" pitchFamily="18" charset="0"/>
                          </a:rPr>
                          <m:t>−</m:t>
                        </m:r>
                      </m:sup>
                    </m:sSubSup>
                    <m:r>
                      <a:rPr lang="en-US" altLang="zh-CN" sz="2000" b="1" i="1">
                        <a:solidFill>
                          <a:schemeClr val="tx1"/>
                        </a:solidFill>
                        <a:latin typeface="Cambria Math" panose="02040503050406030204" pitchFamily="18" charset="0"/>
                      </a:rPr>
                      <m:t> </m:t>
                    </m:r>
                  </m:oMath>
                </a14:m>
                <a:r>
                  <a:rPr lang="en-US" altLang="zh-CN" sz="2000" b="1" dirty="0">
                    <a:solidFill>
                      <a:schemeClr val="tx1"/>
                    </a:solidFill>
                  </a:rPr>
                  <a:t>-</a:t>
                </a:r>
                <a:r>
                  <a:rPr lang="zh-CN" altLang="en-US" sz="2000" b="1" dirty="0">
                    <a:solidFill>
                      <a:schemeClr val="tx1"/>
                    </a:solidFill>
                  </a:rPr>
                  <a:t> </a:t>
                </a:r>
                <a14:m>
                  <m:oMath xmlns:m="http://schemas.openxmlformats.org/officeDocument/2006/math">
                    <m:sSub>
                      <m:sSubPr>
                        <m:ctrlPr>
                          <a:rPr lang="zh-CN" altLang="en-US" sz="2000" b="1"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𝒌</m:t>
                        </m:r>
                      </m:e>
                      <m:sub>
                        <m:r>
                          <a:rPr lang="zh-CN" altLang="en-US" sz="2000" b="1" i="1">
                            <a:solidFill>
                              <a:schemeClr val="tx1"/>
                            </a:solidFill>
                            <a:latin typeface="Cambria Math" panose="02040503050406030204" pitchFamily="18" charset="0"/>
                          </a:rPr>
                          <m:t>𝒌</m:t>
                        </m:r>
                      </m:sub>
                    </m:sSub>
                  </m:oMath>
                </a14:m>
                <a:r>
                  <a:rPr lang="en-US" altLang="zh-CN" sz="2000" b="1" dirty="0">
                    <a:solidFill>
                      <a:schemeClr val="tx1"/>
                    </a:solidFill>
                  </a:rPr>
                  <a:t>H</a:t>
                </a:r>
                <a:r>
                  <a:rPr lang="zh-CN" altLang="en-US" sz="2000" b="1" dirty="0">
                    <a:solidFill>
                      <a:schemeClr val="tx1"/>
                    </a:solidFill>
                  </a:rPr>
                  <a:t> </a:t>
                </a:r>
                <a14:m>
                  <m:oMath xmlns:m="http://schemas.openxmlformats.org/officeDocument/2006/math">
                    <m:sSubSup>
                      <m:sSubSupPr>
                        <m:ctrlPr>
                          <a:rPr lang="zh-CN" altLang="en-US" sz="2000" b="1" i="1">
                            <a:solidFill>
                              <a:schemeClr val="tx1"/>
                            </a:solidFill>
                            <a:latin typeface="Cambria Math" panose="02040503050406030204" pitchFamily="18" charset="0"/>
                          </a:rPr>
                        </m:ctrlPr>
                      </m:sSubSupPr>
                      <m:e>
                        <m:r>
                          <a:rPr lang="en-US" altLang="zh-CN" sz="2000" b="1" i="1">
                            <a:solidFill>
                              <a:schemeClr val="tx1"/>
                            </a:solidFill>
                            <a:latin typeface="Cambria Math" panose="02040503050406030204" pitchFamily="18" charset="0"/>
                          </a:rPr>
                          <m:t>𝑷</m:t>
                        </m:r>
                      </m:e>
                      <m:sub>
                        <m:r>
                          <a:rPr lang="en-US" altLang="zh-CN" sz="2000" b="1" i="1">
                            <a:solidFill>
                              <a:schemeClr val="tx1"/>
                            </a:solidFill>
                            <a:latin typeface="Cambria Math" panose="02040503050406030204" pitchFamily="18" charset="0"/>
                          </a:rPr>
                          <m:t>𝒌</m:t>
                        </m:r>
                      </m:sub>
                      <m:sup>
                        <m:r>
                          <a:rPr lang="en-US" altLang="zh-CN" sz="2000" b="1" i="1">
                            <a:solidFill>
                              <a:schemeClr val="tx1"/>
                            </a:solidFill>
                            <a:latin typeface="Cambria Math" panose="02040503050406030204" pitchFamily="18" charset="0"/>
                          </a:rPr>
                          <m:t>−</m:t>
                        </m:r>
                      </m:sup>
                    </m:sSubSup>
                  </m:oMath>
                </a14:m>
                <a:endParaRPr lang="zh-CN" altLang="en-US" b="1" dirty="0"/>
              </a:p>
            </p:txBody>
          </p:sp>
        </mc:Choice>
        <mc:Fallback xmlns="">
          <p:sp>
            <p:nvSpPr>
              <p:cNvPr id="18" name="文本框 17">
                <a:extLst>
                  <a:ext uri="{FF2B5EF4-FFF2-40B4-BE49-F238E27FC236}">
                    <a16:creationId xmlns:a16="http://schemas.microsoft.com/office/drawing/2014/main" id="{D42F3B1C-2774-1868-A564-1054DFEBC2CB}"/>
                  </a:ext>
                </a:extLst>
              </p:cNvPr>
              <p:cNvSpPr txBox="1">
                <a:spLocks noRot="1" noChangeAspect="1" noMove="1" noResize="1" noEditPoints="1" noAdjustHandles="1" noChangeArrowheads="1" noChangeShapeType="1" noTextEdit="1"/>
              </p:cNvSpPr>
              <p:nvPr/>
            </p:nvSpPr>
            <p:spPr>
              <a:xfrm>
                <a:off x="7348813" y="5925983"/>
                <a:ext cx="6170370" cy="400944"/>
              </a:xfrm>
              <a:prstGeom prst="rect">
                <a:avLst/>
              </a:prstGeom>
              <a:blipFill>
                <a:blip r:embed="rId21"/>
                <a:stretch>
                  <a:fillRect t="-7576" b="-25758"/>
                </a:stretch>
              </a:blipFill>
            </p:spPr>
            <p:txBody>
              <a:bodyPr/>
              <a:lstStyle/>
              <a:p>
                <a:r>
                  <a:rPr lang="zh-CN" altLang="en-US">
                    <a:noFill/>
                  </a:rPr>
                  <a:t> </a:t>
                </a:r>
              </a:p>
            </p:txBody>
          </p:sp>
        </mc:Fallback>
      </mc:AlternateContent>
      <p:cxnSp>
        <p:nvCxnSpPr>
          <p:cNvPr id="22" name="直接连接符 21">
            <a:extLst>
              <a:ext uri="{FF2B5EF4-FFF2-40B4-BE49-F238E27FC236}">
                <a16:creationId xmlns:a16="http://schemas.microsoft.com/office/drawing/2014/main" id="{B5CCAD71-2ED0-5B56-620C-6C4D4C58E038}"/>
              </a:ext>
            </a:extLst>
          </p:cNvPr>
          <p:cNvCxnSpPr>
            <a:cxnSpLocks/>
          </p:cNvCxnSpPr>
          <p:nvPr/>
        </p:nvCxnSpPr>
        <p:spPr>
          <a:xfrm flipH="1">
            <a:off x="6135797" y="786362"/>
            <a:ext cx="13084" cy="3552690"/>
          </a:xfrm>
          <a:prstGeom prst="line">
            <a:avLst/>
          </a:prstGeom>
        </p:spPr>
        <p:style>
          <a:lnRef idx="2">
            <a:schemeClr val="dk1"/>
          </a:lnRef>
          <a:fillRef idx="0">
            <a:schemeClr val="dk1"/>
          </a:fillRef>
          <a:effectRef idx="1">
            <a:schemeClr val="dk1"/>
          </a:effectRef>
          <a:fontRef idx="minor">
            <a:schemeClr val="tx1"/>
          </a:fontRef>
        </p:style>
      </p:cxnSp>
      <p:pic>
        <p:nvPicPr>
          <p:cNvPr id="28" name="图形 27" descr="箭头轻微弯曲">
            <a:extLst>
              <a:ext uri="{FF2B5EF4-FFF2-40B4-BE49-F238E27FC236}">
                <a16:creationId xmlns:a16="http://schemas.microsoft.com/office/drawing/2014/main" id="{C6CD402E-CBD2-9208-2128-6AEAF4D116A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649654">
            <a:off x="5516876" y="4232940"/>
            <a:ext cx="1190041" cy="1190041"/>
          </a:xfrm>
          <a:prstGeom prst="rect">
            <a:avLst/>
          </a:prstGeom>
        </p:spPr>
      </p:pic>
      <p:cxnSp>
        <p:nvCxnSpPr>
          <p:cNvPr id="35" name="直接连接符 34">
            <a:extLst>
              <a:ext uri="{FF2B5EF4-FFF2-40B4-BE49-F238E27FC236}">
                <a16:creationId xmlns:a16="http://schemas.microsoft.com/office/drawing/2014/main" id="{FEC5FBC6-4798-E3FD-30E8-7CC35B1785EE}"/>
              </a:ext>
            </a:extLst>
          </p:cNvPr>
          <p:cNvCxnSpPr>
            <a:cxnSpLocks/>
            <a:endCxn id="3076" idx="2"/>
          </p:cNvCxnSpPr>
          <p:nvPr/>
        </p:nvCxnSpPr>
        <p:spPr>
          <a:xfrm flipH="1">
            <a:off x="6096000" y="5192323"/>
            <a:ext cx="10672" cy="1678838"/>
          </a:xfrm>
          <a:prstGeom prst="line">
            <a:avLst/>
          </a:prstGeom>
        </p:spPr>
        <p:style>
          <a:lnRef idx="2">
            <a:schemeClr val="dk1"/>
          </a:lnRef>
          <a:fillRef idx="0">
            <a:schemeClr val="dk1"/>
          </a:fillRef>
          <a:effectRef idx="1">
            <a:schemeClr val="dk1"/>
          </a:effectRef>
          <a:fontRef idx="minor">
            <a:schemeClr val="tx1"/>
          </a:fontRef>
        </p:style>
      </p:cxnSp>
      <p:pic>
        <p:nvPicPr>
          <p:cNvPr id="41" name="图形 40" descr="直箭头">
            <a:extLst>
              <a:ext uri="{FF2B5EF4-FFF2-40B4-BE49-F238E27FC236}">
                <a16:creationId xmlns:a16="http://schemas.microsoft.com/office/drawing/2014/main" id="{E6F8E4F7-AA9D-D08D-CF58-3E01593F2DD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18077124">
            <a:off x="8360089" y="4798730"/>
            <a:ext cx="388079" cy="377400"/>
          </a:xfrm>
          <a:prstGeom prst="rect">
            <a:avLst/>
          </a:prstGeom>
        </p:spPr>
      </p:pic>
      <p:pic>
        <p:nvPicPr>
          <p:cNvPr id="44" name="图形 43" descr="直箭头">
            <a:extLst>
              <a:ext uri="{FF2B5EF4-FFF2-40B4-BE49-F238E27FC236}">
                <a16:creationId xmlns:a16="http://schemas.microsoft.com/office/drawing/2014/main" id="{196951F8-4613-6660-D0CE-222DC9B6525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14132821">
            <a:off x="8322427" y="3880523"/>
            <a:ext cx="377400" cy="377400"/>
          </a:xfrm>
          <a:prstGeom prst="rect">
            <a:avLst/>
          </a:prstGeom>
        </p:spPr>
      </p:pic>
      <p:sp>
        <p:nvSpPr>
          <p:cNvPr id="48" name="文本框 47">
            <a:extLst>
              <a:ext uri="{FF2B5EF4-FFF2-40B4-BE49-F238E27FC236}">
                <a16:creationId xmlns:a16="http://schemas.microsoft.com/office/drawing/2014/main" id="{24736C44-A571-B4EA-9C77-83C1D432B38D}"/>
              </a:ext>
            </a:extLst>
          </p:cNvPr>
          <p:cNvSpPr txBox="1"/>
          <p:nvPr/>
        </p:nvSpPr>
        <p:spPr>
          <a:xfrm>
            <a:off x="6405312" y="1142505"/>
            <a:ext cx="6905548" cy="461665"/>
          </a:xfrm>
          <a:prstGeom prst="rect">
            <a:avLst/>
          </a:prstGeom>
          <a:noFill/>
        </p:spPr>
        <p:txBody>
          <a:bodyPr wrap="square">
            <a:spAutoFit/>
          </a:bodyPr>
          <a:lstStyle/>
          <a:p>
            <a:r>
              <a:rPr lang="en-US" altLang="zh-CN" sz="2400" b="1" dirty="0">
                <a:solidFill>
                  <a:srgbClr val="C00000"/>
                </a:solidFill>
              </a:rPr>
              <a:t>P</a:t>
            </a:r>
            <a:r>
              <a:rPr lang="zh-CN" altLang="en-US" sz="2400" b="1" dirty="0">
                <a:solidFill>
                  <a:srgbClr val="C00000"/>
                </a:solidFill>
              </a:rPr>
              <a:t>值</a:t>
            </a:r>
          </a:p>
        </p:txBody>
      </p:sp>
      <p:sp>
        <p:nvSpPr>
          <p:cNvPr id="49" name="椭圆 48">
            <a:extLst>
              <a:ext uri="{FF2B5EF4-FFF2-40B4-BE49-F238E27FC236}">
                <a16:creationId xmlns:a16="http://schemas.microsoft.com/office/drawing/2014/main" id="{1A55AD0E-9F72-18E3-E2A4-4D9B3BE9A4D4}"/>
              </a:ext>
            </a:extLst>
          </p:cNvPr>
          <p:cNvSpPr/>
          <p:nvPr/>
        </p:nvSpPr>
        <p:spPr>
          <a:xfrm>
            <a:off x="6652367" y="5231665"/>
            <a:ext cx="3803525" cy="1429597"/>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809608A7-ED7F-331E-C90D-6EA96C170FCA}"/>
              </a:ext>
            </a:extLst>
          </p:cNvPr>
          <p:cNvSpPr/>
          <p:nvPr/>
        </p:nvSpPr>
        <p:spPr>
          <a:xfrm>
            <a:off x="423815" y="5383222"/>
            <a:ext cx="2470464" cy="1126485"/>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C63035E9-AD27-85C6-F0C5-14AC782158EC}"/>
                  </a:ext>
                </a:extLst>
              </p:cNvPr>
              <p:cNvSpPr txBox="1"/>
              <p:nvPr/>
            </p:nvSpPr>
            <p:spPr>
              <a:xfrm>
                <a:off x="2566726" y="4569062"/>
                <a:ext cx="2866476" cy="372859"/>
              </a:xfrm>
              <a:prstGeom prst="rect">
                <a:avLst/>
              </a:prstGeom>
              <a:noFill/>
            </p:spPr>
            <p:txBody>
              <a:bodyPr wrap="square">
                <a:spAutoFit/>
              </a:bodyPr>
              <a:lstStyle/>
              <a:p>
                <a14:m>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𝑘</m:t>
                        </m:r>
                      </m:sub>
                      <m:sup>
                        <m:r>
                          <a:rPr lang="zh-CN" altLang="en-US" i="0">
                            <a:latin typeface="Cambria Math" panose="02040503050406030204" pitchFamily="18" charset="0"/>
                          </a:rPr>
                          <m:t>+</m:t>
                        </m:r>
                      </m:sup>
                    </m:sSubSup>
                  </m:oMath>
                </a14:m>
                <a:r>
                  <a:rPr lang="en-US" altLang="zh-CN" dirty="0"/>
                  <a:t>=</a:t>
                </a:r>
                <a:r>
                  <a:rPr lang="zh-CN" altLang="en-US" dirty="0">
                    <a:solidFill>
                      <a:srgbClr val="836967"/>
                    </a:solidFill>
                  </a:rPr>
                  <a:t> </a:t>
                </a:r>
                <a14:m>
                  <m:oMath xmlns:m="http://schemas.openxmlformats.org/officeDocument/2006/math">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𝑘</m:t>
                        </m:r>
                      </m:sub>
                      <m:sup>
                        <m:r>
                          <a:rPr lang="en-US" altLang="zh-CN" i="1">
                            <a:latin typeface="Cambria Math" panose="02040503050406030204" pitchFamily="18" charset="0"/>
                          </a:rPr>
                          <m:t>−</m:t>
                        </m:r>
                      </m:sup>
                    </m:sSubSup>
                  </m:oMath>
                </a14:m>
                <a:r>
                  <a:rPr lang="en-US" altLang="zh-CN" dirty="0"/>
                  <a:t>+</a:t>
                </a:r>
                <a14:m>
                  <m:oMath xmlns:m="http://schemas.openxmlformats.org/officeDocument/2006/math">
                    <m:sSub>
                      <m:sSubPr>
                        <m:ctrlPr>
                          <a:rPr lang="en-US" altLang="zh-CN" i="1" dirty="0">
                            <a:solidFill>
                              <a:srgbClr val="836967"/>
                            </a:solidFill>
                            <a:latin typeface="Cambria Math" panose="02040503050406030204" pitchFamily="18" charset="0"/>
                            <a:ea typeface="Cambria Math" panose="02040503050406030204" pitchFamily="18" charset="0"/>
                          </a:rPr>
                        </m:ctrlPr>
                      </m:sSubPr>
                      <m:e>
                        <m:r>
                          <a:rPr lang="en-US" altLang="zh-CN" i="1" dirty="0" smtClean="0">
                            <a:solidFill>
                              <a:schemeClr val="tx1"/>
                            </a:solidFill>
                            <a:latin typeface="Cambria Math" panose="02040503050406030204" pitchFamily="18" charset="0"/>
                            <a:ea typeface="Cambria Math" panose="02040503050406030204" pitchFamily="18" charset="0"/>
                          </a:rPr>
                          <m:t>𝐾</m:t>
                        </m:r>
                      </m:e>
                      <m:sub>
                        <m:r>
                          <a:rPr lang="en-US" altLang="zh-CN" i="1" dirty="0">
                            <a:latin typeface="Cambria Math" panose="02040503050406030204" pitchFamily="18" charset="0"/>
                            <a:ea typeface="Cambria Math" panose="02040503050406030204" pitchFamily="18" charset="0"/>
                          </a:rPr>
                          <m:t>𝑘</m:t>
                        </m:r>
                      </m:sub>
                    </m:sSub>
                    <m:r>
                      <a:rPr lang="en-US" altLang="zh-CN" b="0" i="1" dirty="0" smtClean="0">
                        <a:latin typeface="Cambria Math" panose="02040503050406030204" pitchFamily="18" charset="0"/>
                        <a:ea typeface="Cambria Math" panose="02040503050406030204" pitchFamily="18" charset="0"/>
                      </a:rPr>
                      <m:t>(</m:t>
                    </m:r>
                    <m:sSub>
                      <m:sSubPr>
                        <m:ctrlPr>
                          <a:rPr lang="en-US" altLang="zh-CN" i="1" dirty="0">
                            <a:solidFill>
                              <a:srgbClr val="836967"/>
                            </a:solidFill>
                            <a:latin typeface="Cambria Math" panose="02040503050406030204" pitchFamily="18" charset="0"/>
                            <a:ea typeface="Cambria Math" panose="02040503050406030204" pitchFamily="18" charset="0"/>
                          </a:rPr>
                        </m:ctrlPr>
                      </m:sSubPr>
                      <m:e>
                        <m:r>
                          <a:rPr lang="en-US" altLang="zh-CN" i="1" dirty="0">
                            <a:solidFill>
                              <a:srgbClr val="836967"/>
                            </a:solidFill>
                            <a:latin typeface="Cambria Math" panose="02040503050406030204" pitchFamily="18" charset="0"/>
                            <a:ea typeface="Cambria Math" panose="02040503050406030204" pitchFamily="18" charset="0"/>
                          </a:rPr>
                          <m:t>𝑍</m:t>
                        </m:r>
                      </m:e>
                      <m:sub>
                        <m:r>
                          <a:rPr lang="en-US" altLang="zh-CN" i="1" dirty="0">
                            <a:latin typeface="Cambria Math" panose="02040503050406030204" pitchFamily="18" charset="0"/>
                            <a:ea typeface="Cambria Math" panose="02040503050406030204" pitchFamily="18" charset="0"/>
                          </a:rPr>
                          <m:t>𝑘</m:t>
                        </m:r>
                      </m:sub>
                    </m:sSub>
                    <m:r>
                      <a:rPr lang="en-US" altLang="zh-CN" i="1">
                        <a:latin typeface="Cambria Math" panose="02040503050406030204" pitchFamily="18" charset="0"/>
                      </a:rPr>
                      <m:t>−</m:t>
                    </m:r>
                    <m:r>
                      <a:rPr lang="en-US" altLang="zh-CN" b="0" i="1" smtClean="0">
                        <a:latin typeface="Cambria Math" panose="02040503050406030204" pitchFamily="18" charset="0"/>
                      </a:rPr>
                      <m:t>𝐻</m:t>
                    </m:r>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𝑘</m:t>
                        </m:r>
                      </m:sub>
                      <m:sup>
                        <m:r>
                          <a:rPr lang="en-US" altLang="zh-CN" i="1">
                            <a:latin typeface="Cambria Math" panose="02040503050406030204" pitchFamily="18" charset="0"/>
                          </a:rPr>
                          <m:t>−</m:t>
                        </m:r>
                      </m:sup>
                    </m:sSubSup>
                    <m:r>
                      <a:rPr lang="en-US" altLang="zh-CN" b="0" i="1" dirty="0" smtClean="0">
                        <a:latin typeface="Cambria Math" panose="02040503050406030204" pitchFamily="18" charset="0"/>
                        <a:ea typeface="Cambria Math" panose="02040503050406030204" pitchFamily="18" charset="0"/>
                      </a:rPr>
                      <m:t>)</m:t>
                    </m:r>
                  </m:oMath>
                </a14:m>
                <a:endParaRPr lang="zh-CN" altLang="en-US" dirty="0"/>
              </a:p>
            </p:txBody>
          </p:sp>
        </mc:Choice>
        <mc:Fallback>
          <p:sp>
            <p:nvSpPr>
              <p:cNvPr id="3" name="文本框 2">
                <a:extLst>
                  <a:ext uri="{FF2B5EF4-FFF2-40B4-BE49-F238E27FC236}">
                    <a16:creationId xmlns:a16="http://schemas.microsoft.com/office/drawing/2014/main" id="{C63035E9-AD27-85C6-F0C5-14AC782158EC}"/>
                  </a:ext>
                </a:extLst>
              </p:cNvPr>
              <p:cNvSpPr txBox="1">
                <a:spLocks noRot="1" noChangeAspect="1" noMove="1" noResize="1" noEditPoints="1" noAdjustHandles="1" noChangeArrowheads="1" noChangeShapeType="1" noTextEdit="1"/>
              </p:cNvSpPr>
              <p:nvPr/>
            </p:nvSpPr>
            <p:spPr>
              <a:xfrm>
                <a:off x="2566726" y="4569062"/>
                <a:ext cx="2866476" cy="372859"/>
              </a:xfrm>
              <a:prstGeom prst="rect">
                <a:avLst/>
              </a:prstGeom>
              <a:blipFill>
                <a:blip r:embed="rId22"/>
                <a:stretch>
                  <a:fillRect t="-8197" b="-262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8C0439C2-0C2B-173B-8DEB-D99894E076BA}"/>
                  </a:ext>
                </a:extLst>
              </p:cNvPr>
              <p:cNvSpPr txBox="1"/>
              <p:nvPr/>
            </p:nvSpPr>
            <p:spPr>
              <a:xfrm>
                <a:off x="6743841" y="2747514"/>
                <a:ext cx="2866476" cy="372859"/>
              </a:xfrm>
              <a:prstGeom prst="rect">
                <a:avLst/>
              </a:prstGeom>
              <a:noFill/>
            </p:spPr>
            <p:txBody>
              <a:bodyPr wrap="square">
                <a:spAutoFit/>
              </a:bodyPr>
              <a:lstStyle/>
              <a:p>
                <a14:m>
                  <m:oMath xmlns:m="http://schemas.openxmlformats.org/officeDocument/2006/math">
                    <m:sSubSup>
                      <m:sSubSupPr>
                        <m:ctrlPr>
                          <a:rPr lang="zh-CN" altLang="en-US" i="1" smtClean="0">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𝑥</m:t>
                        </m:r>
                      </m:e>
                      <m:sub>
                        <m:r>
                          <a:rPr lang="zh-CN" altLang="en-US" i="1">
                            <a:solidFill>
                              <a:schemeClr val="tx1"/>
                            </a:solidFill>
                            <a:latin typeface="Cambria Math" panose="02040503050406030204" pitchFamily="18" charset="0"/>
                          </a:rPr>
                          <m:t>𝑘</m:t>
                        </m:r>
                      </m:sub>
                      <m:sup>
                        <m:r>
                          <a:rPr lang="zh-CN" altLang="en-US" i="0">
                            <a:solidFill>
                              <a:schemeClr val="tx1"/>
                            </a:solidFill>
                            <a:latin typeface="Cambria Math" panose="02040503050406030204" pitchFamily="18" charset="0"/>
                          </a:rPr>
                          <m:t>+</m:t>
                        </m:r>
                      </m:sup>
                    </m:sSubSup>
                  </m:oMath>
                </a14:m>
                <a:r>
                  <a:rPr lang="en-US" altLang="zh-CN" dirty="0">
                    <a:solidFill>
                      <a:schemeClr val="tx1"/>
                    </a:solidFill>
                  </a:rPr>
                  <a:t>=</a:t>
                </a:r>
                <a:r>
                  <a:rPr lang="zh-CN" altLang="en-US" dirty="0">
                    <a:solidFill>
                      <a:schemeClr val="tx1"/>
                    </a:solidFill>
                  </a:rPr>
                  <a:t> </a:t>
                </a:r>
                <a14:m>
                  <m:oMath xmlns:m="http://schemas.openxmlformats.org/officeDocument/2006/math">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𝑥</m:t>
                        </m:r>
                      </m:e>
                      <m:sub>
                        <m:r>
                          <a:rPr lang="zh-CN" altLang="en-US" i="1">
                            <a:solidFill>
                              <a:schemeClr val="tx1"/>
                            </a:solidFill>
                            <a:latin typeface="Cambria Math" panose="02040503050406030204" pitchFamily="18" charset="0"/>
                          </a:rPr>
                          <m:t>𝑘</m:t>
                        </m:r>
                      </m:sub>
                      <m:sup>
                        <m:r>
                          <a:rPr lang="en-US" altLang="zh-CN" i="1">
                            <a:solidFill>
                              <a:schemeClr val="tx1"/>
                            </a:solidFill>
                            <a:latin typeface="Cambria Math" panose="02040503050406030204" pitchFamily="18" charset="0"/>
                          </a:rPr>
                          <m:t>−</m:t>
                        </m:r>
                      </m:sup>
                    </m:sSubSup>
                  </m:oMath>
                </a14:m>
                <a:r>
                  <a:rPr lang="en-US" altLang="zh-CN" dirty="0">
                    <a:solidFill>
                      <a:schemeClr val="tx1"/>
                    </a:solidFill>
                  </a:rPr>
                  <a:t>+</a:t>
                </a:r>
                <a14:m>
                  <m:oMath xmlns:m="http://schemas.openxmlformats.org/officeDocument/2006/math">
                    <m:sSub>
                      <m:sSubPr>
                        <m:ctrlPr>
                          <a:rPr lang="en-US" altLang="zh-CN" i="1" dirty="0">
                            <a:solidFill>
                              <a:schemeClr val="tx1"/>
                            </a:solidFill>
                            <a:latin typeface="Cambria Math" panose="02040503050406030204" pitchFamily="18" charset="0"/>
                            <a:ea typeface="Cambria Math" panose="02040503050406030204" pitchFamily="18" charset="0"/>
                          </a:rPr>
                        </m:ctrlPr>
                      </m:sSubPr>
                      <m:e>
                        <m:r>
                          <a:rPr lang="en-US" altLang="zh-CN" i="1" dirty="0">
                            <a:solidFill>
                              <a:schemeClr val="tx1"/>
                            </a:solidFill>
                            <a:latin typeface="Cambria Math" panose="02040503050406030204" pitchFamily="18" charset="0"/>
                            <a:ea typeface="Cambria Math" panose="02040503050406030204" pitchFamily="18" charset="0"/>
                          </a:rPr>
                          <m:t>𝐾</m:t>
                        </m:r>
                      </m:e>
                      <m:sub>
                        <m:r>
                          <a:rPr lang="en-US" altLang="zh-CN" i="1" dirty="0">
                            <a:solidFill>
                              <a:schemeClr val="tx1"/>
                            </a:solidFill>
                            <a:latin typeface="Cambria Math" panose="02040503050406030204" pitchFamily="18" charset="0"/>
                            <a:ea typeface="Cambria Math" panose="02040503050406030204" pitchFamily="18" charset="0"/>
                          </a:rPr>
                          <m:t>𝑘</m:t>
                        </m:r>
                      </m:sub>
                    </m:sSub>
                    <m:d>
                      <m:dPr>
                        <m:ctrlPr>
                          <a:rPr lang="en-US" altLang="zh-CN" b="0" i="1" dirty="0" smtClean="0">
                            <a:solidFill>
                              <a:schemeClr val="tx1"/>
                            </a:solidFill>
                            <a:latin typeface="Cambria Math" panose="02040503050406030204" pitchFamily="18" charset="0"/>
                            <a:ea typeface="Cambria Math" panose="02040503050406030204" pitchFamily="18" charset="0"/>
                          </a:rPr>
                        </m:ctrlPr>
                      </m:dPr>
                      <m:e>
                        <m:sSub>
                          <m:sSubPr>
                            <m:ctrlPr>
                              <a:rPr lang="en-US" altLang="zh-CN" i="1" dirty="0">
                                <a:solidFill>
                                  <a:schemeClr val="tx1"/>
                                </a:solidFill>
                                <a:latin typeface="Cambria Math" panose="02040503050406030204" pitchFamily="18" charset="0"/>
                                <a:ea typeface="Cambria Math" panose="02040503050406030204" pitchFamily="18" charset="0"/>
                              </a:rPr>
                            </m:ctrlPr>
                          </m:sSubPr>
                          <m:e>
                            <m:r>
                              <a:rPr lang="en-US" altLang="zh-CN" i="1" dirty="0">
                                <a:solidFill>
                                  <a:schemeClr val="tx1"/>
                                </a:solidFill>
                                <a:latin typeface="Cambria Math" panose="02040503050406030204" pitchFamily="18" charset="0"/>
                                <a:ea typeface="Cambria Math" panose="02040503050406030204" pitchFamily="18" charset="0"/>
                              </a:rPr>
                              <m:t>𝑍</m:t>
                            </m:r>
                          </m:e>
                          <m:sub>
                            <m:r>
                              <a:rPr lang="en-US" altLang="zh-CN" i="1" dirty="0">
                                <a:solidFill>
                                  <a:schemeClr val="tx1"/>
                                </a:solidFill>
                                <a:latin typeface="Cambria Math" panose="02040503050406030204" pitchFamily="18" charset="0"/>
                                <a:ea typeface="Cambria Math" panose="02040503050406030204" pitchFamily="18" charset="0"/>
                              </a:rPr>
                              <m:t>𝑘</m:t>
                            </m:r>
                          </m:sub>
                        </m:sSub>
                        <m:r>
                          <a:rPr lang="en-US" altLang="zh-CN" i="1">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𝐻</m:t>
                        </m:r>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𝑥</m:t>
                            </m:r>
                          </m:e>
                          <m:sub>
                            <m:r>
                              <a:rPr lang="zh-CN" altLang="en-US" i="1">
                                <a:solidFill>
                                  <a:schemeClr val="tx1"/>
                                </a:solidFill>
                                <a:latin typeface="Cambria Math" panose="02040503050406030204" pitchFamily="18" charset="0"/>
                              </a:rPr>
                              <m:t>𝑘</m:t>
                            </m:r>
                          </m:sub>
                          <m:sup>
                            <m:r>
                              <a:rPr lang="en-US" altLang="zh-CN" i="1">
                                <a:solidFill>
                                  <a:schemeClr val="tx1"/>
                                </a:solidFill>
                                <a:latin typeface="Cambria Math" panose="02040503050406030204" pitchFamily="18" charset="0"/>
                              </a:rPr>
                              <m:t>−</m:t>
                            </m:r>
                          </m:sup>
                        </m:sSubSup>
                      </m:e>
                    </m:d>
                  </m:oMath>
                </a14:m>
                <a:endParaRPr lang="zh-CN" altLang="en-US" dirty="0"/>
              </a:p>
            </p:txBody>
          </p:sp>
        </mc:Choice>
        <mc:Fallback>
          <p:sp>
            <p:nvSpPr>
              <p:cNvPr id="5" name="文本框 4">
                <a:extLst>
                  <a:ext uri="{FF2B5EF4-FFF2-40B4-BE49-F238E27FC236}">
                    <a16:creationId xmlns:a16="http://schemas.microsoft.com/office/drawing/2014/main" id="{8C0439C2-0C2B-173B-8DEB-D99894E076BA}"/>
                  </a:ext>
                </a:extLst>
              </p:cNvPr>
              <p:cNvSpPr txBox="1">
                <a:spLocks noRot="1" noChangeAspect="1" noMove="1" noResize="1" noEditPoints="1" noAdjustHandles="1" noChangeArrowheads="1" noChangeShapeType="1" noTextEdit="1"/>
              </p:cNvSpPr>
              <p:nvPr/>
            </p:nvSpPr>
            <p:spPr>
              <a:xfrm>
                <a:off x="6743841" y="2747514"/>
                <a:ext cx="2866476" cy="372859"/>
              </a:xfrm>
              <a:prstGeom prst="rect">
                <a:avLst/>
              </a:prstGeom>
              <a:blipFill>
                <a:blip r:embed="rId23"/>
                <a:stretch>
                  <a:fillRect t="-8197" b="-262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8E3BECFF-CD94-CC1D-AA7C-6F25CCCB9A09}"/>
                  </a:ext>
                </a:extLst>
              </p:cNvPr>
              <p:cNvSpPr txBox="1"/>
              <p:nvPr/>
            </p:nvSpPr>
            <p:spPr>
              <a:xfrm>
                <a:off x="6575638" y="3158898"/>
                <a:ext cx="2544550" cy="7666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smtClean="0">
                              <a:solidFill>
                                <a:srgbClr val="836967"/>
                              </a:solidFill>
                              <a:latin typeface="Cambria Math" panose="02040503050406030204" pitchFamily="18" charset="0"/>
                            </a:rPr>
                          </m:ctrlPr>
                        </m:sSubPr>
                        <m:e>
                          <m:r>
                            <a:rPr lang="zh-CN" altLang="en-US" sz="2000" b="0" i="1">
                              <a:latin typeface="Cambria Math" panose="02040503050406030204" pitchFamily="18" charset="0"/>
                            </a:rPr>
                            <m:t>𝑘</m:t>
                          </m:r>
                        </m:e>
                        <m:sub>
                          <m:r>
                            <a:rPr lang="zh-CN" altLang="en-US" sz="2000" b="0" i="1">
                              <a:latin typeface="Cambria Math" panose="02040503050406030204" pitchFamily="18" charset="0"/>
                            </a:rPr>
                            <m:t>𝑘</m:t>
                          </m:r>
                        </m:sub>
                      </m:sSub>
                      <m:r>
                        <a:rPr lang="zh-CN" altLang="en-US" sz="2000" b="0" i="0">
                          <a:latin typeface="Cambria Math" panose="02040503050406030204" pitchFamily="18" charset="0"/>
                        </a:rPr>
                        <m:t>=</m:t>
                      </m:r>
                      <m:f>
                        <m:fPr>
                          <m:ctrlPr>
                            <a:rPr lang="zh-CN" altLang="en-US" sz="2000" i="1">
                              <a:solidFill>
                                <a:srgbClr val="836967"/>
                              </a:solidFill>
                              <a:latin typeface="Cambria Math" panose="02040503050406030204" pitchFamily="18" charset="0"/>
                            </a:rPr>
                          </m:ctrlPr>
                        </m:fPr>
                        <m:num>
                          <m:sSup>
                            <m:sSupPr>
                              <m:ctrlPr>
                                <a:rPr lang="zh-CN" altLang="en-US" sz="2000" i="1">
                                  <a:solidFill>
                                    <a:srgbClr val="836967"/>
                                  </a:solidFill>
                                  <a:latin typeface="Cambria Math" panose="02040503050406030204" pitchFamily="18" charset="0"/>
                                </a:rPr>
                              </m:ctrlPr>
                            </m:sSupPr>
                            <m:e>
                              <m:sSub>
                                <m:sSubPr>
                                  <m:ctrlPr>
                                    <a:rPr lang="zh-CN" altLang="en-US" sz="2000" i="1">
                                      <a:solidFill>
                                        <a:srgbClr val="836967"/>
                                      </a:solidFill>
                                      <a:latin typeface="Cambria Math" panose="02040503050406030204" pitchFamily="18" charset="0"/>
                                    </a:rPr>
                                  </m:ctrlPr>
                                </m:sSubPr>
                                <m:e>
                                  <m:r>
                                    <a:rPr lang="zh-CN" altLang="en-US" sz="2000" b="0" i="1">
                                      <a:latin typeface="Cambria Math" panose="02040503050406030204" pitchFamily="18" charset="0"/>
                                    </a:rPr>
                                    <m:t>𝑃</m:t>
                                  </m:r>
                                </m:e>
                                <m:sub>
                                  <m:r>
                                    <a:rPr lang="zh-CN" altLang="en-US" sz="2000" b="0" i="1">
                                      <a:latin typeface="Cambria Math" panose="02040503050406030204" pitchFamily="18" charset="0"/>
                                    </a:rPr>
                                    <m:t>𝑅</m:t>
                                  </m:r>
                                </m:sub>
                              </m:sSub>
                            </m:e>
                            <m:sup>
                              <m:r>
                                <a:rPr lang="zh-CN" altLang="en-US" sz="2000" b="0" i="0">
                                  <a:latin typeface="Cambria Math" panose="02040503050406030204" pitchFamily="18" charset="0"/>
                                </a:rPr>
                                <m:t>−</m:t>
                              </m:r>
                            </m:sup>
                          </m:sSup>
                          <m:sSup>
                            <m:sSupPr>
                              <m:ctrlPr>
                                <a:rPr lang="zh-CN" altLang="en-US" sz="2000" i="1">
                                  <a:solidFill>
                                    <a:srgbClr val="836967"/>
                                  </a:solidFill>
                                  <a:latin typeface="Cambria Math" panose="02040503050406030204" pitchFamily="18" charset="0"/>
                                </a:rPr>
                              </m:ctrlPr>
                            </m:sSupPr>
                            <m:e>
                              <m:r>
                                <a:rPr lang="zh-CN" altLang="en-US" sz="2000" b="0" i="1">
                                  <a:latin typeface="Cambria Math" panose="02040503050406030204" pitchFamily="18" charset="0"/>
                                </a:rPr>
                                <m:t>𝐻</m:t>
                              </m:r>
                            </m:e>
                            <m:sup>
                              <m:r>
                                <a:rPr lang="zh-CN" altLang="en-US" sz="2000" b="0" i="1">
                                  <a:latin typeface="Cambria Math" panose="02040503050406030204" pitchFamily="18" charset="0"/>
                                </a:rPr>
                                <m:t>𝑇</m:t>
                              </m:r>
                            </m:sup>
                          </m:sSup>
                        </m:num>
                        <m:den>
                          <m:r>
                            <a:rPr lang="zh-CN" altLang="en-US" sz="2000" b="0" i="1">
                              <a:latin typeface="Cambria Math" panose="02040503050406030204" pitchFamily="18" charset="0"/>
                            </a:rPr>
                            <m:t>𝐻</m:t>
                          </m:r>
                          <m:sSup>
                            <m:sSupPr>
                              <m:ctrlPr>
                                <a:rPr lang="zh-CN" altLang="en-US" sz="2000" i="1">
                                  <a:solidFill>
                                    <a:srgbClr val="836967"/>
                                  </a:solidFill>
                                  <a:latin typeface="Cambria Math" panose="02040503050406030204" pitchFamily="18" charset="0"/>
                                </a:rPr>
                              </m:ctrlPr>
                            </m:sSupPr>
                            <m:e>
                              <m:sSub>
                                <m:sSubPr>
                                  <m:ctrlPr>
                                    <a:rPr lang="zh-CN" altLang="en-US" sz="2000" i="1">
                                      <a:solidFill>
                                        <a:srgbClr val="836967"/>
                                      </a:solidFill>
                                      <a:latin typeface="Cambria Math" panose="02040503050406030204" pitchFamily="18" charset="0"/>
                                    </a:rPr>
                                  </m:ctrlPr>
                                </m:sSubPr>
                                <m:e>
                                  <m:r>
                                    <a:rPr lang="zh-CN" altLang="en-US" sz="2000" b="0" i="1">
                                      <a:latin typeface="Cambria Math" panose="02040503050406030204" pitchFamily="18" charset="0"/>
                                    </a:rPr>
                                    <m:t>𝑃</m:t>
                                  </m:r>
                                </m:e>
                                <m:sub>
                                  <m:r>
                                    <a:rPr lang="zh-CN" altLang="en-US" sz="2000" b="0" i="1">
                                      <a:latin typeface="Cambria Math" panose="02040503050406030204" pitchFamily="18" charset="0"/>
                                    </a:rPr>
                                    <m:t>𝑅</m:t>
                                  </m:r>
                                </m:sub>
                              </m:sSub>
                            </m:e>
                            <m:sup>
                              <m:r>
                                <a:rPr lang="zh-CN" altLang="en-US" sz="2000" b="0" i="0">
                                  <a:latin typeface="Cambria Math" panose="02040503050406030204" pitchFamily="18" charset="0"/>
                                </a:rPr>
                                <m:t>−</m:t>
                              </m:r>
                            </m:sup>
                          </m:sSup>
                          <m:sSup>
                            <m:sSupPr>
                              <m:ctrlPr>
                                <a:rPr lang="zh-CN" altLang="en-US" sz="2000" i="1">
                                  <a:solidFill>
                                    <a:srgbClr val="836967"/>
                                  </a:solidFill>
                                  <a:latin typeface="Cambria Math" panose="02040503050406030204" pitchFamily="18" charset="0"/>
                                </a:rPr>
                              </m:ctrlPr>
                            </m:sSupPr>
                            <m:e>
                              <m:r>
                                <a:rPr lang="zh-CN" altLang="en-US" sz="2000" b="0" i="1">
                                  <a:latin typeface="Cambria Math" panose="02040503050406030204" pitchFamily="18" charset="0"/>
                                </a:rPr>
                                <m:t>𝐻</m:t>
                              </m:r>
                            </m:e>
                            <m:sup>
                              <m:r>
                                <a:rPr lang="zh-CN" altLang="en-US" sz="2000" b="0" i="1">
                                  <a:latin typeface="Cambria Math" panose="02040503050406030204" pitchFamily="18" charset="0"/>
                                </a:rPr>
                                <m:t>𝑇</m:t>
                              </m:r>
                            </m:sup>
                          </m:sSup>
                          <m:r>
                            <a:rPr lang="zh-CN" altLang="en-US" sz="2000" b="0" i="0">
                              <a:latin typeface="Cambria Math" panose="02040503050406030204" pitchFamily="18" charset="0"/>
                            </a:rPr>
                            <m:t>+</m:t>
                          </m:r>
                          <m:r>
                            <a:rPr lang="zh-CN" altLang="en-US" sz="2000" b="0" i="1">
                              <a:latin typeface="Cambria Math" panose="02040503050406030204" pitchFamily="18" charset="0"/>
                            </a:rPr>
                            <m:t>𝑅</m:t>
                          </m:r>
                        </m:den>
                      </m:f>
                    </m:oMath>
                  </m:oMathPara>
                </a14:m>
                <a:endParaRPr lang="zh-CN" altLang="en-US" dirty="0"/>
              </a:p>
            </p:txBody>
          </p:sp>
        </mc:Choice>
        <mc:Fallback>
          <p:sp>
            <p:nvSpPr>
              <p:cNvPr id="7" name="文本框 6">
                <a:extLst>
                  <a:ext uri="{FF2B5EF4-FFF2-40B4-BE49-F238E27FC236}">
                    <a16:creationId xmlns:a16="http://schemas.microsoft.com/office/drawing/2014/main" id="{8E3BECFF-CD94-CC1D-AA7C-6F25CCCB9A09}"/>
                  </a:ext>
                </a:extLst>
              </p:cNvPr>
              <p:cNvSpPr txBox="1">
                <a:spLocks noRot="1" noChangeAspect="1" noMove="1" noResize="1" noEditPoints="1" noAdjustHandles="1" noChangeArrowheads="1" noChangeShapeType="1" noTextEdit="1"/>
              </p:cNvSpPr>
              <p:nvPr/>
            </p:nvSpPr>
            <p:spPr>
              <a:xfrm>
                <a:off x="6575638" y="3158898"/>
                <a:ext cx="2544550" cy="766620"/>
              </a:xfrm>
              <a:prstGeom prst="rect">
                <a:avLst/>
              </a:prstGeom>
              <a:blipFill>
                <a:blip r:embed="rId24"/>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1CDB0FE2-C3C2-9925-F211-AD4E248C4140}"/>
              </a:ext>
            </a:extLst>
          </p:cNvPr>
          <p:cNvSpPr txBox="1"/>
          <p:nvPr/>
        </p:nvSpPr>
        <p:spPr>
          <a:xfrm>
            <a:off x="9805324" y="2221697"/>
            <a:ext cx="1107996" cy="369332"/>
          </a:xfrm>
          <a:prstGeom prst="rect">
            <a:avLst/>
          </a:prstGeom>
          <a:noFill/>
        </p:spPr>
        <p:txBody>
          <a:bodyPr wrap="none" rtlCol="0">
            <a:spAutoFit/>
          </a:bodyPr>
          <a:lstStyle/>
          <a:p>
            <a:r>
              <a:rPr lang="zh-CN" altLang="en-US" dirty="0"/>
              <a:t>先验估计</a:t>
            </a:r>
          </a:p>
        </p:txBody>
      </p:sp>
      <p:sp>
        <p:nvSpPr>
          <p:cNvPr id="10" name="文本框 9">
            <a:extLst>
              <a:ext uri="{FF2B5EF4-FFF2-40B4-BE49-F238E27FC236}">
                <a16:creationId xmlns:a16="http://schemas.microsoft.com/office/drawing/2014/main" id="{0FC1857F-F691-B042-1090-D44455B02F45}"/>
              </a:ext>
            </a:extLst>
          </p:cNvPr>
          <p:cNvSpPr txBox="1"/>
          <p:nvPr/>
        </p:nvSpPr>
        <p:spPr>
          <a:xfrm>
            <a:off x="9665494" y="2791161"/>
            <a:ext cx="1107996" cy="369332"/>
          </a:xfrm>
          <a:prstGeom prst="rect">
            <a:avLst/>
          </a:prstGeom>
          <a:noFill/>
        </p:spPr>
        <p:txBody>
          <a:bodyPr wrap="none" rtlCol="0">
            <a:spAutoFit/>
          </a:bodyPr>
          <a:lstStyle/>
          <a:p>
            <a:r>
              <a:rPr lang="zh-CN" altLang="en-US" dirty="0"/>
              <a:t>后验估计</a:t>
            </a:r>
          </a:p>
        </p:txBody>
      </p:sp>
      <p:sp>
        <p:nvSpPr>
          <p:cNvPr id="12" name="文本框 11">
            <a:extLst>
              <a:ext uri="{FF2B5EF4-FFF2-40B4-BE49-F238E27FC236}">
                <a16:creationId xmlns:a16="http://schemas.microsoft.com/office/drawing/2014/main" id="{5970A085-DCAE-3BC7-2CE5-8CD918B3F24C}"/>
              </a:ext>
            </a:extLst>
          </p:cNvPr>
          <p:cNvSpPr txBox="1"/>
          <p:nvPr/>
        </p:nvSpPr>
        <p:spPr>
          <a:xfrm>
            <a:off x="9623234" y="3400613"/>
            <a:ext cx="1338828" cy="369332"/>
          </a:xfrm>
          <a:prstGeom prst="rect">
            <a:avLst/>
          </a:prstGeom>
          <a:noFill/>
        </p:spPr>
        <p:txBody>
          <a:bodyPr wrap="none" rtlCol="0">
            <a:spAutoFit/>
          </a:bodyPr>
          <a:lstStyle/>
          <a:p>
            <a:r>
              <a:rPr lang="zh-CN" altLang="en-US" dirty="0"/>
              <a:t>卡尔曼增益</a:t>
            </a:r>
          </a:p>
        </p:txBody>
      </p:sp>
    </p:spTree>
    <p:extLst>
      <p:ext uri="{BB962C8B-B14F-4D97-AF65-F5344CB8AC3E}">
        <p14:creationId xmlns:p14="http://schemas.microsoft.com/office/powerpoint/2010/main" val="1484568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3075" descr="a2"/>
          <p:cNvPicPr>
            <a:picLocks noChangeAspect="1"/>
          </p:cNvPicPr>
          <p:nvPr/>
        </p:nvPicPr>
        <p:blipFill>
          <a:blip r:embed="rId2"/>
          <a:stretch>
            <a:fillRect/>
          </a:stretch>
        </p:blipFill>
        <p:spPr>
          <a:xfrm>
            <a:off x="0" y="-61294"/>
            <a:ext cx="12192000" cy="6858000"/>
          </a:xfrm>
          <a:prstGeom prst="rect">
            <a:avLst/>
          </a:prstGeom>
          <a:noFill/>
          <a:ln w="9525">
            <a:noFill/>
          </a:ln>
        </p:spPr>
      </p:pic>
      <p:sp>
        <p:nvSpPr>
          <p:cNvPr id="3074" name="标题 3073"/>
          <p:cNvSpPr>
            <a:spLocks noGrp="1"/>
          </p:cNvSpPr>
          <p:nvPr>
            <p:ph type="title"/>
          </p:nvPr>
        </p:nvSpPr>
        <p:spPr>
          <a:xfrm>
            <a:off x="9120188" y="260350"/>
            <a:ext cx="1090612" cy="287338"/>
          </a:xfrm>
        </p:spPr>
        <p:txBody>
          <a:bodyPr anchor="ctr" anchorCtr="0"/>
          <a:lstStyle/>
          <a:p>
            <a:endParaRPr lang="zh-CN" altLang="en-US" sz="1400" dirty="0">
              <a:solidFill>
                <a:schemeClr val="bg1"/>
              </a:solidFill>
            </a:endParaRPr>
          </a:p>
        </p:txBody>
      </p:sp>
      <p:pic>
        <p:nvPicPr>
          <p:cNvPr id="2" name="图片 1">
            <a:extLst>
              <a:ext uri="{FF2B5EF4-FFF2-40B4-BE49-F238E27FC236}">
                <a16:creationId xmlns:a16="http://schemas.microsoft.com/office/drawing/2014/main" id="{F32F7791-B650-C696-9F86-D6912C7F37A1}"/>
              </a:ext>
            </a:extLst>
          </p:cNvPr>
          <p:cNvPicPr>
            <a:picLocks noChangeAspect="1"/>
          </p:cNvPicPr>
          <p:nvPr/>
        </p:nvPicPr>
        <p:blipFill>
          <a:blip r:embed="rId3"/>
          <a:stretch>
            <a:fillRect/>
          </a:stretch>
        </p:blipFill>
        <p:spPr>
          <a:xfrm>
            <a:off x="636490" y="1862053"/>
            <a:ext cx="2049157" cy="1505653"/>
          </a:xfrm>
          <a:prstGeom prst="rect">
            <a:avLst/>
          </a:prstGeom>
        </p:spPr>
      </p:pic>
      <p:pic>
        <p:nvPicPr>
          <p:cNvPr id="3" name="图片 2">
            <a:extLst>
              <a:ext uri="{FF2B5EF4-FFF2-40B4-BE49-F238E27FC236}">
                <a16:creationId xmlns:a16="http://schemas.microsoft.com/office/drawing/2014/main" id="{38A6F145-3FB5-5D2B-68C9-8B17FFDD15B9}"/>
              </a:ext>
            </a:extLst>
          </p:cNvPr>
          <p:cNvPicPr>
            <a:picLocks noChangeAspect="1"/>
          </p:cNvPicPr>
          <p:nvPr/>
        </p:nvPicPr>
        <p:blipFill>
          <a:blip r:embed="rId4"/>
          <a:stretch>
            <a:fillRect/>
          </a:stretch>
        </p:blipFill>
        <p:spPr>
          <a:xfrm>
            <a:off x="148689" y="3567775"/>
            <a:ext cx="3024760" cy="2743200"/>
          </a:xfrm>
          <a:prstGeom prst="rect">
            <a:avLst/>
          </a:prstGeom>
        </p:spPr>
      </p:pic>
      <p:sp>
        <p:nvSpPr>
          <p:cNvPr id="5" name="右大括号 4">
            <a:extLst>
              <a:ext uri="{FF2B5EF4-FFF2-40B4-BE49-F238E27FC236}">
                <a16:creationId xmlns:a16="http://schemas.microsoft.com/office/drawing/2014/main" id="{85ABD056-B727-B5CB-C192-82B1F87EB8A5}"/>
              </a:ext>
            </a:extLst>
          </p:cNvPr>
          <p:cNvSpPr/>
          <p:nvPr/>
        </p:nvSpPr>
        <p:spPr>
          <a:xfrm>
            <a:off x="2797449" y="1996106"/>
            <a:ext cx="439880" cy="13716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6" name="右大括号 5">
            <a:extLst>
              <a:ext uri="{FF2B5EF4-FFF2-40B4-BE49-F238E27FC236}">
                <a16:creationId xmlns:a16="http://schemas.microsoft.com/office/drawing/2014/main" id="{A8703F16-15D4-3F8C-DD89-FF06B0A6A95A}"/>
              </a:ext>
            </a:extLst>
          </p:cNvPr>
          <p:cNvSpPr/>
          <p:nvPr/>
        </p:nvSpPr>
        <p:spPr>
          <a:xfrm>
            <a:off x="3046400" y="3738024"/>
            <a:ext cx="623455" cy="27432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A6C5B7C1-3B01-1D7C-EAEE-B9F724C4D6B8}"/>
              </a:ext>
            </a:extLst>
          </p:cNvPr>
          <p:cNvSpPr txBox="1"/>
          <p:nvPr/>
        </p:nvSpPr>
        <p:spPr>
          <a:xfrm>
            <a:off x="3547872" y="2662733"/>
            <a:ext cx="2031325" cy="369332"/>
          </a:xfrm>
          <a:prstGeom prst="rect">
            <a:avLst/>
          </a:prstGeom>
          <a:noFill/>
        </p:spPr>
        <p:txBody>
          <a:bodyPr wrap="none" rtlCol="0">
            <a:spAutoFit/>
          </a:bodyPr>
          <a:lstStyle/>
          <a:p>
            <a:r>
              <a:rPr lang="zh-CN" altLang="en-US" dirty="0"/>
              <a:t>时间更新（预测）</a:t>
            </a:r>
          </a:p>
        </p:txBody>
      </p:sp>
      <p:sp>
        <p:nvSpPr>
          <p:cNvPr id="9" name="文本框 8">
            <a:extLst>
              <a:ext uri="{FF2B5EF4-FFF2-40B4-BE49-F238E27FC236}">
                <a16:creationId xmlns:a16="http://schemas.microsoft.com/office/drawing/2014/main" id="{F48836D9-FED2-57F7-A22A-AFD54677C834}"/>
              </a:ext>
            </a:extLst>
          </p:cNvPr>
          <p:cNvSpPr txBox="1"/>
          <p:nvPr/>
        </p:nvSpPr>
        <p:spPr>
          <a:xfrm>
            <a:off x="3792460" y="4870724"/>
            <a:ext cx="1786737" cy="369332"/>
          </a:xfrm>
          <a:prstGeom prst="rect">
            <a:avLst/>
          </a:prstGeom>
          <a:noFill/>
        </p:spPr>
        <p:txBody>
          <a:bodyPr wrap="square">
            <a:spAutoFit/>
          </a:bodyPr>
          <a:lstStyle/>
          <a:p>
            <a:r>
              <a:rPr lang="zh-CN" altLang="en-US" dirty="0"/>
              <a:t>状态更新（矫正）</a:t>
            </a:r>
          </a:p>
        </p:txBody>
      </p:sp>
      <p:pic>
        <p:nvPicPr>
          <p:cNvPr id="12" name="图片 11">
            <a:extLst>
              <a:ext uri="{FF2B5EF4-FFF2-40B4-BE49-F238E27FC236}">
                <a16:creationId xmlns:a16="http://schemas.microsoft.com/office/drawing/2014/main" id="{AC234231-DE56-3216-B318-0BE60ACC7C34}"/>
              </a:ext>
            </a:extLst>
          </p:cNvPr>
          <p:cNvPicPr>
            <a:picLocks noChangeAspect="1"/>
          </p:cNvPicPr>
          <p:nvPr/>
        </p:nvPicPr>
        <p:blipFill rotWithShape="1">
          <a:blip r:embed="rId5"/>
          <a:srcRect b="8641"/>
          <a:stretch/>
        </p:blipFill>
        <p:spPr>
          <a:xfrm>
            <a:off x="5701802" y="1992877"/>
            <a:ext cx="6416883" cy="3490294"/>
          </a:xfrm>
          <a:prstGeom prst="rect">
            <a:avLst/>
          </a:prstGeom>
        </p:spPr>
      </p:pic>
    </p:spTree>
    <p:extLst>
      <p:ext uri="{BB962C8B-B14F-4D97-AF65-F5344CB8AC3E}">
        <p14:creationId xmlns:p14="http://schemas.microsoft.com/office/powerpoint/2010/main" val="3420845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3075" descr="a2"/>
          <p:cNvPicPr>
            <a:picLocks noChangeAspect="1"/>
          </p:cNvPicPr>
          <p:nvPr/>
        </p:nvPicPr>
        <p:blipFill rotWithShape="1">
          <a:blip r:embed="rId2"/>
          <a:srcRect/>
          <a:stretch/>
        </p:blipFill>
        <p:spPr>
          <a:xfrm>
            <a:off x="0" y="0"/>
            <a:ext cx="12192000" cy="6858000"/>
          </a:xfrm>
          <a:prstGeom prst="rect">
            <a:avLst/>
          </a:prstGeom>
          <a:noFill/>
          <a:ln w="9525">
            <a:noFill/>
          </a:ln>
        </p:spPr>
      </p:pic>
      <p:sp>
        <p:nvSpPr>
          <p:cNvPr id="3074" name="标题 3073"/>
          <p:cNvSpPr>
            <a:spLocks noGrp="1"/>
          </p:cNvSpPr>
          <p:nvPr>
            <p:ph type="title"/>
          </p:nvPr>
        </p:nvSpPr>
        <p:spPr>
          <a:xfrm>
            <a:off x="9120188" y="260350"/>
            <a:ext cx="1090612" cy="287338"/>
          </a:xfrm>
        </p:spPr>
        <p:txBody>
          <a:bodyPr anchor="ctr" anchorCtr="0"/>
          <a:lstStyle/>
          <a:p>
            <a:endParaRPr lang="zh-CN" altLang="en-US" sz="1400" dirty="0">
              <a:solidFill>
                <a:schemeClr val="bg1"/>
              </a:solidFill>
            </a:endParaRPr>
          </a:p>
        </p:txBody>
      </p:sp>
      <p:sp>
        <p:nvSpPr>
          <p:cNvPr id="3" name="文本框 2">
            <a:extLst>
              <a:ext uri="{FF2B5EF4-FFF2-40B4-BE49-F238E27FC236}">
                <a16:creationId xmlns:a16="http://schemas.microsoft.com/office/drawing/2014/main" id="{405DE5E2-75D2-71F6-DD3F-28C4847CDF77}"/>
              </a:ext>
            </a:extLst>
          </p:cNvPr>
          <p:cNvSpPr txBox="1"/>
          <p:nvPr/>
        </p:nvSpPr>
        <p:spPr>
          <a:xfrm>
            <a:off x="217626" y="1116983"/>
            <a:ext cx="6073445" cy="461665"/>
          </a:xfrm>
          <a:prstGeom prst="rect">
            <a:avLst/>
          </a:prstGeom>
          <a:noFill/>
        </p:spPr>
        <p:txBody>
          <a:bodyPr wrap="square">
            <a:spAutoFit/>
          </a:bodyPr>
          <a:lstStyle/>
          <a:p>
            <a:r>
              <a:rPr lang="zh-CN" altLang="en-US" sz="2400" b="1" dirty="0"/>
              <a:t>最近邻数据关联（</a:t>
            </a:r>
            <a:r>
              <a:rPr lang="en-US" altLang="zh-CN" sz="2400" b="1" dirty="0"/>
              <a:t>Nearest Neighbor, NN</a:t>
            </a:r>
            <a:r>
              <a:rPr lang="zh-CN" altLang="en-US" sz="2400" b="1" dirty="0"/>
              <a:t>）</a:t>
            </a:r>
          </a:p>
        </p:txBody>
      </p:sp>
      <p:pic>
        <p:nvPicPr>
          <p:cNvPr id="5" name="图片 4">
            <a:extLst>
              <a:ext uri="{FF2B5EF4-FFF2-40B4-BE49-F238E27FC236}">
                <a16:creationId xmlns:a16="http://schemas.microsoft.com/office/drawing/2014/main" id="{160597E2-E5A1-4808-AB3A-1E4CB438F689}"/>
              </a:ext>
            </a:extLst>
          </p:cNvPr>
          <p:cNvPicPr>
            <a:picLocks noChangeAspect="1"/>
          </p:cNvPicPr>
          <p:nvPr/>
        </p:nvPicPr>
        <p:blipFill rotWithShape="1">
          <a:blip r:embed="rId3">
            <a:extLst>
              <a:ext uri="{28A0092B-C50C-407E-A947-70E740481C1C}">
                <a14:useLocalDpi xmlns:a14="http://schemas.microsoft.com/office/drawing/2010/main" val="0"/>
              </a:ext>
            </a:extLst>
          </a:blip>
          <a:srcRect l="14983" t="20990"/>
          <a:stretch/>
        </p:blipFill>
        <p:spPr>
          <a:xfrm>
            <a:off x="5749173" y="2554234"/>
            <a:ext cx="4831348" cy="3536952"/>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52658D0-ABD0-3D39-5546-481AFF63219E}"/>
                  </a:ext>
                </a:extLst>
              </p:cNvPr>
              <p:cNvSpPr txBox="1"/>
              <p:nvPr/>
            </p:nvSpPr>
            <p:spPr>
              <a:xfrm>
                <a:off x="358445" y="1838332"/>
                <a:ext cx="10628985" cy="715902"/>
              </a:xfrm>
              <a:prstGeom prst="rect">
                <a:avLst/>
              </a:prstGeom>
              <a:noFill/>
            </p:spPr>
            <p:txBody>
              <a:bodyPr wrap="square" rtlCol="0">
                <a:spAutoFit/>
              </a:bodyPr>
              <a:lstStyle/>
              <a:p>
                <a:r>
                  <a:rPr lang="zh-CN" altLang="en-US" dirty="0"/>
                  <a:t>算法思路：计算马氏距离，选择距离先验量测估计</a:t>
                </a:r>
                <a14:m>
                  <m:oMath xmlns:m="http://schemas.openxmlformats.org/officeDocument/2006/math">
                    <m:sSub>
                      <m:sSubPr>
                        <m:ctrlPr>
                          <a:rPr lang="en-US" altLang="zh-CN" i="1" dirty="0" smtClean="0">
                            <a:solidFill>
                              <a:srgbClr val="836967"/>
                            </a:solidFill>
                            <a:latin typeface="Cambria Math" panose="02040503050406030204" pitchFamily="18" charset="0"/>
                            <a:ea typeface="Cambria Math" panose="02040503050406030204" pitchFamily="18" charset="0"/>
                          </a:rPr>
                        </m:ctrlPr>
                      </m:sSubPr>
                      <m:e>
                        <m:r>
                          <a:rPr lang="en-US" altLang="zh-CN" b="0" i="1" dirty="0" smtClean="0">
                            <a:solidFill>
                              <a:srgbClr val="836967"/>
                            </a:solidFill>
                            <a:latin typeface="Cambria Math" panose="02040503050406030204" pitchFamily="18" charset="0"/>
                            <a:ea typeface="Cambria Math" panose="02040503050406030204" pitchFamily="18" charset="0"/>
                          </a:rPr>
                          <m:t>𝑍</m:t>
                        </m:r>
                      </m:e>
                      <m:sub>
                        <m:r>
                          <a:rPr lang="en-US" altLang="zh-CN" b="0" i="1" dirty="0" smtClean="0">
                            <a:latin typeface="Cambria Math" panose="02040503050406030204" pitchFamily="18" charset="0"/>
                            <a:ea typeface="Cambria Math" panose="02040503050406030204" pitchFamily="18" charset="0"/>
                          </a:rPr>
                          <m:t>𝑘</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𝑘</m:t>
                        </m:r>
                      </m:sub>
                    </m:sSub>
                  </m:oMath>
                </a14:m>
                <a:r>
                  <a:rPr lang="zh-CN" altLang="en-US" dirty="0"/>
                  <a:t>最近的量测</a:t>
                </a:r>
                <a14:m>
                  <m:oMath xmlns:m="http://schemas.openxmlformats.org/officeDocument/2006/math">
                    <m:sSubSup>
                      <m:sSubSupPr>
                        <m:ctrlPr>
                          <a:rPr lang="zh-CN" altLang="en-US" i="1">
                            <a:solidFill>
                              <a:srgbClr val="836967"/>
                            </a:solidFill>
                            <a:latin typeface="Cambria Math" panose="02040503050406030204" pitchFamily="18" charset="0"/>
                          </a:rPr>
                        </m:ctrlPr>
                      </m:sSubSupPr>
                      <m:e>
                        <m:r>
                          <m:rPr>
                            <m:sty m:val="p"/>
                          </m:rPr>
                          <a:rPr lang="en-US" altLang="zh-CN" i="1" smtClean="0">
                            <a:solidFill>
                              <a:srgbClr val="836967"/>
                            </a:solidFill>
                            <a:latin typeface="Cambria Math" panose="02040503050406030204" pitchFamily="18" charset="0"/>
                          </a:rPr>
                          <m:t>z</m:t>
                        </m:r>
                      </m:e>
                      <m:sub>
                        <m:r>
                          <a:rPr lang="zh-CN" altLang="en-US" i="1">
                            <a:latin typeface="Cambria Math" panose="02040503050406030204" pitchFamily="18" charset="0"/>
                          </a:rPr>
                          <m:t>𝑘</m:t>
                        </m:r>
                      </m:sub>
                      <m:sup>
                        <m:r>
                          <m:rPr>
                            <m:sty m:val="p"/>
                          </m:rPr>
                          <a:rPr lang="en-US" altLang="zh-CN" i="1">
                            <a:latin typeface="Cambria Math" panose="02040503050406030204" pitchFamily="18" charset="0"/>
                          </a:rPr>
                          <m:t>j</m:t>
                        </m:r>
                      </m:sup>
                    </m:sSubSup>
                  </m:oMath>
                </a14:m>
                <a:r>
                  <a:rPr lang="zh-CN" altLang="en-US" dirty="0"/>
                  <a:t>作为最优有效量测，适用于单目标场景，或波门不重叠的多场景目标</a:t>
                </a:r>
              </a:p>
            </p:txBody>
          </p:sp>
        </mc:Choice>
        <mc:Fallback xmlns="">
          <p:sp>
            <p:nvSpPr>
              <p:cNvPr id="6" name="文本框 5">
                <a:extLst>
                  <a:ext uri="{FF2B5EF4-FFF2-40B4-BE49-F238E27FC236}">
                    <a16:creationId xmlns:a16="http://schemas.microsoft.com/office/drawing/2014/main" id="{C52658D0-ABD0-3D39-5546-481AFF63219E}"/>
                  </a:ext>
                </a:extLst>
              </p:cNvPr>
              <p:cNvSpPr txBox="1">
                <a:spLocks noRot="1" noChangeAspect="1" noMove="1" noResize="1" noEditPoints="1" noAdjustHandles="1" noChangeArrowheads="1" noChangeShapeType="1" noTextEdit="1"/>
              </p:cNvSpPr>
              <p:nvPr/>
            </p:nvSpPr>
            <p:spPr>
              <a:xfrm>
                <a:off x="358445" y="1838332"/>
                <a:ext cx="10628985" cy="715902"/>
              </a:xfrm>
              <a:prstGeom prst="rect">
                <a:avLst/>
              </a:prstGeom>
              <a:blipFill>
                <a:blip r:embed="rId4"/>
                <a:stretch>
                  <a:fillRect l="-516" b="-12821"/>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430368F5-7AF9-4C91-4A7B-667D7B86BE34}"/>
              </a:ext>
            </a:extLst>
          </p:cNvPr>
          <p:cNvSpPr txBox="1"/>
          <p:nvPr/>
        </p:nvSpPr>
        <p:spPr>
          <a:xfrm>
            <a:off x="840334" y="4164964"/>
            <a:ext cx="3586276" cy="1477328"/>
          </a:xfrm>
          <a:prstGeom prst="rect">
            <a:avLst/>
          </a:prstGeom>
          <a:noFill/>
        </p:spPr>
        <p:txBody>
          <a:bodyPr wrap="square">
            <a:spAutoFit/>
          </a:bodyPr>
          <a:lstStyle/>
          <a:p>
            <a:r>
              <a:rPr lang="zh-CN" altLang="en-US" b="1" dirty="0">
                <a:solidFill>
                  <a:srgbClr val="C00000"/>
                </a:solidFill>
              </a:rPr>
              <a:t>马氏距离</a:t>
            </a:r>
            <a:r>
              <a:rPr lang="en-US" altLang="zh-CN" dirty="0"/>
              <a:t>(Mahalanobis Distance)</a:t>
            </a:r>
            <a:r>
              <a:rPr lang="zh-CN" altLang="en-US" dirty="0"/>
              <a:t>是一种距离的度量，可以看作是欧氏距离的一种修正，修正了欧式距离中各个维度尺度不一致且相关的问题。</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C4C6CC4-A541-12A3-0C3C-4F66C8DC2F58}"/>
                  </a:ext>
                </a:extLst>
              </p:cNvPr>
              <p:cNvSpPr txBox="1"/>
              <p:nvPr/>
            </p:nvSpPr>
            <p:spPr>
              <a:xfrm>
                <a:off x="840334" y="3084372"/>
                <a:ext cx="3310265" cy="438903"/>
              </a:xfrm>
              <a:prstGeom prst="rect">
                <a:avLst/>
              </a:prstGeom>
              <a:noFill/>
            </p:spPr>
            <p:txBody>
              <a:bodyPr wrap="none" rtlCol="0">
                <a:spAutoFit/>
              </a:bodyPr>
              <a:lstStyle/>
              <a:p>
                <a14:m>
                  <m:oMath xmlns:m="http://schemas.openxmlformats.org/officeDocument/2006/math">
                    <m:r>
                      <a:rPr lang="en-US" altLang="zh-CN" b="0" i="1" smtClean="0">
                        <a:solidFill>
                          <a:srgbClr val="836967"/>
                        </a:solidFill>
                        <a:latin typeface="Cambria Math" panose="02040503050406030204" pitchFamily="18" charset="0"/>
                      </a:rPr>
                      <m:t>[</m:t>
                    </m:r>
                    <m:sSubSup>
                      <m:sSubSupPr>
                        <m:ctrlPr>
                          <a:rPr lang="zh-CN" altLang="en-US" i="1" smtClean="0">
                            <a:solidFill>
                              <a:srgbClr val="836967"/>
                            </a:solidFill>
                            <a:latin typeface="Cambria Math" panose="02040503050406030204" pitchFamily="18" charset="0"/>
                          </a:rPr>
                        </m:ctrlPr>
                      </m:sSubSupPr>
                      <m:e>
                        <m:r>
                          <a:rPr lang="en-US" altLang="zh-CN" b="0" i="1" smtClean="0">
                            <a:solidFill>
                              <a:srgbClr val="836967"/>
                            </a:solidFill>
                            <a:latin typeface="Cambria Math" panose="02040503050406030204" pitchFamily="18" charset="0"/>
                          </a:rPr>
                          <m:t>𝑍</m:t>
                        </m:r>
                      </m:e>
                      <m:sub>
                        <m:r>
                          <a:rPr lang="zh-CN" altLang="en-US" i="1">
                            <a:latin typeface="Cambria Math" panose="02040503050406030204" pitchFamily="18" charset="0"/>
                          </a:rPr>
                          <m:t>𝑘</m:t>
                        </m:r>
                      </m:sub>
                      <m:sup>
                        <m:r>
                          <m:rPr>
                            <m:sty m:val="p"/>
                          </m:rPr>
                          <a:rPr lang="en-US" altLang="zh-CN" i="1">
                            <a:latin typeface="Cambria Math" panose="02040503050406030204" pitchFamily="18" charset="0"/>
                          </a:rPr>
                          <m:t>j</m:t>
                        </m:r>
                      </m:sup>
                    </m:sSubSup>
                  </m:oMath>
                </a14:m>
                <a:r>
                  <a:rPr lang="en-US" altLang="zh-CN" dirty="0"/>
                  <a:t>-</a:t>
                </a:r>
                <a:r>
                  <a:rPr lang="en-US" altLang="zh-CN" dirty="0">
                    <a:solidFill>
                      <a:srgbClr val="836967"/>
                    </a:solidFill>
                    <a:ea typeface="Cambria Math" panose="02040503050406030204" pitchFamily="18" charset="0"/>
                  </a:rPr>
                  <a:t> </a:t>
                </a:r>
                <a14:m>
                  <m:oMath xmlns:m="http://schemas.openxmlformats.org/officeDocument/2006/math">
                    <m:sSub>
                      <m:sSubPr>
                        <m:ctrlPr>
                          <a:rPr lang="en-US" altLang="zh-CN" i="1" dirty="0">
                            <a:solidFill>
                              <a:srgbClr val="836967"/>
                            </a:solidFill>
                            <a:latin typeface="Cambria Math" panose="02040503050406030204" pitchFamily="18" charset="0"/>
                            <a:ea typeface="Cambria Math" panose="02040503050406030204" pitchFamily="18" charset="0"/>
                          </a:rPr>
                        </m:ctrlPr>
                      </m:sSubPr>
                      <m:e>
                        <m:r>
                          <a:rPr lang="en-US" altLang="zh-CN" i="1" dirty="0">
                            <a:solidFill>
                              <a:srgbClr val="836967"/>
                            </a:solidFill>
                            <a:latin typeface="Cambria Math" panose="02040503050406030204" pitchFamily="18" charset="0"/>
                            <a:ea typeface="Cambria Math" panose="02040503050406030204" pitchFamily="18" charset="0"/>
                          </a:rPr>
                          <m:t>𝑍</m:t>
                        </m:r>
                      </m:e>
                      <m:sub>
                        <m:r>
                          <a:rPr lang="en-US" altLang="zh-CN" i="1" dirty="0">
                            <a:latin typeface="Cambria Math" panose="02040503050406030204" pitchFamily="18" charset="0"/>
                            <a:ea typeface="Cambria Math" panose="02040503050406030204" pitchFamily="18" charset="0"/>
                          </a:rPr>
                          <m:t>𝑘</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𝑘</m:t>
                        </m:r>
                        <m:r>
                          <a:rPr lang="en-US" altLang="zh-CN" b="0" i="1" dirty="0" smtClean="0">
                            <a:latin typeface="Cambria Math" panose="02040503050406030204" pitchFamily="18" charset="0"/>
                            <a:ea typeface="Cambria Math" panose="02040503050406030204" pitchFamily="18" charset="0"/>
                          </a:rPr>
                          <m:t>−1</m:t>
                        </m:r>
                      </m:sub>
                    </m:sSub>
                    <m:r>
                      <a:rPr lang="en-US" altLang="zh-CN" b="0" i="0" dirty="0" smtClean="0">
                        <a:latin typeface="Cambria Math" panose="02040503050406030204" pitchFamily="18" charset="0"/>
                        <a:ea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en-US" altLang="zh-CN" b="0" i="1" smtClean="0">
                            <a:solidFill>
                              <a:srgbClr val="836967"/>
                            </a:solidFill>
                            <a:latin typeface="Cambria Math" panose="02040503050406030204" pitchFamily="18" charset="0"/>
                          </a:rPr>
                          <m:t>𝑆</m:t>
                        </m:r>
                      </m:e>
                      <m:sup>
                        <m:r>
                          <a:rPr lang="en-US" altLang="zh-CN" b="0" i="1" smtClean="0">
                            <a:solidFill>
                              <a:srgbClr val="836967"/>
                            </a:solidFill>
                            <a:latin typeface="Cambria Math" panose="02040503050406030204" pitchFamily="18" charset="0"/>
                          </a:rPr>
                          <m:t>−1</m:t>
                        </m:r>
                      </m:sup>
                    </m:sSup>
                  </m:oMath>
                </a14:m>
                <a:r>
                  <a:rPr lang="en-US" altLang="zh-CN" dirty="0"/>
                  <a:t>(k)[</a:t>
                </a:r>
                <a14:m>
                  <m:oMath xmlns:m="http://schemas.openxmlformats.org/officeDocument/2006/math">
                    <m:sSubSup>
                      <m:sSubSupPr>
                        <m:ctrlPr>
                          <a:rPr lang="zh-CN" altLang="en-US" i="1">
                            <a:solidFill>
                              <a:srgbClr val="836967"/>
                            </a:solidFill>
                            <a:latin typeface="Cambria Math" panose="02040503050406030204" pitchFamily="18" charset="0"/>
                          </a:rPr>
                        </m:ctrlPr>
                      </m:sSubSupPr>
                      <m:e>
                        <m:r>
                          <a:rPr lang="en-US" altLang="zh-CN" i="1">
                            <a:solidFill>
                              <a:srgbClr val="836967"/>
                            </a:solidFill>
                            <a:latin typeface="Cambria Math" panose="02040503050406030204" pitchFamily="18" charset="0"/>
                          </a:rPr>
                          <m:t>𝑍</m:t>
                        </m:r>
                      </m:e>
                      <m:sub>
                        <m:r>
                          <a:rPr lang="zh-CN" altLang="en-US" i="1">
                            <a:latin typeface="Cambria Math" panose="02040503050406030204" pitchFamily="18" charset="0"/>
                          </a:rPr>
                          <m:t>𝑘</m:t>
                        </m:r>
                      </m:sub>
                      <m:sup>
                        <m:r>
                          <m:rPr>
                            <m:sty m:val="p"/>
                          </m:rPr>
                          <a:rPr lang="en-US" altLang="zh-CN" i="1">
                            <a:latin typeface="Cambria Math" panose="02040503050406030204" pitchFamily="18" charset="0"/>
                          </a:rPr>
                          <m:t>j</m:t>
                        </m:r>
                      </m:sup>
                    </m:sSubSup>
                  </m:oMath>
                </a14:m>
                <a:r>
                  <a:rPr lang="en-US" altLang="zh-CN" dirty="0"/>
                  <a:t>-</a:t>
                </a:r>
                <a:r>
                  <a:rPr lang="en-US" altLang="zh-CN" dirty="0">
                    <a:solidFill>
                      <a:srgbClr val="836967"/>
                    </a:solidFill>
                    <a:ea typeface="Cambria Math" panose="02040503050406030204" pitchFamily="18" charset="0"/>
                  </a:rPr>
                  <a:t> </a:t>
                </a:r>
                <a14:m>
                  <m:oMath xmlns:m="http://schemas.openxmlformats.org/officeDocument/2006/math">
                    <m:sSub>
                      <m:sSubPr>
                        <m:ctrlPr>
                          <a:rPr lang="en-US" altLang="zh-CN" i="1" dirty="0">
                            <a:solidFill>
                              <a:srgbClr val="836967"/>
                            </a:solidFill>
                            <a:latin typeface="Cambria Math" panose="02040503050406030204" pitchFamily="18" charset="0"/>
                            <a:ea typeface="Cambria Math" panose="02040503050406030204" pitchFamily="18" charset="0"/>
                          </a:rPr>
                        </m:ctrlPr>
                      </m:sSubPr>
                      <m:e>
                        <m:r>
                          <a:rPr lang="en-US" altLang="zh-CN" i="1" dirty="0">
                            <a:solidFill>
                              <a:srgbClr val="836967"/>
                            </a:solidFill>
                            <a:latin typeface="Cambria Math" panose="02040503050406030204" pitchFamily="18" charset="0"/>
                            <a:ea typeface="Cambria Math" panose="02040503050406030204" pitchFamily="18" charset="0"/>
                          </a:rPr>
                          <m:t>𝑍</m:t>
                        </m:r>
                      </m:e>
                      <m:sub>
                        <m:r>
                          <a:rPr lang="en-US" altLang="zh-CN" i="1" dirty="0">
                            <a:latin typeface="Cambria Math" panose="02040503050406030204" pitchFamily="18" charset="0"/>
                            <a:ea typeface="Cambria Math" panose="02040503050406030204" pitchFamily="18" charset="0"/>
                          </a:rPr>
                          <m:t>𝑘</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𝑘</m:t>
                        </m:r>
                        <m:r>
                          <a:rPr lang="en-US" altLang="zh-CN" i="1" dirty="0">
                            <a:latin typeface="Cambria Math" panose="02040503050406030204" pitchFamily="18" charset="0"/>
                            <a:ea typeface="Cambria Math" panose="02040503050406030204" pitchFamily="18" charset="0"/>
                          </a:rPr>
                          <m:t>−1</m:t>
                        </m:r>
                      </m:sub>
                    </m:sSub>
                  </m:oMath>
                </a14:m>
                <a:r>
                  <a:rPr lang="en-US" altLang="zh-CN" dirty="0"/>
                  <a:t>]</a:t>
                </a:r>
                <a:endParaRPr lang="zh-CN" altLang="en-US" dirty="0"/>
              </a:p>
            </p:txBody>
          </p:sp>
        </mc:Choice>
        <mc:Fallback xmlns="">
          <p:sp>
            <p:nvSpPr>
              <p:cNvPr id="12" name="文本框 11">
                <a:extLst>
                  <a:ext uri="{FF2B5EF4-FFF2-40B4-BE49-F238E27FC236}">
                    <a16:creationId xmlns:a16="http://schemas.microsoft.com/office/drawing/2014/main" id="{EC4C6CC4-A541-12A3-0C3C-4F66C8DC2F58}"/>
                  </a:ext>
                </a:extLst>
              </p:cNvPr>
              <p:cNvSpPr txBox="1">
                <a:spLocks noRot="1" noChangeAspect="1" noMove="1" noResize="1" noEditPoints="1" noAdjustHandles="1" noChangeArrowheads="1" noChangeShapeType="1" noTextEdit="1"/>
              </p:cNvSpPr>
              <p:nvPr/>
            </p:nvSpPr>
            <p:spPr>
              <a:xfrm>
                <a:off x="840334" y="3084372"/>
                <a:ext cx="3310265" cy="438903"/>
              </a:xfrm>
              <a:prstGeom prst="rect">
                <a:avLst/>
              </a:prstGeom>
              <a:blipFill>
                <a:blip r:embed="rId5"/>
                <a:stretch>
                  <a:fillRect l="-737" b="-1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8990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3075" descr="a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3074" name="标题 3073"/>
          <p:cNvSpPr>
            <a:spLocks noGrp="1"/>
          </p:cNvSpPr>
          <p:nvPr>
            <p:ph type="title"/>
          </p:nvPr>
        </p:nvSpPr>
        <p:spPr>
          <a:xfrm>
            <a:off x="9120188" y="260350"/>
            <a:ext cx="1090612" cy="287338"/>
          </a:xfrm>
        </p:spPr>
        <p:txBody>
          <a:bodyPr anchor="ctr" anchorCtr="0"/>
          <a:lstStyle/>
          <a:p>
            <a:endParaRPr lang="zh-CN" altLang="en-US" sz="1400" dirty="0">
              <a:solidFill>
                <a:schemeClr val="bg1"/>
              </a:solidFill>
            </a:endParaRPr>
          </a:p>
        </p:txBody>
      </p:sp>
      <p:pic>
        <p:nvPicPr>
          <p:cNvPr id="2" name="图片 1">
            <a:extLst>
              <a:ext uri="{FF2B5EF4-FFF2-40B4-BE49-F238E27FC236}">
                <a16:creationId xmlns:a16="http://schemas.microsoft.com/office/drawing/2014/main" id="{CDDB881E-AF64-F186-6A87-AA9097314010}"/>
              </a:ext>
            </a:extLst>
          </p:cNvPr>
          <p:cNvPicPr>
            <a:picLocks noChangeAspect="1"/>
          </p:cNvPicPr>
          <p:nvPr/>
        </p:nvPicPr>
        <p:blipFill>
          <a:blip r:embed="rId3"/>
          <a:stretch>
            <a:fillRect/>
          </a:stretch>
        </p:blipFill>
        <p:spPr>
          <a:xfrm>
            <a:off x="143581" y="2116651"/>
            <a:ext cx="4051482" cy="2980132"/>
          </a:xfrm>
          <a:prstGeom prst="rect">
            <a:avLst/>
          </a:prstGeom>
        </p:spPr>
      </p:pic>
      <p:pic>
        <p:nvPicPr>
          <p:cNvPr id="3" name="图片 2">
            <a:extLst>
              <a:ext uri="{FF2B5EF4-FFF2-40B4-BE49-F238E27FC236}">
                <a16:creationId xmlns:a16="http://schemas.microsoft.com/office/drawing/2014/main" id="{69A389A2-5DBB-ADEA-A350-1014865A25B3}"/>
              </a:ext>
            </a:extLst>
          </p:cNvPr>
          <p:cNvPicPr>
            <a:picLocks noChangeAspect="1"/>
          </p:cNvPicPr>
          <p:nvPr/>
        </p:nvPicPr>
        <p:blipFill>
          <a:blip r:embed="rId4"/>
          <a:stretch>
            <a:fillRect/>
          </a:stretch>
        </p:blipFill>
        <p:spPr>
          <a:xfrm>
            <a:off x="8587335" y="2006829"/>
            <a:ext cx="3461084" cy="3031049"/>
          </a:xfrm>
          <a:prstGeom prst="rect">
            <a:avLst/>
          </a:prstGeom>
        </p:spPr>
      </p:pic>
      <p:sp>
        <p:nvSpPr>
          <p:cNvPr id="5" name="文本框 4">
            <a:extLst>
              <a:ext uri="{FF2B5EF4-FFF2-40B4-BE49-F238E27FC236}">
                <a16:creationId xmlns:a16="http://schemas.microsoft.com/office/drawing/2014/main" id="{3630A766-5530-140A-FB14-94E92EFDCF01}"/>
              </a:ext>
            </a:extLst>
          </p:cNvPr>
          <p:cNvSpPr txBox="1"/>
          <p:nvPr/>
        </p:nvSpPr>
        <p:spPr>
          <a:xfrm>
            <a:off x="4559189" y="2175556"/>
            <a:ext cx="3520439" cy="2862322"/>
          </a:xfrm>
          <a:prstGeom prst="rect">
            <a:avLst/>
          </a:prstGeom>
          <a:noFill/>
        </p:spPr>
        <p:txBody>
          <a:bodyPr wrap="square">
            <a:spAutoFit/>
          </a:bodyPr>
          <a:lstStyle/>
          <a:p>
            <a:r>
              <a:rPr lang="zh-CN" altLang="en-US" dirty="0"/>
              <a:t>将变量按照主成分进行旋转，让维度间相互独立，然后进行标准化，让维度同分布</a:t>
            </a:r>
            <a:endParaRPr lang="en-US" altLang="zh-CN" dirty="0"/>
          </a:p>
          <a:p>
            <a:endParaRPr lang="en-US" altLang="zh-CN" dirty="0"/>
          </a:p>
          <a:p>
            <a:endParaRPr lang="zh-CN" altLang="en-US" dirty="0"/>
          </a:p>
          <a:p>
            <a:r>
              <a:rPr lang="zh-CN" altLang="en-US" dirty="0"/>
              <a:t>主成分就是</a:t>
            </a:r>
            <a:r>
              <a:rPr lang="zh-CN" altLang="en-US" dirty="0">
                <a:solidFill>
                  <a:srgbClr val="C00000"/>
                </a:solidFill>
              </a:rPr>
              <a:t>特征向量方向</a:t>
            </a:r>
            <a:r>
              <a:rPr lang="zh-CN" altLang="en-US" dirty="0"/>
              <a:t>，每个方向的方差就是对应的特征值，所以只需要按照特征向量的方向旋转，然后缩放特征值倍，这时候的欧式距离就是马氏距离</a:t>
            </a:r>
          </a:p>
        </p:txBody>
      </p:sp>
      <p:sp>
        <p:nvSpPr>
          <p:cNvPr id="6" name="文本框 5">
            <a:extLst>
              <a:ext uri="{FF2B5EF4-FFF2-40B4-BE49-F238E27FC236}">
                <a16:creationId xmlns:a16="http://schemas.microsoft.com/office/drawing/2014/main" id="{38EF4EB6-6CC1-7842-AB12-7FC8D29DC02B}"/>
              </a:ext>
            </a:extLst>
          </p:cNvPr>
          <p:cNvSpPr txBox="1"/>
          <p:nvPr/>
        </p:nvSpPr>
        <p:spPr>
          <a:xfrm>
            <a:off x="548640" y="1128249"/>
            <a:ext cx="1415772" cy="461665"/>
          </a:xfrm>
          <a:prstGeom prst="rect">
            <a:avLst/>
          </a:prstGeom>
          <a:noFill/>
        </p:spPr>
        <p:txBody>
          <a:bodyPr wrap="none" rtlCol="0">
            <a:spAutoFit/>
          </a:bodyPr>
          <a:lstStyle/>
          <a:p>
            <a:r>
              <a:rPr lang="zh-CN" altLang="en-US" sz="2400" b="1" dirty="0"/>
              <a:t>马氏距离</a:t>
            </a:r>
          </a:p>
        </p:txBody>
      </p:sp>
    </p:spTree>
    <p:extLst>
      <p:ext uri="{BB962C8B-B14F-4D97-AF65-F5344CB8AC3E}">
        <p14:creationId xmlns:p14="http://schemas.microsoft.com/office/powerpoint/2010/main" val="36083152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1216</TotalTime>
  <Words>804</Words>
  <Application>Microsoft Office PowerPoint</Application>
  <PresentationFormat>宽屏</PresentationFormat>
  <Paragraphs>98</Paragraphs>
  <Slides>14</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-apple-system</vt:lpstr>
      <vt:lpstr>等线</vt:lpstr>
      <vt:lpstr>等线 Light</vt:lpstr>
      <vt:lpstr>汉仪润圆-65简</vt:lpstr>
      <vt:lpstr>黑体</vt:lpstr>
      <vt:lpstr>Arial</vt:lpstr>
      <vt:lpstr>Cambria Math</vt:lpstr>
      <vt:lpstr>Helvetica</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Altre E</dc:creator>
  <cp:lastModifiedBy>Altre E</cp:lastModifiedBy>
  <cp:revision>18</cp:revision>
  <dcterms:created xsi:type="dcterms:W3CDTF">2023-11-17T17:55:40Z</dcterms:created>
  <dcterms:modified xsi:type="dcterms:W3CDTF">2023-11-29T13:28:12Z</dcterms:modified>
</cp:coreProperties>
</file>