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3"/>
  </p:notesMasterIdLst>
  <p:sldIdLst>
    <p:sldId id="256" r:id="rId2"/>
    <p:sldId id="266" r:id="rId3"/>
    <p:sldId id="267" r:id="rId4"/>
    <p:sldId id="259" r:id="rId5"/>
    <p:sldId id="264" r:id="rId6"/>
    <p:sldId id="265" r:id="rId7"/>
    <p:sldId id="260" r:id="rId8"/>
    <p:sldId id="262" r:id="rId9"/>
    <p:sldId id="263" r:id="rId10"/>
    <p:sldId id="261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36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BB2B1-86E7-4F57-9ECD-D1EBE2CD92CF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A624A-3071-4AA5-9F67-8AE718CD4F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420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8AAD-EA12-406D-8DDB-02E156D278F9}" type="datetime1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Pytorch</a:t>
            </a:r>
            <a:r>
              <a:rPr lang="zh-CN" altLang="en-US"/>
              <a:t>基础 </a:t>
            </a:r>
            <a:r>
              <a:rPr lang="en-US" altLang="zh-CN"/>
              <a:t>Part 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489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498E-2D79-4F65-8DD2-CA7CC47900EF}" type="datetime1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Pytorch</a:t>
            </a:r>
            <a:r>
              <a:rPr lang="zh-CN" altLang="en-US"/>
              <a:t>基础 </a:t>
            </a:r>
            <a:r>
              <a:rPr lang="en-US" altLang="zh-CN"/>
              <a:t>Part 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7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C499-E47E-436E-AAF9-F47703433672}" type="datetime1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Pytorch</a:t>
            </a:r>
            <a:r>
              <a:rPr lang="zh-CN" altLang="en-US"/>
              <a:t>基础 </a:t>
            </a:r>
            <a:r>
              <a:rPr lang="en-US" altLang="zh-CN"/>
              <a:t>Part 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782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FC39F-60EA-4B6C-B0BB-9D43BCE503F8}" type="datetime1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Pytorch</a:t>
            </a:r>
            <a:r>
              <a:rPr lang="zh-CN" altLang="en-US"/>
              <a:t>基础 </a:t>
            </a:r>
            <a:r>
              <a:rPr lang="en-US" altLang="zh-CN"/>
              <a:t>Part II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6FF5008-7C75-FFB2-54C5-BC8F8390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11" y="277908"/>
            <a:ext cx="7886700" cy="566859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defRPr lang="zh-CN" altLang="en-US" sz="2800" b="1" kern="1200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A9F808-3F64-201F-6A68-FC7BD64A62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70" y="149470"/>
            <a:ext cx="2057400" cy="82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50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C3196-744C-4F4F-B413-325A1460ABC7}" type="datetime1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Pytorch</a:t>
            </a:r>
            <a:r>
              <a:rPr lang="zh-CN" altLang="en-US"/>
              <a:t>基础 </a:t>
            </a:r>
            <a:r>
              <a:rPr lang="en-US" altLang="zh-CN"/>
              <a:t>Part II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66FF5008-7C75-FFB2-54C5-BC8F8390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11" y="277908"/>
            <a:ext cx="7886700" cy="566859"/>
          </a:xfrm>
        </p:spPr>
        <p:txBody>
          <a:bodyPr>
            <a:normAutofit/>
          </a:bodyPr>
          <a:lstStyle>
            <a:lvl1pPr marL="0" algn="l" defTabSz="457200" rtl="0" eaLnBrk="1" latinLnBrk="0" hangingPunct="1">
              <a:defRPr lang="zh-CN" altLang="en-US" sz="2800" b="1" kern="1200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A9F808-3F64-201F-6A68-FC7BD64A62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70" y="149470"/>
            <a:ext cx="2057400" cy="82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4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B755-3417-40E7-91F0-E825C39313DC}" type="datetime1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Pytorch</a:t>
            </a:r>
            <a:r>
              <a:rPr lang="zh-CN" altLang="en-US"/>
              <a:t>基础 </a:t>
            </a:r>
            <a:r>
              <a:rPr lang="en-US" altLang="zh-CN"/>
              <a:t>Part 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73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D4D9-B03F-447C-AC7C-CDC4334633F0}" type="datetime1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Pytorch</a:t>
            </a:r>
            <a:r>
              <a:rPr lang="zh-CN" altLang="en-US"/>
              <a:t>基础 </a:t>
            </a:r>
            <a:r>
              <a:rPr lang="en-US" altLang="zh-CN"/>
              <a:t>Part 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69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2DD4-6DC6-4E00-9A96-53D554825C7A}" type="datetime1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Pytorch</a:t>
            </a:r>
            <a:r>
              <a:rPr lang="zh-CN" altLang="en-US"/>
              <a:t>基础 </a:t>
            </a:r>
            <a:r>
              <a:rPr lang="en-US" altLang="zh-CN"/>
              <a:t>Part II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96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787C-25AD-421F-9FE7-80F51DF91C39}" type="datetime1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Pytorch</a:t>
            </a:r>
            <a:r>
              <a:rPr lang="zh-CN" altLang="en-US"/>
              <a:t>基础 </a:t>
            </a:r>
            <a:r>
              <a:rPr lang="en-US" altLang="zh-CN"/>
              <a:t>Part II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94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53012-64D5-4580-88F2-B5D659F40E48}" type="datetime1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Pytorch</a:t>
            </a:r>
            <a:r>
              <a:rPr lang="zh-CN" altLang="en-US"/>
              <a:t>基础 </a:t>
            </a:r>
            <a:r>
              <a:rPr lang="en-US" altLang="zh-CN"/>
              <a:t>Part II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4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205C-A717-4149-A92E-650F30B7CE68}" type="datetime1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Pytorch</a:t>
            </a:r>
            <a:r>
              <a:rPr lang="zh-CN" altLang="en-US"/>
              <a:t>基础 </a:t>
            </a:r>
            <a:r>
              <a:rPr lang="en-US" altLang="zh-CN"/>
              <a:t>Part II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44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5DD1-5723-48BC-877C-639C8DCF4E2D}" type="datetime1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Pytorch</a:t>
            </a:r>
            <a:r>
              <a:rPr lang="zh-CN" altLang="en-US"/>
              <a:t>基础 </a:t>
            </a:r>
            <a:r>
              <a:rPr lang="en-US" altLang="zh-CN"/>
              <a:t>Part II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8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9D66-F465-49C1-B16F-2A29D62CD526}" type="datetime1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Pytorch</a:t>
            </a:r>
            <a:r>
              <a:rPr lang="zh-CN" altLang="en-US"/>
              <a:t>基础 </a:t>
            </a:r>
            <a:r>
              <a:rPr lang="en-US" altLang="zh-CN"/>
              <a:t>Part II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07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551BE-9998-4766-B24E-7CD791D16041}" type="datetime1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Pytorch</a:t>
            </a:r>
            <a:r>
              <a:rPr lang="zh-CN" altLang="en-US"/>
              <a:t>基础 </a:t>
            </a:r>
            <a:r>
              <a:rPr lang="en-US" altLang="zh-CN"/>
              <a:t>Part 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51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lplab.com/courses/nlp2022/3/README.html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7AD0FC-D6CD-839E-F314-7648E4AD6BA7}"/>
              </a:ext>
            </a:extLst>
          </p:cNvPr>
          <p:cNvSpPr txBox="1"/>
          <p:nvPr/>
        </p:nvSpPr>
        <p:spPr>
          <a:xfrm>
            <a:off x="0" y="1366897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err="1">
                <a:solidFill>
                  <a:srgbClr val="3333B3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Pytorch</a:t>
            </a:r>
            <a:r>
              <a:rPr lang="zh-CN" altLang="en-US" sz="4400" b="1" dirty="0">
                <a:solidFill>
                  <a:srgbClr val="3333B3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基础</a:t>
            </a:r>
            <a:endParaRPr lang="en-US" altLang="zh-CN" sz="4400" b="1" dirty="0">
              <a:solidFill>
                <a:srgbClr val="3333B3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endParaRPr lang="en-US" altLang="zh-CN" sz="4400" b="1" dirty="0">
              <a:solidFill>
                <a:srgbClr val="3333B3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algn="ctr"/>
            <a:r>
              <a:rPr lang="en-US" altLang="zh-CN" sz="4000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Pytorch</a:t>
            </a:r>
            <a:r>
              <a:rPr lang="zh-CN" altLang="en-US" sz="4000" b="1" dirty="0">
                <a:latin typeface="幼圆" panose="02010509060101010101" pitchFamily="49" charset="-122"/>
                <a:ea typeface="幼圆" panose="02010509060101010101" pitchFamily="49" charset="-122"/>
              </a:rPr>
              <a:t>入门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1C1EAC-424E-44E2-D3E4-C97261E7977F}"/>
              </a:ext>
            </a:extLst>
          </p:cNvPr>
          <p:cNvSpPr txBox="1"/>
          <p:nvPr/>
        </p:nvSpPr>
        <p:spPr>
          <a:xfrm>
            <a:off x="734291" y="3882530"/>
            <a:ext cx="7675418" cy="14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主讲人：常开妍</a:t>
            </a:r>
            <a:endParaRPr lang="en-US" altLang="zh-CN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lnSpc>
                <a:spcPct val="114000"/>
              </a:lnSpc>
            </a:pPr>
            <a:endParaRPr lang="en-US" altLang="zh-CN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lnSpc>
                <a:spcPct val="114000"/>
              </a:lnSpc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东北大学自然语言处理实验室</a:t>
            </a:r>
            <a:endParaRPr lang="zh-CN" altLang="en-US" sz="16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499753-9775-370D-C4BB-18FA4B9E97A7}"/>
              </a:ext>
            </a:extLst>
          </p:cNvPr>
          <p:cNvSpPr txBox="1"/>
          <p:nvPr/>
        </p:nvSpPr>
        <p:spPr>
          <a:xfrm>
            <a:off x="2505456" y="5325041"/>
            <a:ext cx="4133088" cy="46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2025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年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6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月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30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34728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17668-8B6A-C9A5-1AAD-142500C6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小练习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DF3251-EFE5-99E7-4EA5-94DC102852C0}"/>
              </a:ext>
            </a:extLst>
          </p:cNvPr>
          <p:cNvSpPr txBox="1"/>
          <p:nvPr/>
        </p:nvSpPr>
        <p:spPr>
          <a:xfrm>
            <a:off x="329711" y="5282701"/>
            <a:ext cx="514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今天讲解使用的代码都已上传到群文件中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0CCAA1-E70B-A0DF-247D-D81B46D6A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20" y="2308009"/>
            <a:ext cx="2538918" cy="238858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708C1E-08C1-268C-5422-AA1356D93EAF}"/>
              </a:ext>
            </a:extLst>
          </p:cNvPr>
          <p:cNvSpPr txBox="1"/>
          <p:nvPr/>
        </p:nvSpPr>
        <p:spPr>
          <a:xfrm>
            <a:off x="329711" y="1763212"/>
            <a:ext cx="4634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计算得到梯度公式，然后用代码实现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46E9B22C-7F17-57E1-AC99-A634A440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956D-F7E5-4650-976A-75E0EA1D9DE9}" type="datetime1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05D578ED-1A61-719F-B80B-56E435C6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Pytorch</a:t>
            </a:r>
            <a:r>
              <a:rPr lang="zh-CN" altLang="en-US"/>
              <a:t>基础 </a:t>
            </a:r>
            <a:r>
              <a:rPr lang="en-US" altLang="zh-CN"/>
              <a:t>Part II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B623F64-78A0-2197-23E3-8AC1F018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B94956-F539-B586-C9F4-85F1A04BAB8C}"/>
              </a:ext>
            </a:extLst>
          </p:cNvPr>
          <p:cNvSpPr txBox="1"/>
          <p:nvPr/>
        </p:nvSpPr>
        <p:spPr>
          <a:xfrm>
            <a:off x="3409746" y="3015482"/>
            <a:ext cx="5150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x_data</a:t>
            </a:r>
            <a:r>
              <a:rPr lang="en-US" altLang="zh-CN" dirty="0"/>
              <a:t> = [0.0, 1.0, 2.0, 3.0, 4.0, 5.0, 6.0, 7.0, 8.0, 9.0]</a:t>
            </a:r>
          </a:p>
          <a:p>
            <a:r>
              <a:rPr lang="en-US" altLang="zh-CN" dirty="0" err="1"/>
              <a:t>y_data</a:t>
            </a:r>
            <a:r>
              <a:rPr lang="en-US" altLang="zh-CN" dirty="0"/>
              <a:t> = [21.0, 41.0, 69.0, 105.0, 149.0, 201.0, 261.0, 329.0, 405.0, 489.0]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9D9581-1F35-A6D9-8984-9540D90E6094}"/>
              </a:ext>
            </a:extLst>
          </p:cNvPr>
          <p:cNvSpPr txBox="1"/>
          <p:nvPr/>
        </p:nvSpPr>
        <p:spPr>
          <a:xfrm>
            <a:off x="329711" y="1152058"/>
            <a:ext cx="796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想一想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为什么代码里面计算得到的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loss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值没参与梯度的计算？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A31B555-3527-5811-8346-E2F9B6C77E97}"/>
              </a:ext>
            </a:extLst>
          </p:cNvPr>
          <p:cNvSpPr txBox="1"/>
          <p:nvPr/>
        </p:nvSpPr>
        <p:spPr>
          <a:xfrm>
            <a:off x="329711" y="4761447"/>
            <a:ext cx="822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如果模型拟合的有问题，试试调参？并分析分析为什么有这种现象？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34B60FF-E8F7-8B3E-113E-F89B6BA54E52}"/>
                  </a:ext>
                </a:extLst>
              </p:cNvPr>
              <p:cNvSpPr txBox="1"/>
              <p:nvPr/>
            </p:nvSpPr>
            <p:spPr>
              <a:xfrm>
                <a:off x="4185895" y="2389632"/>
                <a:ext cx="3571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0" dirty="0"/>
                  <a:t>让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网络去拟合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+21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34B60FF-E8F7-8B3E-113E-F89B6BA54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895" y="2389632"/>
                <a:ext cx="3571299" cy="369332"/>
              </a:xfrm>
              <a:prstGeom prst="rect">
                <a:avLst/>
              </a:prstGeom>
              <a:blipFill>
                <a:blip r:embed="rId3"/>
                <a:stretch>
                  <a:fillRect l="-153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96915D2C-51C5-BC43-1614-23825F796632}"/>
              </a:ext>
            </a:extLst>
          </p:cNvPr>
          <p:cNvSpPr txBox="1"/>
          <p:nvPr/>
        </p:nvSpPr>
        <p:spPr>
          <a:xfrm>
            <a:off x="2094279" y="6356045"/>
            <a:ext cx="5301451" cy="30777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>
              <a:buClr>
                <a:srgbClr val="3333B3"/>
              </a:buClr>
              <a:buSzPct val="70000"/>
            </a:pPr>
            <a:r>
              <a:rPr lang="zh-CN" altLang="en-US" sz="1400" i="1" dirty="0">
                <a:latin typeface="幼圆" panose="02010509060101010101" pitchFamily="49" charset="-122"/>
                <a:ea typeface="幼圆" panose="02010509060101010101" pitchFamily="49" charset="-122"/>
              </a:rPr>
              <a:t>本</a:t>
            </a:r>
            <a:r>
              <a:rPr lang="en-US" altLang="zh-CN" sz="1400" i="1" dirty="0">
                <a:latin typeface="幼圆" panose="02010509060101010101" pitchFamily="49" charset="-122"/>
                <a:ea typeface="幼圆" panose="02010509060101010101" pitchFamily="49" charset="-122"/>
              </a:rPr>
              <a:t>PPT</a:t>
            </a:r>
            <a:r>
              <a:rPr lang="zh-CN" altLang="en-US" sz="1400" i="1" dirty="0">
                <a:latin typeface="幼圆" panose="02010509060101010101" pitchFamily="49" charset="-122"/>
                <a:ea typeface="幼圆" panose="02010509060101010101" pitchFamily="49" charset="-122"/>
              </a:rPr>
              <a:t>用例来自于</a:t>
            </a:r>
            <a:r>
              <a:rPr lang="en-US" altLang="zh-CN" sz="1400" i="1" dirty="0">
                <a:latin typeface="幼圆" panose="02010509060101010101" pitchFamily="49" charset="-122"/>
                <a:ea typeface="幼圆" panose="02010509060101010101" pitchFamily="49" charset="-122"/>
              </a:rPr>
              <a:t>https://github.com/hunkim/PyTorchZeroToAll</a:t>
            </a:r>
            <a:endParaRPr lang="zh-CN" altLang="en-US" sz="1400" i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057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2C4F2-29FD-D04B-E890-43A66ADB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小练习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1B31B6-A122-3713-F8EF-FC7D88BC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731D-2D30-47F6-81CD-692137C358FA}" type="datetime1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87E279-E664-1EFA-D247-0D82EC61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C17E8D-F3DD-76FD-66BF-998BD91416CD}"/>
              </a:ext>
            </a:extLst>
          </p:cNvPr>
          <p:cNvSpPr txBox="1"/>
          <p:nvPr/>
        </p:nvSpPr>
        <p:spPr>
          <a:xfrm>
            <a:off x="329711" y="1168834"/>
            <a:ext cx="3967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自己使用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Pytorch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实现神经网络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E742EE-52E4-DF90-DD11-89F23CB01799}"/>
              </a:ext>
            </a:extLst>
          </p:cNvPr>
          <p:cNvSpPr txBox="1"/>
          <p:nvPr/>
        </p:nvSpPr>
        <p:spPr>
          <a:xfrm>
            <a:off x="329712" y="2218195"/>
            <a:ext cx="3506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7300" lvl="2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一个线性回归网络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4B35E8-8667-27FE-8511-33769F6E0C6B}"/>
              </a:ext>
            </a:extLst>
          </p:cNvPr>
          <p:cNvSpPr txBox="1"/>
          <p:nvPr/>
        </p:nvSpPr>
        <p:spPr>
          <a:xfrm>
            <a:off x="329711" y="2779646"/>
            <a:ext cx="3506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7300" lvl="2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一个逻辑回归网络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18B7FC-1599-3BDA-D901-53844A5F369D}"/>
              </a:ext>
            </a:extLst>
          </p:cNvPr>
          <p:cNvSpPr txBox="1"/>
          <p:nvPr/>
        </p:nvSpPr>
        <p:spPr>
          <a:xfrm>
            <a:off x="346030" y="3341097"/>
            <a:ext cx="3506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7300" lvl="2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一个前馈神经网络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6894EA-412C-3693-83DA-EDFCFA63AC15}"/>
              </a:ext>
            </a:extLst>
          </p:cNvPr>
          <p:cNvSpPr txBox="1"/>
          <p:nvPr/>
        </p:nvSpPr>
        <p:spPr>
          <a:xfrm>
            <a:off x="329712" y="1685034"/>
            <a:ext cx="81211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使用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nn.Linear</a:t>
            </a:r>
            <a:r>
              <a:rPr lang="zh-CN" altLang="en-US" sz="1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（</a:t>
            </a:r>
            <a:r>
              <a:rPr lang="en-US" altLang="zh-CN" sz="1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https://pytorch.org/docs/stable/generated/torch.nn.Linear.html#torch.nn.Linear</a:t>
            </a:r>
            <a:r>
              <a:rPr lang="zh-CN" altLang="en-US" sz="11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）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7AFF39-04A9-D89F-AD5C-9C41F701ED86}"/>
              </a:ext>
            </a:extLst>
          </p:cNvPr>
          <p:cNvSpPr txBox="1"/>
          <p:nvPr/>
        </p:nvSpPr>
        <p:spPr>
          <a:xfrm>
            <a:off x="329711" y="5535435"/>
            <a:ext cx="3915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自由尝试其他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Pytorch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模型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18045B-EC66-3953-B455-9E567E59B7B8}"/>
              </a:ext>
            </a:extLst>
          </p:cNvPr>
          <p:cNvSpPr txBox="1"/>
          <p:nvPr/>
        </p:nvSpPr>
        <p:spPr>
          <a:xfrm>
            <a:off x="329711" y="4762892"/>
            <a:ext cx="5865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尝试修改前馈神经网络的结构使其更加复杂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4E00CA1-60EF-EAC6-EB57-1F0CCC9DB16F}"/>
              </a:ext>
            </a:extLst>
          </p:cNvPr>
          <p:cNvSpPr txBox="1"/>
          <p:nvPr/>
        </p:nvSpPr>
        <p:spPr>
          <a:xfrm>
            <a:off x="329711" y="3990348"/>
            <a:ext cx="5609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调整前馈神经网络的超参数，测试其性能</a:t>
            </a: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71DB9B1F-73AF-3C3A-299D-22085D284A0D}"/>
              </a:ext>
            </a:extLst>
          </p:cNvPr>
          <p:cNvSpPr/>
          <p:nvPr/>
        </p:nvSpPr>
        <p:spPr>
          <a:xfrm>
            <a:off x="3922461" y="2301766"/>
            <a:ext cx="422516" cy="1439441"/>
          </a:xfrm>
          <a:prstGeom prst="rightBrace">
            <a:avLst>
              <a:gd name="adj1" fmla="val 3072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D71BA14-A073-7D69-38DB-8D0A04EC92DE}"/>
              </a:ext>
            </a:extLst>
          </p:cNvPr>
          <p:cNvSpPr txBox="1"/>
          <p:nvPr/>
        </p:nvSpPr>
        <p:spPr>
          <a:xfrm>
            <a:off x="4390279" y="2334285"/>
            <a:ext cx="37771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将群文件</a:t>
            </a:r>
            <a:r>
              <a:rPr lang="en-US" altLang="zh-CN" sz="1400" dirty="0" err="1"/>
              <a:t>pytorch_learn</a:t>
            </a:r>
            <a:r>
              <a:rPr lang="zh-CN" altLang="en-US" sz="1400" dirty="0"/>
              <a:t>保存到自己的电脑上，配置好环境。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zh-CN" altLang="en-US" sz="1400" dirty="0"/>
              <a:t>解压，找到</a:t>
            </a:r>
            <a:r>
              <a:rPr lang="en-US" altLang="zh-CN" sz="1400" dirty="0" err="1"/>
              <a:t>pytorch_learn</a:t>
            </a:r>
            <a:r>
              <a:rPr lang="en-US" altLang="zh-CN" sz="1400" dirty="0"/>
              <a:t>\part-I\</a:t>
            </a:r>
            <a:r>
              <a:rPr lang="en-US" altLang="zh-CN" sz="1400" dirty="0" err="1"/>
              <a:t>practise</a:t>
            </a:r>
            <a:r>
              <a:rPr lang="zh-CN" altLang="en-US" sz="1400" dirty="0"/>
              <a:t>文件夹，打开，完成练习</a:t>
            </a:r>
          </a:p>
        </p:txBody>
      </p:sp>
    </p:spTree>
    <p:extLst>
      <p:ext uri="{BB962C8B-B14F-4D97-AF65-F5344CB8AC3E}">
        <p14:creationId xmlns:p14="http://schemas.microsoft.com/office/powerpoint/2010/main" val="426452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2C4F2-29FD-D04B-E890-43A66ADB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内容介绍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1B31B6-A122-3713-F8EF-FC7D88BC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A51B-7643-4B01-B0D9-4302A3E978E1}" type="datetime1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38361A-ADFB-7B7D-F1EA-A73ED66E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Pytorch</a:t>
            </a:r>
            <a:r>
              <a:rPr lang="zh-CN" altLang="en-US"/>
              <a:t>基础 </a:t>
            </a:r>
            <a:r>
              <a:rPr lang="en-US" altLang="zh-CN"/>
              <a:t>Part I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87E279-E664-1EFA-D247-0D82EC61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7F7992-AF8B-69F3-4F8D-955A8814F847}"/>
              </a:ext>
            </a:extLst>
          </p:cNvPr>
          <p:cNvSpPr txBox="1"/>
          <p:nvPr/>
        </p:nvSpPr>
        <p:spPr>
          <a:xfrm>
            <a:off x="750335" y="1211506"/>
            <a:ext cx="2367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Python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编程回顾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5F941B4-3693-A8FB-3A8F-D62340682552}"/>
              </a:ext>
            </a:extLst>
          </p:cNvPr>
          <p:cNvSpPr txBox="1"/>
          <p:nvPr/>
        </p:nvSpPr>
        <p:spPr>
          <a:xfrm>
            <a:off x="750335" y="2138098"/>
            <a:ext cx="1915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Pytorch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介绍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5F23AF-E964-945C-C62D-99315CAC4679}"/>
              </a:ext>
            </a:extLst>
          </p:cNvPr>
          <p:cNvSpPr txBox="1"/>
          <p:nvPr/>
        </p:nvSpPr>
        <p:spPr>
          <a:xfrm>
            <a:off x="750335" y="3064690"/>
            <a:ext cx="4992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一步步用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Pytorch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搭建一个线性回归网络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C17E8D-F3DD-76FD-66BF-998BD91416CD}"/>
              </a:ext>
            </a:extLst>
          </p:cNvPr>
          <p:cNvSpPr txBox="1"/>
          <p:nvPr/>
        </p:nvSpPr>
        <p:spPr>
          <a:xfrm>
            <a:off x="750335" y="3991282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构建神经网络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321728-6C6F-C34E-BF5D-8AB1939923D9}"/>
              </a:ext>
            </a:extLst>
          </p:cNvPr>
          <p:cNvSpPr txBox="1"/>
          <p:nvPr/>
        </p:nvSpPr>
        <p:spPr>
          <a:xfrm>
            <a:off x="750335" y="4917874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小练习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02DD3664-A189-3141-9707-C1D17C13ED16}"/>
              </a:ext>
            </a:extLst>
          </p:cNvPr>
          <p:cNvSpPr/>
          <p:nvPr/>
        </p:nvSpPr>
        <p:spPr>
          <a:xfrm>
            <a:off x="5888674" y="1206906"/>
            <a:ext cx="452752" cy="2217494"/>
          </a:xfrm>
          <a:prstGeom prst="rightBrace">
            <a:avLst>
              <a:gd name="adj1" fmla="val 4273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C1D37C-25D5-B37E-AE29-ED6C3E6618C8}"/>
              </a:ext>
            </a:extLst>
          </p:cNvPr>
          <p:cNvSpPr txBox="1"/>
          <p:nvPr/>
        </p:nvSpPr>
        <p:spPr>
          <a:xfrm>
            <a:off x="6341426" y="1853988"/>
            <a:ext cx="2503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2"/>
              </a:rPr>
              <a:t>https://www.nlplab.com/courses/nlp2022/3/README.html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07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D515CD-2B22-C430-0DE2-F457121E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FF552-395D-4B51-B261-3EE998A954E5}" type="datetime1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8C2460-5313-1E98-3B68-4C1164E4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Pytorch</a:t>
            </a:r>
            <a:r>
              <a:rPr lang="zh-CN" altLang="en-US"/>
              <a:t>基础 </a:t>
            </a:r>
            <a:r>
              <a:rPr lang="en-US" altLang="zh-CN"/>
              <a:t>Part I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A5D87E-2B92-97E6-DE73-D04EF0D4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C71D927-C543-D9CF-DB3C-308A6E80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Pytorch</a:t>
            </a:r>
            <a:r>
              <a:rPr lang="zh-CN" altLang="en-US" dirty="0"/>
              <a:t>编程经验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65484A-F031-3F4B-BA6D-2C58BD46354E}"/>
              </a:ext>
            </a:extLst>
          </p:cNvPr>
          <p:cNvSpPr txBox="1"/>
          <p:nvPr/>
        </p:nvSpPr>
        <p:spPr>
          <a:xfrm>
            <a:off x="329711" y="1062069"/>
            <a:ext cx="6194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万能的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Debug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方式就是把出错之前的变量打印出来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34DAEB-F6FE-1ADF-1068-39730D5075EC}"/>
              </a:ext>
            </a:extLst>
          </p:cNvPr>
          <p:cNvSpPr txBox="1"/>
          <p:nvPr/>
        </p:nvSpPr>
        <p:spPr>
          <a:xfrm>
            <a:off x="329711" y="4693586"/>
            <a:ext cx="8070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Pytorch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十分强大，能解决你的大部分需求，先找官方文档再去实现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6731CE-3028-526A-33A0-1736D6AAC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066" y="1496366"/>
            <a:ext cx="3482302" cy="2573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769769B-7687-3463-DC36-F2D53D0A9F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5"/>
          <a:stretch/>
        </p:blipFill>
        <p:spPr>
          <a:xfrm>
            <a:off x="3352521" y="1679483"/>
            <a:ext cx="3730245" cy="287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99625A1-2C0F-DF84-E204-9592413AC9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1873" y="2120140"/>
            <a:ext cx="4382501" cy="2436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977E35-ABFC-9442-4233-62E19CD2D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04" y="1843259"/>
            <a:ext cx="2182334" cy="25816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02E0C09-4EE9-156C-42C9-087F218531DB}"/>
              </a:ext>
            </a:extLst>
          </p:cNvPr>
          <p:cNvSpPr txBox="1"/>
          <p:nvPr/>
        </p:nvSpPr>
        <p:spPr>
          <a:xfrm>
            <a:off x="1295137" y="1843259"/>
            <a:ext cx="17338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>
                <a:solidFill>
                  <a:srgbClr val="E40675"/>
                </a:solidFill>
              </a:rPr>
              <a:t>Pytorch</a:t>
            </a:r>
            <a:endParaRPr lang="zh-CN" altLang="en-US" sz="3600" dirty="0">
              <a:solidFill>
                <a:srgbClr val="E40675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DC03E07-E69D-82C4-BB09-F4553044AE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8430" y="5178517"/>
            <a:ext cx="5867140" cy="97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6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D515CD-2B22-C430-0DE2-F457121E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C6E5-BEF6-4030-B88F-547FE671B777}" type="datetime1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8C2460-5313-1E98-3B68-4C1164E4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Pytorch</a:t>
            </a:r>
            <a:r>
              <a:rPr lang="zh-CN" altLang="en-US"/>
              <a:t>基础 </a:t>
            </a:r>
            <a:r>
              <a:rPr lang="en-US" altLang="zh-CN"/>
              <a:t>Part II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A5D87E-2B92-97E6-DE73-D04EF0D4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C71D927-C543-D9CF-DB3C-308A6E80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神经网络参数更新实例详解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E8E688-DEF6-7858-D41C-B675B76CB783}"/>
              </a:ext>
            </a:extLst>
          </p:cNvPr>
          <p:cNvSpPr txBox="1"/>
          <p:nvPr/>
        </p:nvSpPr>
        <p:spPr>
          <a:xfrm>
            <a:off x="329711" y="1103520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Loss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如何计算？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AFB811-A680-EB2E-F7C8-AA1D30DE962B}"/>
              </a:ext>
            </a:extLst>
          </p:cNvPr>
          <p:cNvSpPr txBox="1"/>
          <p:nvPr/>
        </p:nvSpPr>
        <p:spPr>
          <a:xfrm>
            <a:off x="329711" y="2670961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梯度如何计算？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4818C2-008D-8050-E622-FE9DF9BF6FDC}"/>
              </a:ext>
            </a:extLst>
          </p:cNvPr>
          <p:cNvSpPr txBox="1"/>
          <p:nvPr/>
        </p:nvSpPr>
        <p:spPr>
          <a:xfrm>
            <a:off x="329711" y="4238402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如何更新参数？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544F21-7D74-1A84-E581-77F860CAB682}"/>
              </a:ext>
            </a:extLst>
          </p:cNvPr>
          <p:cNvSpPr txBox="1"/>
          <p:nvPr/>
        </p:nvSpPr>
        <p:spPr>
          <a:xfrm>
            <a:off x="3028950" y="157319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loss_fn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nn.MSELoss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4FE377-99BF-BE42-7CCB-94D01FF10507}"/>
              </a:ext>
            </a:extLst>
          </p:cNvPr>
          <p:cNvSpPr txBox="1"/>
          <p:nvPr/>
        </p:nvSpPr>
        <p:spPr>
          <a:xfrm>
            <a:off x="3028950" y="323122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loss.backward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08249C-178A-4585-D053-4CD1A606799A}"/>
              </a:ext>
            </a:extLst>
          </p:cNvPr>
          <p:cNvSpPr txBox="1"/>
          <p:nvPr/>
        </p:nvSpPr>
        <p:spPr>
          <a:xfrm>
            <a:off x="628650" y="4949999"/>
            <a:ext cx="824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optimizer =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torch.optim.SGD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model.parameters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(), 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lr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effectLst/>
                <a:latin typeface="Consolas" panose="020B0609020204030204" pitchFamily="49" charset="0"/>
              </a:rPr>
              <a:t>learning_rate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608D75-9FE3-FA98-3056-F4028998305C}"/>
              </a:ext>
            </a:extLst>
          </p:cNvPr>
          <p:cNvSpPr txBox="1"/>
          <p:nvPr/>
        </p:nvSpPr>
        <p:spPr>
          <a:xfrm>
            <a:off x="628650" y="5388899"/>
            <a:ext cx="824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 err="1">
                <a:effectLst/>
                <a:latin typeface="Consolas" panose="020B0609020204030204" pitchFamily="49" charset="0"/>
              </a:rPr>
              <a:t>optimizer.step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8027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D515CD-2B22-C430-0DE2-F457121E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BA09-2ECD-462E-8755-2D30374FA02F}" type="datetime1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8C2460-5313-1E98-3B68-4C1164E4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Pytorch</a:t>
            </a:r>
            <a:r>
              <a:rPr lang="zh-CN" altLang="en-US"/>
              <a:t>基础 </a:t>
            </a:r>
            <a:r>
              <a:rPr lang="en-US" altLang="zh-CN"/>
              <a:t>Part II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A5D87E-2B92-97E6-DE73-D04EF0D4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C71D927-C543-D9CF-DB3C-308A6E80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——</a:t>
            </a:r>
            <a:r>
              <a:rPr lang="zh-CN" altLang="en-US" dirty="0"/>
              <a:t>网络参数如何更新？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EE8E688-DEF6-7858-D41C-B675B76CB783}"/>
                  </a:ext>
                </a:extLst>
              </p:cNvPr>
              <p:cNvSpPr txBox="1"/>
              <p:nvPr/>
            </p:nvSpPr>
            <p:spPr>
              <a:xfrm>
                <a:off x="329711" y="1103520"/>
                <a:ext cx="37929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rgbClr val="3333B3"/>
                  </a:buClr>
                  <a:buSzPct val="70000"/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𝑥</m:t>
                    </m:r>
                  </m:oMath>
                </a14:m>
                <a:r>
                  <a:rPr lang="zh-CN" altLang="en-US" sz="20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𝑦</m:t>
                    </m:r>
                  </m:oMath>
                </a14:m>
                <a:r>
                  <a:rPr lang="zh-CN" altLang="en-US" sz="20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、</a:t>
                </a:r>
                <a:r>
                  <a:rPr lang="en-US" altLang="zh-CN" sz="2000" dirty="0">
                    <a:ea typeface="幼圆" panose="020105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𝑤</m:t>
                    </m:r>
                  </m:oMath>
                </a14:m>
                <a:r>
                  <a:rPr lang="zh-CN" altLang="en-US" sz="20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、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0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、</a:t>
                </a:r>
                <a:r>
                  <a:rPr lang="en-US" altLang="zh-CN" sz="20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loss</a:t>
                </a:r>
                <a:r>
                  <a:rPr lang="zh-CN" altLang="en-US" sz="20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、梯度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EE8E688-DEF6-7858-D41C-B675B76CB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11" y="1103520"/>
                <a:ext cx="3792961" cy="400110"/>
              </a:xfrm>
              <a:prstGeom prst="rect">
                <a:avLst/>
              </a:prstGeom>
              <a:blipFill>
                <a:blip r:embed="rId2"/>
                <a:stretch>
                  <a:fillRect l="-161" t="-12121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3F815133-606A-A3CA-6E9F-FCDD764BB4F6}"/>
              </a:ext>
            </a:extLst>
          </p:cNvPr>
          <p:cNvSpPr/>
          <p:nvPr/>
        </p:nvSpPr>
        <p:spPr>
          <a:xfrm>
            <a:off x="2506233" y="2407392"/>
            <a:ext cx="2057400" cy="8004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模型参数</a:t>
            </a:r>
            <a:r>
              <a:rPr lang="en-US" altLang="zh-CN" dirty="0"/>
              <a:t>W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27BBF2F-2209-11E6-2D64-5A6245F56266}"/>
                  </a:ext>
                </a:extLst>
              </p:cNvPr>
              <p:cNvSpPr txBox="1"/>
              <p:nvPr/>
            </p:nvSpPr>
            <p:spPr>
              <a:xfrm>
                <a:off x="1523278" y="2622969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27BBF2F-2209-11E6-2D64-5A6245F56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278" y="2622969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0B82DEF-00B6-DA80-1AB8-3341863550DB}"/>
                  </a:ext>
                </a:extLst>
              </p:cNvPr>
              <p:cNvSpPr txBox="1"/>
              <p:nvPr/>
            </p:nvSpPr>
            <p:spPr>
              <a:xfrm>
                <a:off x="5241696" y="2620249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0B82DEF-00B6-DA80-1AB8-334186355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696" y="2620249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t="-6667" r="-14754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184C9D0-3A87-F3AB-43F7-E1F13B58B3BE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1891263" y="2807635"/>
            <a:ext cx="614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A8677C9-FFEF-6026-0A20-2D292C8761BA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4563633" y="2804915"/>
            <a:ext cx="678063" cy="2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DA5AD63-B11D-0485-27B6-B5C06676B3BE}"/>
                  </a:ext>
                </a:extLst>
              </p:cNvPr>
              <p:cNvSpPr txBox="1"/>
              <p:nvPr/>
            </p:nvSpPr>
            <p:spPr>
              <a:xfrm>
                <a:off x="1523278" y="361424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DA5AD63-B11D-0485-27B6-B5C06676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278" y="3614246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51C629CA-9E68-9184-7964-5C8CD515BE1B}"/>
              </a:ext>
            </a:extLst>
          </p:cNvPr>
          <p:cNvSpPr txBox="1"/>
          <p:nvPr/>
        </p:nvSpPr>
        <p:spPr>
          <a:xfrm>
            <a:off x="5157923" y="361742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loss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52D386C-787C-B2A7-5B91-2FC03ECD9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608" y="3429310"/>
            <a:ext cx="746825" cy="739204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9523A702-2FB6-66D9-8E37-6722C14CFEB9}"/>
              </a:ext>
            </a:extLst>
          </p:cNvPr>
          <p:cNvSpPr txBox="1"/>
          <p:nvPr/>
        </p:nvSpPr>
        <p:spPr>
          <a:xfrm>
            <a:off x="329711" y="4420354"/>
            <a:ext cx="64299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损失的作用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——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衡量模型预测结果和答案之间的差距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7F739DE-F10F-358D-EF34-0CEF6CD6B76A}"/>
              </a:ext>
            </a:extLst>
          </p:cNvPr>
          <p:cNvSpPr txBox="1"/>
          <p:nvPr/>
        </p:nvSpPr>
        <p:spPr>
          <a:xfrm>
            <a:off x="329711" y="5278943"/>
            <a:ext cx="7322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损失越低越好，如何更新参数让损失变低？ 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  <a:sym typeface="Wingdings" panose="05000000000000000000" pitchFamily="2" charset="2"/>
              </a:rPr>
              <a:t> 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梯度下降法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44563A8-0CD3-C53F-CFD7-8823A296A739}"/>
              </a:ext>
            </a:extLst>
          </p:cNvPr>
          <p:cNvCxnSpPr>
            <a:stCxn id="11" idx="2"/>
            <a:endCxn id="17" idx="0"/>
          </p:cNvCxnSpPr>
          <p:nvPr/>
        </p:nvCxnSpPr>
        <p:spPr>
          <a:xfrm>
            <a:off x="5427388" y="2989581"/>
            <a:ext cx="0" cy="62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F86C7E2-3239-32AD-E0BA-C4C2CBD911EF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1894662" y="3798912"/>
            <a:ext cx="3263261" cy="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458CC19-F097-7D73-899A-F3398994B20C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5696853" y="3798912"/>
            <a:ext cx="863755" cy="3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080A1E19-498E-427A-DBB8-B5F677C1FE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6662" y="1782181"/>
            <a:ext cx="1470696" cy="536700"/>
          </a:xfrm>
          <a:prstGeom prst="rect">
            <a:avLst/>
          </a:prstGeom>
        </p:spPr>
      </p:pic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0E3BCFB-7642-5EAE-65FE-67AB8AD61E3B}"/>
              </a:ext>
            </a:extLst>
          </p:cNvPr>
          <p:cNvCxnSpPr>
            <a:cxnSpLocks/>
            <a:stCxn id="23" idx="0"/>
            <a:endCxn id="38" idx="2"/>
          </p:cNvCxnSpPr>
          <p:nvPr/>
        </p:nvCxnSpPr>
        <p:spPr>
          <a:xfrm flipH="1" flipV="1">
            <a:off x="6922010" y="2318881"/>
            <a:ext cx="12011" cy="1110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2798B025-8F89-3672-79CF-12919D460ECA}"/>
              </a:ext>
            </a:extLst>
          </p:cNvPr>
          <p:cNvCxnSpPr>
            <a:stCxn id="38" idx="1"/>
            <a:endCxn id="9" idx="0"/>
          </p:cNvCxnSpPr>
          <p:nvPr/>
        </p:nvCxnSpPr>
        <p:spPr>
          <a:xfrm rot="10800000" flipV="1">
            <a:off x="3534934" y="2050530"/>
            <a:ext cx="2651729" cy="3568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28B79787-F8DA-0C6B-75B5-DDBDEC769A78}"/>
              </a:ext>
            </a:extLst>
          </p:cNvPr>
          <p:cNvSpPr/>
          <p:nvPr/>
        </p:nvSpPr>
        <p:spPr>
          <a:xfrm>
            <a:off x="5999584" y="1598717"/>
            <a:ext cx="1827309" cy="262125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013F933-597B-102B-5FD7-9C65BEDBC9E5}"/>
              </a:ext>
            </a:extLst>
          </p:cNvPr>
          <p:cNvSpPr/>
          <p:nvPr/>
        </p:nvSpPr>
        <p:spPr>
          <a:xfrm>
            <a:off x="6011927" y="5267068"/>
            <a:ext cx="1470696" cy="484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57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50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50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8" grpId="0"/>
      <p:bldP spid="29" grpId="0"/>
      <p:bldP spid="47" grpId="0" animBg="1"/>
      <p:bldP spid="47" grpId="1" animBg="1"/>
      <p:bldP spid="48" grpId="0" animBg="1"/>
      <p:bldP spid="4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D515CD-2B22-C430-0DE2-F457121E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5063C-CFB8-4D41-9BD7-2CD08BA4336B}" type="datetime1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8C2460-5313-1E98-3B68-4C1164E4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Pytorch</a:t>
            </a:r>
            <a:r>
              <a:rPr lang="zh-CN" altLang="en-US"/>
              <a:t>基础 </a:t>
            </a:r>
            <a:r>
              <a:rPr lang="en-US" altLang="zh-CN"/>
              <a:t>Part II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A5D87E-2B92-97E6-DE73-D04EF0D4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C71D927-C543-D9CF-DB3C-308A6E80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——</a:t>
            </a:r>
            <a:r>
              <a:rPr lang="zh-CN" altLang="en-US" dirty="0"/>
              <a:t>网络参数如何更新？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EE8E688-DEF6-7858-D41C-B675B76CB783}"/>
              </a:ext>
            </a:extLst>
          </p:cNvPr>
          <p:cNvSpPr txBox="1"/>
          <p:nvPr/>
        </p:nvSpPr>
        <p:spPr>
          <a:xfrm>
            <a:off x="329711" y="1103520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梯度下降算法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E2F8C7D6-7DC0-0666-A6F1-170FD8447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" t="9928" r="7430"/>
          <a:stretch/>
        </p:blipFill>
        <p:spPr>
          <a:xfrm>
            <a:off x="697414" y="1913895"/>
            <a:ext cx="3116318" cy="22967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F0AE87-D60D-7B7D-AE94-AC87C4278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136" y="1890606"/>
            <a:ext cx="4739628" cy="229679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AB34D11-9B22-10B3-57AF-47BDF608B2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37"/>
          <a:stretch/>
        </p:blipFill>
        <p:spPr>
          <a:xfrm>
            <a:off x="3028950" y="4693025"/>
            <a:ext cx="3086100" cy="117358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E52D386C-787C-B2A7-5B91-2FC03ECD9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173" y="1913895"/>
            <a:ext cx="746825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D515CD-2B22-C430-0DE2-F457121E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27B07-1C9A-4788-AE32-FA1372CEB049}" type="datetime1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8C2460-5313-1E98-3B68-4C1164E4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Pytorch</a:t>
            </a:r>
            <a:r>
              <a:rPr lang="zh-CN" altLang="en-US"/>
              <a:t>基础 </a:t>
            </a:r>
            <a:r>
              <a:rPr lang="en-US" altLang="zh-CN"/>
              <a:t>Part II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A5D87E-2B92-97E6-DE73-D04EF0D4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C71D927-C543-D9CF-DB3C-308A6E80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Loss</a:t>
            </a:r>
            <a:r>
              <a:rPr lang="zh-CN" altLang="en-US" dirty="0"/>
              <a:t>如何计算？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CEE667-A4C6-7175-E3FE-7056586AFA76}"/>
              </a:ext>
            </a:extLst>
          </p:cNvPr>
          <p:cNvSpPr txBox="1"/>
          <p:nvPr/>
        </p:nvSpPr>
        <p:spPr>
          <a:xfrm>
            <a:off x="329711" y="1039763"/>
            <a:ext cx="4249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以均方误差损失（</a:t>
            </a:r>
            <a:r>
              <a:rPr lang="en-US" altLang="zh-CN" sz="2000" dirty="0" err="1">
                <a:latin typeface="幼圆" panose="02010509060101010101" pitchFamily="49" charset="-122"/>
                <a:ea typeface="幼圆" panose="02010509060101010101" pitchFamily="49" charset="-122"/>
              </a:rPr>
              <a:t>MSELoss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）为例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FF3EC2-EA59-E950-EBF9-8CE408CCB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99" y="2060343"/>
            <a:ext cx="4563637" cy="1557006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0C38A327-B87A-FDBC-23A1-FE3A788840E2}"/>
              </a:ext>
            </a:extLst>
          </p:cNvPr>
          <p:cNvSpPr/>
          <p:nvPr/>
        </p:nvSpPr>
        <p:spPr>
          <a:xfrm>
            <a:off x="5354085" y="2534192"/>
            <a:ext cx="382555" cy="6438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27452BC-9280-503A-CD74-267350F46C52}"/>
              </a:ext>
            </a:extLst>
          </p:cNvPr>
          <p:cNvSpPr/>
          <p:nvPr/>
        </p:nvSpPr>
        <p:spPr>
          <a:xfrm>
            <a:off x="6113830" y="2534192"/>
            <a:ext cx="382555" cy="6438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FC4FF14-836C-8B8A-04F5-A512CA7DEEB3}"/>
              </a:ext>
            </a:extLst>
          </p:cNvPr>
          <p:cNvSpPr/>
          <p:nvPr/>
        </p:nvSpPr>
        <p:spPr>
          <a:xfrm>
            <a:off x="4287109" y="2838845"/>
            <a:ext cx="382555" cy="4012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73435B9-193A-5DAD-1177-07720CAF274E}"/>
              </a:ext>
            </a:extLst>
          </p:cNvPr>
          <p:cNvSpPr/>
          <p:nvPr/>
        </p:nvSpPr>
        <p:spPr>
          <a:xfrm>
            <a:off x="3430446" y="2516939"/>
            <a:ext cx="305004" cy="6438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7233B9F-9017-1B9A-5F7A-01F86485FD49}"/>
              </a:ext>
            </a:extLst>
          </p:cNvPr>
          <p:cNvCxnSpPr>
            <a:cxnSpLocks/>
            <a:stCxn id="15" idx="0"/>
            <a:endCxn id="20" idx="2"/>
          </p:cNvCxnSpPr>
          <p:nvPr/>
        </p:nvCxnSpPr>
        <p:spPr>
          <a:xfrm flipV="1">
            <a:off x="3582948" y="1983148"/>
            <a:ext cx="0" cy="533791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47EEA95-1942-D865-2B63-40A547F9B107}"/>
              </a:ext>
            </a:extLst>
          </p:cNvPr>
          <p:cNvSpPr txBox="1"/>
          <p:nvPr/>
        </p:nvSpPr>
        <p:spPr>
          <a:xfrm>
            <a:off x="3028950" y="16138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模型参数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8EF9AF56-DF28-D9E9-EA72-A7A95440A476}"/>
              </a:ext>
            </a:extLst>
          </p:cNvPr>
          <p:cNvCxnSpPr>
            <a:cxnSpLocks/>
            <a:stCxn id="24" idx="0"/>
            <a:endCxn id="14" idx="4"/>
          </p:cNvCxnSpPr>
          <p:nvPr/>
        </p:nvCxnSpPr>
        <p:spPr>
          <a:xfrm flipV="1">
            <a:off x="4478387" y="3240062"/>
            <a:ext cx="0" cy="593836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34C5E35-044A-1010-79E4-F298AB53817E}"/>
              </a:ext>
            </a:extLst>
          </p:cNvPr>
          <p:cNvSpPr txBox="1"/>
          <p:nvPr/>
        </p:nvSpPr>
        <p:spPr>
          <a:xfrm>
            <a:off x="3924389" y="38338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样本数量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F2F53AE-3F1A-3B19-CFBC-97D9202CB2BB}"/>
              </a:ext>
            </a:extLst>
          </p:cNvPr>
          <p:cNvCxnSpPr>
            <a:cxnSpLocks/>
            <a:stCxn id="12" idx="0"/>
            <a:endCxn id="29" idx="2"/>
          </p:cNvCxnSpPr>
          <p:nvPr/>
        </p:nvCxnSpPr>
        <p:spPr>
          <a:xfrm flipH="1" flipV="1">
            <a:off x="5543166" y="1990331"/>
            <a:ext cx="2197" cy="543861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EA2A8146-8B3B-A89A-BC74-F91ABB6A8B76}"/>
              </a:ext>
            </a:extLst>
          </p:cNvPr>
          <p:cNvSpPr txBox="1"/>
          <p:nvPr/>
        </p:nvSpPr>
        <p:spPr>
          <a:xfrm>
            <a:off x="4758336" y="162099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模型预测结果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CB52C46A-E05E-7C00-5F08-4E9DC82D9565}"/>
              </a:ext>
            </a:extLst>
          </p:cNvPr>
          <p:cNvCxnSpPr>
            <a:cxnSpLocks/>
            <a:stCxn id="35" idx="0"/>
            <a:endCxn id="13" idx="4"/>
          </p:cNvCxnSpPr>
          <p:nvPr/>
        </p:nvCxnSpPr>
        <p:spPr>
          <a:xfrm flipV="1">
            <a:off x="6305107" y="3178005"/>
            <a:ext cx="1" cy="655893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63220C6-87C3-8C24-523F-EA567AE92AC7}"/>
              </a:ext>
            </a:extLst>
          </p:cNvPr>
          <p:cNvSpPr txBox="1"/>
          <p:nvPr/>
        </p:nvSpPr>
        <p:spPr>
          <a:xfrm>
            <a:off x="5751109" y="383389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真实答案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BACF2BE-8DCB-2733-19CC-EA911CCC8EBC}"/>
                  </a:ext>
                </a:extLst>
              </p:cNvPr>
              <p:cNvSpPr txBox="1"/>
              <p:nvPr/>
            </p:nvSpPr>
            <p:spPr>
              <a:xfrm>
                <a:off x="348372" y="4325526"/>
                <a:ext cx="31678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rgbClr val="3333B3"/>
                  </a:buClr>
                  <a:buSzPct val="70000"/>
                  <a:buFont typeface="Wingdings" panose="05000000000000000000" pitchFamily="2" charset="2"/>
                  <a:buChar char="l"/>
                </a:pPr>
                <a:r>
                  <a:rPr lang="zh-CN" altLang="en-US" sz="20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别忘了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y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w</m:t>
                    </m:r>
                  </m:oMath>
                </a14:m>
                <a:r>
                  <a:rPr lang="zh-CN" altLang="en-US" sz="2000" dirty="0">
                    <a:latin typeface="幼圆" panose="02010509060101010101" pitchFamily="49" charset="-122"/>
                    <a:ea typeface="幼圆" panose="02010509060101010101" pitchFamily="49" charset="-122"/>
                  </a:rPr>
                  <a:t>计算得到的</a:t>
                </a: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BACF2BE-8DCB-2733-19CC-EA911CCC8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72" y="4325526"/>
                <a:ext cx="3167855" cy="400110"/>
              </a:xfrm>
              <a:prstGeom prst="rect">
                <a:avLst/>
              </a:prstGeom>
              <a:blipFill>
                <a:blip r:embed="rId3"/>
                <a:stretch>
                  <a:fillRect l="-192" t="-12308" r="-962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859DF1D-BC5F-8394-4E36-232764DA32BE}"/>
                  </a:ext>
                </a:extLst>
              </p:cNvPr>
              <p:cNvSpPr txBox="1"/>
              <p:nvPr/>
            </p:nvSpPr>
            <p:spPr>
              <a:xfrm>
                <a:off x="3514111" y="4972171"/>
                <a:ext cx="26480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4859DF1D-BC5F-8394-4E36-232764DA3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11" y="4972171"/>
                <a:ext cx="264803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57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 animBg="1"/>
      <p:bldP spid="13" grpId="0" animBg="1"/>
      <p:bldP spid="14" grpId="0" animBg="1"/>
      <p:bldP spid="15" grpId="0" animBg="1"/>
      <p:bldP spid="20" grpId="0"/>
      <p:bldP spid="24" grpId="0"/>
      <p:bldP spid="29" grpId="0"/>
      <p:bldP spid="35" grpId="0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D515CD-2B22-C430-0DE2-F457121E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8B35C-6027-4052-875E-FB40C52D669B}" type="datetime1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8C2460-5313-1E98-3B68-4C1164E4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Pytorch</a:t>
            </a:r>
            <a:r>
              <a:rPr lang="zh-CN" altLang="en-US"/>
              <a:t>基础 </a:t>
            </a:r>
            <a:r>
              <a:rPr lang="en-US" altLang="zh-CN"/>
              <a:t>Part II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A5D87E-2B92-97E6-DE73-D04EF0D4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C71D927-C543-D9CF-DB3C-308A6E80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梯度如何计算？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673D6C-C0EF-CB4B-C078-E38C376F38D4}"/>
              </a:ext>
            </a:extLst>
          </p:cNvPr>
          <p:cNvSpPr txBox="1"/>
          <p:nvPr/>
        </p:nvSpPr>
        <p:spPr>
          <a:xfrm>
            <a:off x="329711" y="1227729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梯度即求导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F069F34-969C-DF09-7B30-EB6E0BBC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73" y="1265912"/>
            <a:ext cx="3706443" cy="22139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DE76D57-5EFF-FE50-1010-EC7DFCD4B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429000"/>
            <a:ext cx="4084259" cy="286870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4C20E95-153B-7FCC-D33A-0B71D968A21B}"/>
              </a:ext>
            </a:extLst>
          </p:cNvPr>
          <p:cNvSpPr txBox="1"/>
          <p:nvPr/>
        </p:nvSpPr>
        <p:spPr>
          <a:xfrm>
            <a:off x="4939393" y="5969652"/>
            <a:ext cx="370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https://www.derivative-calculator.net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A14C284-9F2B-2673-88CD-87629C23D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569" y="4510734"/>
            <a:ext cx="2309060" cy="624894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B6DCA841-9A60-50C7-0FD9-F43F743BF984}"/>
              </a:ext>
            </a:extLst>
          </p:cNvPr>
          <p:cNvSpPr/>
          <p:nvPr/>
        </p:nvSpPr>
        <p:spPr>
          <a:xfrm rot="5400000">
            <a:off x="2572142" y="5740904"/>
            <a:ext cx="305004" cy="9932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3CD1397-A2FE-A1A6-7169-EA8F062CB9A1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221278" y="5047861"/>
            <a:ext cx="2418291" cy="1189677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4AD88B5-4C22-7014-ADD5-9D738D99D0D0}"/>
                  </a:ext>
                </a:extLst>
              </p:cNvPr>
              <p:cNvSpPr txBox="1"/>
              <p:nvPr/>
            </p:nvSpPr>
            <p:spPr>
              <a:xfrm>
                <a:off x="647528" y="1903356"/>
                <a:ext cx="39244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𝑀𝑜𝑑𝑒𝑙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4AD88B5-4C22-7014-ADD5-9D738D99D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28" y="1903356"/>
                <a:ext cx="392447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49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D515CD-2B22-C430-0DE2-F457121E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9C8E-2D00-4D5D-884A-CE5CE80759F3}" type="datetime1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8C2460-5313-1E98-3B68-4C1164E4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Pytorch</a:t>
            </a:r>
            <a:r>
              <a:rPr lang="zh-CN" altLang="en-US"/>
              <a:t>基础 </a:t>
            </a:r>
            <a:r>
              <a:rPr lang="en-US" altLang="zh-CN"/>
              <a:t>Part II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A5D87E-2B92-97E6-DE73-D04EF0D4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C71D927-C543-D9CF-DB3C-308A6E80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参数如何更新？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CEE667-A4C6-7175-E3FE-7056586AFA76}"/>
                  </a:ext>
                </a:extLst>
              </p:cNvPr>
              <p:cNvSpPr txBox="1"/>
              <p:nvPr/>
            </p:nvSpPr>
            <p:spPr>
              <a:xfrm>
                <a:off x="2396450" y="3959553"/>
                <a:ext cx="46569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Clr>
                    <a:srgbClr val="3333B3"/>
                  </a:buClr>
                  <a:buSzPct val="7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𝑤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 = 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𝑤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 − 0.01 ∗ </m:t>
                      </m:r>
                      <m:r>
                        <a:rPr lang="en-US" altLang="zh-CN" sz="3200" i="1" dirty="0" smtClean="0">
                          <a:latin typeface="Cambria Math" panose="02040503050406030204" pitchFamily="18" charset="0"/>
                          <a:ea typeface="幼圆" panose="02010509060101010101" pitchFamily="49" charset="-122"/>
                        </a:rPr>
                        <m:t>𝑔𝑟𝑎𝑑</m:t>
                      </m:r>
                    </m:oMath>
                  </m:oMathPara>
                </a14:m>
                <a:endParaRPr lang="zh-CN" altLang="en-US" sz="3200" dirty="0"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CEE667-A4C6-7175-E3FE-7056586AF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450" y="3959553"/>
                <a:ext cx="465691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EF673D6C-C0EF-CB4B-C078-E38C376F38D4}"/>
              </a:ext>
            </a:extLst>
          </p:cNvPr>
          <p:cNvSpPr txBox="1"/>
          <p:nvPr/>
        </p:nvSpPr>
        <p:spPr>
          <a:xfrm>
            <a:off x="329711" y="1227729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3333B3"/>
              </a:buClr>
              <a:buSzPct val="7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参数更新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71DDBD6-3234-9463-0658-C7534D60E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131" y="1867377"/>
            <a:ext cx="3215919" cy="1173582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E0701381-F013-ED1C-1A07-70D0DD631622}"/>
              </a:ext>
            </a:extLst>
          </p:cNvPr>
          <p:cNvSpPr/>
          <p:nvPr/>
        </p:nvSpPr>
        <p:spPr>
          <a:xfrm>
            <a:off x="4572407" y="2189587"/>
            <a:ext cx="305004" cy="5998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6A5AA0A-F705-68E5-5489-06ED0F4D41C1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4724909" y="2789449"/>
            <a:ext cx="0" cy="475393"/>
          </a:xfrm>
          <a:prstGeom prst="lin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9E1AFA5-1404-C392-4CF8-68FDDD7206D4}"/>
              </a:ext>
            </a:extLst>
          </p:cNvPr>
          <p:cNvSpPr txBox="1"/>
          <p:nvPr/>
        </p:nvSpPr>
        <p:spPr>
          <a:xfrm>
            <a:off x="4286327" y="32850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学习率</a:t>
            </a:r>
          </a:p>
        </p:txBody>
      </p:sp>
    </p:spTree>
    <p:extLst>
      <p:ext uri="{BB962C8B-B14F-4D97-AF65-F5344CB8AC3E}">
        <p14:creationId xmlns:p14="http://schemas.microsoft.com/office/powerpoint/2010/main" val="423843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 animBg="1"/>
      <p:bldP spid="13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3363</TotalTime>
  <Words>567</Words>
  <Application>Microsoft Office PowerPoint</Application>
  <PresentationFormat>全屏显示(4:3)</PresentationFormat>
  <Paragraphs>103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Microsoft YaHei UI Light</vt:lpstr>
      <vt:lpstr>等线</vt:lpstr>
      <vt:lpstr>等线 Light</vt:lpstr>
      <vt:lpstr>幼圆</vt:lpstr>
      <vt:lpstr>Arial</vt:lpstr>
      <vt:lpstr>Calibri</vt:lpstr>
      <vt:lpstr>Calibri Light</vt:lpstr>
      <vt:lpstr>Cambria Math</vt:lpstr>
      <vt:lpstr>Consolas</vt:lpstr>
      <vt:lpstr>Wingdings</vt:lpstr>
      <vt:lpstr>Office 主题</vt:lpstr>
      <vt:lpstr>PowerPoint 演示文稿</vt:lpstr>
      <vt:lpstr>内容介绍</vt:lpstr>
      <vt:lpstr>Pytorch编程经验</vt:lpstr>
      <vt:lpstr>神经网络参数更新实例详解</vt:lpstr>
      <vt:lpstr>回顾——网络参数如何更新？</vt:lpstr>
      <vt:lpstr>回顾——网络参数如何更新？</vt:lpstr>
      <vt:lpstr>Loss如何计算？</vt:lpstr>
      <vt:lpstr>梯度如何计算？</vt:lpstr>
      <vt:lpstr>参数如何更新？</vt:lpstr>
      <vt:lpstr>小练习</vt:lpstr>
      <vt:lpstr>小练习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穆永誉</dc:creator>
  <cp:lastModifiedBy>cky</cp:lastModifiedBy>
  <cp:revision>59</cp:revision>
  <dcterms:created xsi:type="dcterms:W3CDTF">2022-06-30T05:35:00Z</dcterms:created>
  <dcterms:modified xsi:type="dcterms:W3CDTF">2025-06-29T17:01:43Z</dcterms:modified>
</cp:coreProperties>
</file>