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840" r:id="rId2"/>
  </p:sldMasterIdLst>
  <p:notesMasterIdLst>
    <p:notesMasterId r:id="rId14"/>
  </p:notesMasterIdLst>
  <p:handoutMasterIdLst>
    <p:handoutMasterId r:id="rId15"/>
  </p:handoutMasterIdLst>
  <p:sldIdLst>
    <p:sldId id="259" r:id="rId3"/>
    <p:sldId id="261" r:id="rId4"/>
    <p:sldId id="258" r:id="rId5"/>
    <p:sldId id="262" r:id="rId6"/>
    <p:sldId id="263" r:id="rId7"/>
    <p:sldId id="264" r:id="rId8"/>
    <p:sldId id="266" r:id="rId9"/>
    <p:sldId id="267" r:id="rId10"/>
    <p:sldId id="268" r:id="rId11"/>
    <p:sldId id="270" r:id="rId12"/>
    <p:sldId id="27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 varScale="1">
        <p:scale>
          <a:sx n="92" d="100"/>
          <a:sy n="92" d="100"/>
        </p:scale>
        <p:origin x="-450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83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B7FB52-F715-4F5E-8E56-54C669BA8211}" type="datetimeFigureOut">
              <a:rPr lang="en-US"/>
              <a:t>4/29/2015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D3B0C7-9A35-4A01-94E6-BCA70A26D3F8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776455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2FF6F4-E233-455C-AC9B-80C0A9A91A8A}" type="datetimeFigureOut">
              <a:rPr lang="en-US"/>
              <a:t>4/29/2015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FA3906-5EC9-4029-BF49-DDD886D78639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319832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24893-DBDA-4BFA-9CE1-4BFE7CD0F8CF}" type="datetime1">
              <a:rPr lang="en-US"/>
              <a:t>4/29/2015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4236191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1">
              <a:rPr lang="en-US"/>
              <a:t>4/29/2015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3625688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1">
              <a:rPr lang="en-US"/>
              <a:t>4/29/2015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5865168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1">
              <a:rPr lang="en-US"/>
              <a:t>4/29/2015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0508237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F84E2-2D7A-43CF-AC90-352A289A783A}" type="datetime1">
              <a:rPr lang="en-US"/>
              <a:t>4/29/2015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4355997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8800"/>
            <a:ext cx="5181600" cy="43513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1">
              <a:rPr lang="en-US"/>
              <a:t>4/29/2015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4937877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1248" y="1681851"/>
            <a:ext cx="5156200" cy="731520"/>
          </a:xfrm>
        </p:spPr>
        <p:txBody>
          <a:bodyPr anchor="b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1248" y="2507550"/>
            <a:ext cx="5156200" cy="372825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5064" y="1681851"/>
            <a:ext cx="5157787" cy="73152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5064" y="2507550"/>
            <a:ext cx="5157787" cy="372825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1">
              <a:rPr lang="en-US"/>
              <a:t>4/29/2015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‹N°›</a:t>
            </a:fld>
            <a:endParaRPr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7237812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1">
              <a:rPr lang="en-US"/>
              <a:t>4/29/2015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‹N°›</a:t>
            </a:fld>
            <a:endParaRPr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8188669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1">
              <a:rPr lang="en-US"/>
              <a:t>4/29/2015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9226242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039484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1">
              <a:rPr lang="en-US"/>
              <a:t>4/29/2015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8389765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041136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74940-A916-4C8B-9648-02A2D3898F9E}" type="datetime1">
              <a:rPr lang="en-US"/>
              <a:t>4/29/2015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1661512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586B75A-687E-405C-8A0B-8D00578BA2C3}" type="datetime1">
              <a:rPr lang="en-US"/>
              <a:t>4/29/2015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775515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SzPct val="8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9397" y="1041405"/>
            <a:ext cx="10438411" cy="2387600"/>
          </a:xfrm>
        </p:spPr>
        <p:txBody>
          <a:bodyPr>
            <a:normAutofit/>
          </a:bodyPr>
          <a:lstStyle/>
          <a:p>
            <a:r>
              <a:rPr lang="fr-FR" sz="8000" dirty="0" smtClean="0">
                <a:latin typeface="Helvetica LT Std" panose="020B0504020202020204" pitchFamily="34" charset="0"/>
              </a:rPr>
              <a:t>Architecture logicielle</a:t>
            </a:r>
            <a:endParaRPr lang="fr-FR" sz="8000" dirty="0">
              <a:latin typeface="Helvetica LT Std" panose="020B05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9397" y="3571505"/>
            <a:ext cx="10438411" cy="1745670"/>
          </a:xfrm>
        </p:spPr>
        <p:txBody>
          <a:bodyPr>
            <a:normAutofit/>
          </a:bodyPr>
          <a:lstStyle/>
          <a:p>
            <a:r>
              <a:rPr lang="fr-FR" sz="4000" dirty="0" smtClean="0">
                <a:latin typeface="Helvetica LT Std" panose="020B0504020202020204" pitchFamily="34" charset="0"/>
              </a:rPr>
              <a:t>Projet </a:t>
            </a:r>
            <a:r>
              <a:rPr lang="fr-FR" sz="4000" dirty="0" err="1" smtClean="0">
                <a:latin typeface="Helvetica LT Std" panose="020B0504020202020204" pitchFamily="34" charset="0"/>
              </a:rPr>
              <a:t>Timezone</a:t>
            </a:r>
            <a:endParaRPr lang="fr-FR" sz="4000" dirty="0">
              <a:latin typeface="Helvetica LT Std" panose="020B0504020202020204" pitchFamily="34" charset="0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7576457" y="5581401"/>
            <a:ext cx="4439389" cy="1211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fr-FR" dirty="0" smtClean="0">
                <a:latin typeface="Helvetica LT Std" panose="020B0504020202020204" pitchFamily="34" charset="0"/>
              </a:rPr>
              <a:t>Aloïs ODIARD</a:t>
            </a:r>
          </a:p>
          <a:p>
            <a:pPr algn="r"/>
            <a:r>
              <a:rPr lang="fr-FR" dirty="0" smtClean="0">
                <a:latin typeface="Helvetica LT Std" panose="020B0504020202020204" pitchFamily="34" charset="0"/>
              </a:rPr>
              <a:t>Jeremy PASINI</a:t>
            </a:r>
          </a:p>
        </p:txBody>
      </p:sp>
      <p:sp>
        <p:nvSpPr>
          <p:cNvPr id="5" name="Rectangle 4"/>
          <p:cNvSpPr/>
          <p:nvPr/>
        </p:nvSpPr>
        <p:spPr>
          <a:xfrm flipV="1">
            <a:off x="1128158" y="3443088"/>
            <a:ext cx="9856520" cy="4571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824107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34925"/>
          </a:xfrm>
        </p:spPr>
        <p:txBody>
          <a:bodyPr>
            <a:normAutofit/>
          </a:bodyPr>
          <a:lstStyle/>
          <a:p>
            <a:pPr algn="ctr"/>
            <a:r>
              <a:rPr lang="fr-FR" sz="5500" dirty="0" smtClean="0">
                <a:latin typeface="Helvetica LT Std" panose="020B0504020202020204" pitchFamily="34" charset="0"/>
              </a:rPr>
              <a:t>Améliorations possibles</a:t>
            </a:r>
            <a:endParaRPr lang="fr-FR" sz="5500" dirty="0">
              <a:latin typeface="Helvetica LT Std" panose="020B050402020202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45127" y="1626920"/>
            <a:ext cx="10515600" cy="4553218"/>
          </a:xfrm>
        </p:spPr>
        <p:txBody>
          <a:bodyPr>
            <a:normAutofit/>
          </a:bodyPr>
          <a:lstStyle/>
          <a:p>
            <a:r>
              <a:rPr lang="fr-FR" sz="3500" dirty="0" smtClean="0">
                <a:latin typeface="Helvetica LT Std" panose="020B0504020202020204" pitchFamily="34" charset="0"/>
              </a:rPr>
              <a:t>Utilisation d’une </a:t>
            </a:r>
            <a:r>
              <a:rPr lang="fr-FR" sz="3500" dirty="0" err="1">
                <a:latin typeface="Helvetica LT Std" panose="020B0504020202020204" pitchFamily="34" charset="0"/>
              </a:rPr>
              <a:t>f</a:t>
            </a:r>
            <a:r>
              <a:rPr lang="fr-FR" sz="3500" dirty="0" err="1" smtClean="0">
                <a:latin typeface="Helvetica LT Std" panose="020B0504020202020204" pitchFamily="34" charset="0"/>
              </a:rPr>
              <a:t>actory</a:t>
            </a:r>
            <a:r>
              <a:rPr lang="fr-FR" sz="3500" dirty="0" smtClean="0">
                <a:latin typeface="Helvetica LT Std" panose="020B0504020202020204" pitchFamily="34" charset="0"/>
              </a:rPr>
              <a:t> </a:t>
            </a:r>
            <a:r>
              <a:rPr lang="fr-FR" sz="3500" dirty="0" smtClean="0">
                <a:latin typeface="Helvetica LT Std" panose="020B0504020202020204" pitchFamily="34" charset="0"/>
              </a:rPr>
              <a:t>de </a:t>
            </a:r>
            <a:r>
              <a:rPr lang="fr-FR" sz="3500" dirty="0" smtClean="0">
                <a:latin typeface="Helvetica LT Std" panose="020B0504020202020204" pitchFamily="34" charset="0"/>
              </a:rPr>
              <a:t>DAO</a:t>
            </a:r>
            <a:endParaRPr lang="fr-FR" sz="3500" dirty="0" smtClean="0">
              <a:latin typeface="Helvetica LT Std" panose="020B0504020202020204" pitchFamily="34" charset="0"/>
            </a:endParaRPr>
          </a:p>
          <a:p>
            <a:endParaRPr lang="fr-FR" sz="3500" dirty="0" smtClean="0">
              <a:latin typeface="Helvetica LT Std" panose="020B0504020202020204" pitchFamily="34" charset="0"/>
            </a:endParaRPr>
          </a:p>
          <a:p>
            <a:r>
              <a:rPr lang="fr-FR" sz="3500" dirty="0" smtClean="0">
                <a:latin typeface="Helvetica LT Std" panose="020B0504020202020204" pitchFamily="34" charset="0"/>
              </a:rPr>
              <a:t>Réorganisation </a:t>
            </a:r>
            <a:r>
              <a:rPr lang="fr-FR" sz="3500" dirty="0" smtClean="0">
                <a:latin typeface="Helvetica LT Std" panose="020B0504020202020204" pitchFamily="34" charset="0"/>
              </a:rPr>
              <a:t>des </a:t>
            </a:r>
            <a:r>
              <a:rPr lang="fr-FR" sz="3500" dirty="0" err="1" smtClean="0">
                <a:latin typeface="Helvetica LT Std" panose="020B0504020202020204" pitchFamily="34" charset="0"/>
              </a:rPr>
              <a:t>controllers</a:t>
            </a:r>
            <a:endParaRPr lang="fr-FR" sz="3500" dirty="0" smtClean="0">
              <a:latin typeface="Helvetica LT Std" panose="020B0504020202020204" pitchFamily="34" charset="0"/>
            </a:endParaRPr>
          </a:p>
          <a:p>
            <a:endParaRPr lang="fr-FR" sz="3500" dirty="0">
              <a:latin typeface="Helvetica LT Std" panose="020B05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 flipV="1">
            <a:off x="0" y="1034925"/>
            <a:ext cx="12192000" cy="47505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279043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34925"/>
          </a:xfrm>
        </p:spPr>
        <p:txBody>
          <a:bodyPr>
            <a:normAutofit/>
          </a:bodyPr>
          <a:lstStyle/>
          <a:p>
            <a:pPr algn="ctr"/>
            <a:r>
              <a:rPr lang="fr-FR" sz="5500" dirty="0" smtClean="0">
                <a:latin typeface="Helvetica LT Std" panose="020B0504020202020204" pitchFamily="34" charset="0"/>
              </a:rPr>
              <a:t>Points positifs</a:t>
            </a:r>
            <a:endParaRPr lang="fr-FR" sz="5500" dirty="0">
              <a:latin typeface="Helvetica LT Std" panose="020B050402020202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45127" y="1626920"/>
            <a:ext cx="10515600" cy="4553218"/>
          </a:xfrm>
        </p:spPr>
        <p:txBody>
          <a:bodyPr>
            <a:normAutofit/>
          </a:bodyPr>
          <a:lstStyle/>
          <a:p>
            <a:r>
              <a:rPr lang="fr-FR" sz="3500" dirty="0" smtClean="0">
                <a:latin typeface="Helvetica LT Std" panose="020B0504020202020204" pitchFamily="34" charset="0"/>
              </a:rPr>
              <a:t>Bonne compartimentation du </a:t>
            </a:r>
            <a:r>
              <a:rPr lang="fr-FR" sz="3500" dirty="0" smtClean="0">
                <a:latin typeface="Helvetica LT Std" panose="020B0504020202020204" pitchFamily="34" charset="0"/>
              </a:rPr>
              <a:t>code selon le pattern MVC</a:t>
            </a:r>
          </a:p>
          <a:p>
            <a:endParaRPr lang="fr-FR" sz="3500" dirty="0" smtClean="0">
              <a:latin typeface="Helvetica LT Std" panose="020B0504020202020204" pitchFamily="34" charset="0"/>
            </a:endParaRPr>
          </a:p>
          <a:p>
            <a:r>
              <a:rPr lang="fr-FR" sz="3500" dirty="0" smtClean="0">
                <a:latin typeface="Helvetica LT Std" panose="020B0504020202020204" pitchFamily="34" charset="0"/>
              </a:rPr>
              <a:t>Classes « </a:t>
            </a:r>
            <a:r>
              <a:rPr lang="fr-FR" sz="3500" dirty="0" err="1" smtClean="0">
                <a:latin typeface="Helvetica LT Std" panose="020B0504020202020204" pitchFamily="34" charset="0"/>
              </a:rPr>
              <a:t>helper</a:t>
            </a:r>
            <a:r>
              <a:rPr lang="fr-FR" sz="3500" dirty="0" smtClean="0">
                <a:latin typeface="Helvetica LT Std" panose="020B0504020202020204" pitchFamily="34" charset="0"/>
              </a:rPr>
              <a:t> » </a:t>
            </a:r>
            <a:r>
              <a:rPr lang="fr-FR" sz="3500" dirty="0" smtClean="0">
                <a:latin typeface="Helvetica LT Std" panose="020B0504020202020204" pitchFamily="34" charset="0"/>
              </a:rPr>
              <a:t>très génériques, </a:t>
            </a:r>
            <a:r>
              <a:rPr lang="fr-FR" sz="3500" dirty="0" smtClean="0">
                <a:latin typeface="Helvetica LT Std" panose="020B0504020202020204" pitchFamily="34" charset="0"/>
              </a:rPr>
              <a:t>permet la </a:t>
            </a:r>
            <a:r>
              <a:rPr lang="fr-FR" sz="3500" dirty="0" smtClean="0">
                <a:latin typeface="Helvetica LT Std" panose="020B0504020202020204" pitchFamily="34" charset="0"/>
              </a:rPr>
              <a:t>réutilisation dans d’autres projets</a:t>
            </a:r>
            <a:endParaRPr lang="fr-FR" sz="3500" dirty="0" smtClean="0">
              <a:latin typeface="Helvetica LT Std" panose="020B0504020202020204" pitchFamily="34" charset="0"/>
            </a:endParaRPr>
          </a:p>
          <a:p>
            <a:endParaRPr lang="fr-FR" sz="3500" dirty="0" smtClean="0">
              <a:latin typeface="Helvetica LT Std" panose="020B0504020202020204" pitchFamily="34" charset="0"/>
            </a:endParaRPr>
          </a:p>
          <a:p>
            <a:endParaRPr lang="fr-FR" sz="3500" dirty="0" smtClean="0">
              <a:latin typeface="Helvetica LT Std" panose="020B0504020202020204" pitchFamily="34" charset="0"/>
            </a:endParaRPr>
          </a:p>
          <a:p>
            <a:endParaRPr lang="fr-FR" sz="3500" dirty="0">
              <a:latin typeface="Helvetica LT Std" panose="020B05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 flipV="1">
            <a:off x="0" y="1034925"/>
            <a:ext cx="12192000" cy="47505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923894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1850" y="4700491"/>
            <a:ext cx="10515600" cy="997527"/>
          </a:xfrm>
        </p:spPr>
        <p:txBody>
          <a:bodyPr/>
          <a:lstStyle/>
          <a:p>
            <a:r>
              <a:rPr lang="fr-FR" dirty="0" smtClean="0">
                <a:latin typeface="Helvetica LT Std" panose="020B0504020202020204" pitchFamily="34" charset="0"/>
              </a:rPr>
              <a:t>1 – Structure générale</a:t>
            </a:r>
            <a:endParaRPr lang="fr-FR" dirty="0">
              <a:latin typeface="Helvetica LT Std" panose="020B05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 flipV="1">
            <a:off x="831850" y="5698015"/>
            <a:ext cx="10515600" cy="19000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370" y="215445"/>
            <a:ext cx="10237223" cy="439880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116622" y="-8493"/>
            <a:ext cx="439678" cy="754053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 anchor="b">
            <a:spAutoFit/>
          </a:bodyPr>
          <a:lstStyle/>
          <a:p>
            <a:endParaRPr lang="fr-FR" dirty="0"/>
          </a:p>
          <a:p>
            <a:pPr algn="ctr"/>
            <a:r>
              <a:rPr lang="fr-FR" sz="2500" dirty="0" smtClean="0">
                <a:latin typeface="Helvetica LT Std Black" panose="020B0904030502020204" pitchFamily="34" charset="0"/>
              </a:rPr>
              <a:t>1</a:t>
            </a:r>
            <a:endParaRPr lang="fr-FR" sz="2500" dirty="0">
              <a:latin typeface="Helvetica LT Std Black" panose="020B09040305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848900" y="-329527"/>
            <a:ext cx="439678" cy="754053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 anchor="b">
            <a:spAutoFit/>
          </a:bodyPr>
          <a:lstStyle/>
          <a:p>
            <a:endParaRPr lang="fr-FR" dirty="0"/>
          </a:p>
          <a:p>
            <a:pPr algn="ctr"/>
            <a:r>
              <a:rPr lang="fr-FR" sz="2500" dirty="0" smtClean="0">
                <a:latin typeface="Helvetica LT Std Black" panose="020B0904030502020204" pitchFamily="34" charset="0"/>
              </a:rPr>
              <a:t>2</a:t>
            </a:r>
            <a:endParaRPr lang="fr-FR" sz="2500" dirty="0">
              <a:latin typeface="Helvetica LT Std Black" panose="020B090403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587296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34925"/>
          </a:xfrm>
        </p:spPr>
        <p:txBody>
          <a:bodyPr>
            <a:normAutofit/>
          </a:bodyPr>
          <a:lstStyle/>
          <a:p>
            <a:pPr algn="ctr"/>
            <a:r>
              <a:rPr lang="fr-FR" sz="5500" dirty="0" err="1" smtClean="0">
                <a:latin typeface="Helvetica LT Std" panose="020B0504020202020204" pitchFamily="34" charset="0"/>
              </a:rPr>
              <a:t>Routing</a:t>
            </a:r>
            <a:endParaRPr lang="fr-FR" sz="5500" dirty="0">
              <a:latin typeface="Helvetica LT Std" panose="020B050402020202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45127" y="1626920"/>
            <a:ext cx="10515600" cy="4553218"/>
          </a:xfrm>
        </p:spPr>
        <p:txBody>
          <a:bodyPr>
            <a:normAutofit/>
          </a:bodyPr>
          <a:lstStyle/>
          <a:p>
            <a:r>
              <a:rPr lang="fr-FR" sz="3500" dirty="0" smtClean="0">
                <a:latin typeface="Helvetica LT Std" panose="020B0504020202020204" pitchFamily="34" charset="0"/>
              </a:rPr>
              <a:t>Un fichier .</a:t>
            </a:r>
            <a:r>
              <a:rPr lang="fr-FR" sz="3500" dirty="0" err="1" smtClean="0">
                <a:latin typeface="Helvetica LT Std" panose="020B0504020202020204" pitchFamily="34" charset="0"/>
              </a:rPr>
              <a:t>htaccess</a:t>
            </a:r>
            <a:r>
              <a:rPr lang="fr-FR" sz="3500" dirty="0" smtClean="0">
                <a:latin typeface="Helvetica LT Std" panose="020B0504020202020204" pitchFamily="34" charset="0"/>
              </a:rPr>
              <a:t> qui redirige vers le fichier de </a:t>
            </a:r>
            <a:r>
              <a:rPr lang="fr-FR" sz="3500" dirty="0" err="1" smtClean="0">
                <a:latin typeface="Helvetica LT Std" panose="020B0504020202020204" pitchFamily="34" charset="0"/>
              </a:rPr>
              <a:t>routing</a:t>
            </a:r>
            <a:endParaRPr lang="fr-FR" sz="3500" dirty="0" smtClean="0">
              <a:latin typeface="Helvetica LT Std" panose="020B0504020202020204" pitchFamily="34" charset="0"/>
            </a:endParaRPr>
          </a:p>
          <a:p>
            <a:endParaRPr lang="fr-FR" sz="3500" dirty="0">
              <a:latin typeface="Helvetica LT Std" panose="020B0504020202020204" pitchFamily="34" charset="0"/>
            </a:endParaRPr>
          </a:p>
          <a:p>
            <a:r>
              <a:rPr lang="fr-FR" sz="3500" dirty="0" smtClean="0">
                <a:latin typeface="Helvetica LT Std" panose="020B0504020202020204" pitchFamily="34" charset="0"/>
              </a:rPr>
              <a:t>Chargement du contrôleur adéquat</a:t>
            </a:r>
          </a:p>
          <a:p>
            <a:endParaRPr lang="fr-FR" sz="3500" dirty="0">
              <a:latin typeface="Helvetica LT Std" panose="020B0504020202020204" pitchFamily="34" charset="0"/>
            </a:endParaRPr>
          </a:p>
          <a:p>
            <a:r>
              <a:rPr lang="fr-FR" sz="3500" dirty="0" smtClean="0">
                <a:latin typeface="Helvetica LT Std" panose="020B0504020202020204" pitchFamily="34" charset="0"/>
              </a:rPr>
              <a:t>Réécriture d’URL</a:t>
            </a:r>
            <a:endParaRPr lang="fr-FR" sz="3500" dirty="0">
              <a:latin typeface="Helvetica LT Std" panose="020B05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 flipV="1">
            <a:off x="0" y="1034925"/>
            <a:ext cx="12192000" cy="4750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151003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34925"/>
          </a:xfrm>
        </p:spPr>
        <p:txBody>
          <a:bodyPr>
            <a:normAutofit/>
          </a:bodyPr>
          <a:lstStyle/>
          <a:p>
            <a:pPr algn="ctr"/>
            <a:r>
              <a:rPr lang="fr-FR" sz="5500" dirty="0" smtClean="0">
                <a:latin typeface="Helvetica LT Std" panose="020B0504020202020204" pitchFamily="34" charset="0"/>
              </a:rPr>
              <a:t>Controller</a:t>
            </a:r>
            <a:endParaRPr lang="fr-FR" sz="5500" dirty="0">
              <a:latin typeface="Helvetica LT Std" panose="020B050402020202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45127" y="1626920"/>
            <a:ext cx="10515600" cy="4553218"/>
          </a:xfrm>
        </p:spPr>
        <p:txBody>
          <a:bodyPr>
            <a:normAutofit/>
          </a:bodyPr>
          <a:lstStyle/>
          <a:p>
            <a:r>
              <a:rPr lang="fr-FR" sz="3500" dirty="0" smtClean="0">
                <a:latin typeface="Helvetica LT Std" panose="020B0504020202020204" pitchFamily="34" charset="0"/>
              </a:rPr>
              <a:t>Effectue les traitements</a:t>
            </a:r>
          </a:p>
          <a:p>
            <a:endParaRPr lang="fr-FR" sz="3500" dirty="0">
              <a:latin typeface="Helvetica LT Std" panose="020B0504020202020204" pitchFamily="34" charset="0"/>
            </a:endParaRPr>
          </a:p>
          <a:p>
            <a:r>
              <a:rPr lang="fr-FR" sz="3500" dirty="0" smtClean="0">
                <a:latin typeface="Helvetica LT Std" panose="020B0504020202020204" pitchFamily="34" charset="0"/>
              </a:rPr>
              <a:t>Charge la </a:t>
            </a:r>
            <a:r>
              <a:rPr lang="fr-FR" sz="3500" dirty="0" err="1" smtClean="0">
                <a:latin typeface="Helvetica LT Std" panose="020B0504020202020204" pitchFamily="34" charset="0"/>
              </a:rPr>
              <a:t>view</a:t>
            </a:r>
            <a:r>
              <a:rPr lang="fr-FR" sz="3500" dirty="0" smtClean="0">
                <a:latin typeface="Helvetica LT Std" panose="020B0504020202020204" pitchFamily="34" charset="0"/>
              </a:rPr>
              <a:t> souhaité</a:t>
            </a:r>
          </a:p>
          <a:p>
            <a:endParaRPr lang="fr-FR" sz="3500" dirty="0">
              <a:latin typeface="Helvetica LT Std" panose="020B0504020202020204" pitchFamily="34" charset="0"/>
            </a:endParaRPr>
          </a:p>
          <a:p>
            <a:r>
              <a:rPr lang="fr-FR" sz="3500" dirty="0" smtClean="0">
                <a:latin typeface="Helvetica LT Std" panose="020B0504020202020204" pitchFamily="34" charset="0"/>
              </a:rPr>
              <a:t>Passage de variables à la vue si nécessaire</a:t>
            </a:r>
            <a:endParaRPr lang="fr-FR" sz="3500" dirty="0">
              <a:latin typeface="Helvetica LT Std" panose="020B05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 flipV="1">
            <a:off x="0" y="1034925"/>
            <a:ext cx="12192000" cy="4750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566228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34925"/>
          </a:xfrm>
        </p:spPr>
        <p:txBody>
          <a:bodyPr>
            <a:normAutofit/>
          </a:bodyPr>
          <a:lstStyle/>
          <a:p>
            <a:pPr algn="ctr"/>
            <a:r>
              <a:rPr lang="fr-FR" sz="5500" dirty="0" err="1" smtClean="0">
                <a:latin typeface="Helvetica LT Std" panose="020B0504020202020204" pitchFamily="34" charset="0"/>
              </a:rPr>
              <a:t>View</a:t>
            </a:r>
            <a:endParaRPr lang="fr-FR" sz="5500" dirty="0">
              <a:latin typeface="Helvetica LT Std" panose="020B050402020202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45127" y="1626920"/>
            <a:ext cx="10515600" cy="4553218"/>
          </a:xfrm>
        </p:spPr>
        <p:txBody>
          <a:bodyPr>
            <a:normAutofit/>
          </a:bodyPr>
          <a:lstStyle/>
          <a:p>
            <a:r>
              <a:rPr lang="fr-FR" sz="3500" dirty="0" smtClean="0">
                <a:latin typeface="Helvetica LT Std" panose="020B0504020202020204" pitchFamily="34" charset="0"/>
              </a:rPr>
              <a:t>Chargé de l’affichage de </a:t>
            </a:r>
            <a:r>
              <a:rPr lang="fr-FR" sz="3500" dirty="0" smtClean="0">
                <a:latin typeface="Helvetica LT Std" panose="020B0504020202020204" pitchFamily="34" charset="0"/>
              </a:rPr>
              <a:t>l’information</a:t>
            </a:r>
          </a:p>
          <a:p>
            <a:pPr marL="0" indent="0">
              <a:buNone/>
            </a:pPr>
            <a:endParaRPr lang="fr-FR" sz="3500" dirty="0" smtClean="0">
              <a:latin typeface="Helvetica LT Std" panose="020B0504020202020204" pitchFamily="34" charset="0"/>
            </a:endParaRPr>
          </a:p>
          <a:p>
            <a:r>
              <a:rPr lang="fr-FR" sz="3500" dirty="0" smtClean="0">
                <a:latin typeface="Helvetica LT Std" panose="020B0504020202020204" pitchFamily="34" charset="0"/>
              </a:rPr>
              <a:t>Transmet les actions de l’utilisateur</a:t>
            </a:r>
            <a:endParaRPr lang="fr-FR" sz="3500" dirty="0">
              <a:latin typeface="Helvetica LT Std" panose="020B05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 flipV="1">
            <a:off x="0" y="1034925"/>
            <a:ext cx="12192000" cy="4750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421814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34925"/>
          </a:xfrm>
        </p:spPr>
        <p:txBody>
          <a:bodyPr>
            <a:normAutofit/>
          </a:bodyPr>
          <a:lstStyle/>
          <a:p>
            <a:pPr algn="ctr"/>
            <a:r>
              <a:rPr lang="fr-FR" sz="5500" dirty="0">
                <a:latin typeface="Helvetica LT Std" panose="020B0504020202020204" pitchFamily="34" charset="0"/>
              </a:rPr>
              <a:t>Model &amp; Data Access Object</a:t>
            </a:r>
            <a:endParaRPr lang="fr-FR" sz="5500" dirty="0">
              <a:latin typeface="Helvetica LT Std" panose="020B050402020202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45127" y="1626920"/>
            <a:ext cx="10515600" cy="4553218"/>
          </a:xfrm>
        </p:spPr>
        <p:txBody>
          <a:bodyPr>
            <a:normAutofit/>
          </a:bodyPr>
          <a:lstStyle/>
          <a:p>
            <a:r>
              <a:rPr lang="fr-FR" sz="3500" dirty="0" smtClean="0">
                <a:latin typeface="Helvetica LT Std" panose="020B0504020202020204" pitchFamily="34" charset="0"/>
              </a:rPr>
              <a:t>Le Model est constitué </a:t>
            </a:r>
            <a:r>
              <a:rPr lang="fr-FR" sz="3500" dirty="0" smtClean="0">
                <a:latin typeface="Helvetica LT Std" panose="020B0504020202020204" pitchFamily="34" charset="0"/>
              </a:rPr>
              <a:t>des classes </a:t>
            </a:r>
            <a:r>
              <a:rPr lang="fr-FR" sz="3500" dirty="0" smtClean="0">
                <a:latin typeface="Helvetica LT Std" panose="020B0504020202020204" pitchFamily="34" charset="0"/>
              </a:rPr>
              <a:t>métiers</a:t>
            </a:r>
          </a:p>
          <a:p>
            <a:endParaRPr lang="fr-FR" sz="3500" dirty="0">
              <a:latin typeface="Helvetica LT Std" panose="020B0504020202020204" pitchFamily="34" charset="0"/>
            </a:endParaRPr>
          </a:p>
          <a:p>
            <a:r>
              <a:rPr lang="fr-FR" sz="3500" dirty="0" smtClean="0">
                <a:latin typeface="Helvetica LT Std" panose="020B0504020202020204" pitchFamily="34" charset="0"/>
              </a:rPr>
              <a:t>Le DAO est chargé </a:t>
            </a:r>
            <a:r>
              <a:rPr lang="fr-FR" sz="3500" dirty="0">
                <a:latin typeface="Helvetica LT Std" panose="020B0504020202020204" pitchFamily="34" charset="0"/>
              </a:rPr>
              <a:t>de faire le lien entre </a:t>
            </a:r>
            <a:r>
              <a:rPr lang="fr-FR" sz="3500" dirty="0" smtClean="0">
                <a:latin typeface="Helvetica LT Std" panose="020B0504020202020204" pitchFamily="34" charset="0"/>
              </a:rPr>
              <a:t>contrôleur et BDD</a:t>
            </a:r>
          </a:p>
          <a:p>
            <a:endParaRPr lang="fr-FR" sz="3500" dirty="0">
              <a:latin typeface="Helvetica LT Std" panose="020B0504020202020204" pitchFamily="34" charset="0"/>
            </a:endParaRPr>
          </a:p>
          <a:p>
            <a:r>
              <a:rPr lang="fr-FR" sz="3500" dirty="0" smtClean="0">
                <a:latin typeface="Helvetica LT Std" panose="020B0504020202020204" pitchFamily="34" charset="0"/>
              </a:rPr>
              <a:t>Les méthodes d’un DAO prennent en paramètres des objets de classe métier</a:t>
            </a:r>
          </a:p>
          <a:p>
            <a:endParaRPr lang="fr-FR" sz="3500" dirty="0">
              <a:latin typeface="Helvetica LT Std" panose="020B05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 flipV="1">
            <a:off x="0" y="1034925"/>
            <a:ext cx="12192000" cy="4750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632695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34925"/>
          </a:xfrm>
        </p:spPr>
        <p:txBody>
          <a:bodyPr>
            <a:normAutofit/>
          </a:bodyPr>
          <a:lstStyle/>
          <a:p>
            <a:pPr algn="ctr"/>
            <a:r>
              <a:rPr lang="fr-FR" sz="5500" dirty="0" err="1" smtClean="0">
                <a:latin typeface="Helvetica LT Std" panose="020B0504020202020204" pitchFamily="34" charset="0"/>
              </a:rPr>
              <a:t>Libraries</a:t>
            </a:r>
            <a:endParaRPr lang="fr-FR" sz="5500" dirty="0">
              <a:latin typeface="Helvetica LT Std" panose="020B050402020202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45127" y="1626920"/>
            <a:ext cx="10515600" cy="4553218"/>
          </a:xfrm>
        </p:spPr>
        <p:txBody>
          <a:bodyPr>
            <a:normAutofit/>
          </a:bodyPr>
          <a:lstStyle/>
          <a:p>
            <a:r>
              <a:rPr lang="fr-FR" sz="3500" dirty="0" smtClean="0">
                <a:latin typeface="Helvetica LT Std" panose="020B0504020202020204" pitchFamily="34" charset="0"/>
              </a:rPr>
              <a:t>Il s’agit de classes génériques :</a:t>
            </a:r>
          </a:p>
          <a:p>
            <a:pPr lvl="1"/>
            <a:endParaRPr lang="fr-FR" sz="3100" dirty="0" smtClean="0">
              <a:latin typeface="Helvetica LT Std" panose="020B0504020202020204" pitchFamily="34" charset="0"/>
            </a:endParaRPr>
          </a:p>
          <a:p>
            <a:pPr lvl="1"/>
            <a:r>
              <a:rPr lang="fr-FR" sz="3100" dirty="0" smtClean="0">
                <a:latin typeface="Helvetica LT Std" panose="020B0504020202020204" pitchFamily="34" charset="0"/>
              </a:rPr>
              <a:t>Classe « </a:t>
            </a:r>
            <a:r>
              <a:rPr lang="fr-FR" sz="3100" dirty="0" err="1" smtClean="0">
                <a:latin typeface="Helvetica LT Std" panose="020B0504020202020204" pitchFamily="34" charset="0"/>
              </a:rPr>
              <a:t>helper</a:t>
            </a:r>
            <a:r>
              <a:rPr lang="fr-FR" sz="3100" dirty="0" smtClean="0">
                <a:latin typeface="Helvetica LT Std" panose="020B0504020202020204" pitchFamily="34" charset="0"/>
              </a:rPr>
              <a:t> » comme Collection, Formulaire, …</a:t>
            </a:r>
          </a:p>
          <a:p>
            <a:pPr lvl="1"/>
            <a:endParaRPr lang="fr-FR" sz="3100" dirty="0" smtClean="0">
              <a:latin typeface="Helvetica LT Std" panose="020B0504020202020204" pitchFamily="34" charset="0"/>
            </a:endParaRPr>
          </a:p>
          <a:p>
            <a:pPr lvl="1"/>
            <a:r>
              <a:rPr lang="fr-FR" sz="3100" dirty="0" smtClean="0">
                <a:latin typeface="Helvetica LT Std" panose="020B0504020202020204" pitchFamily="34" charset="0"/>
              </a:rPr>
              <a:t>Classe mère comme Controller, </a:t>
            </a:r>
            <a:r>
              <a:rPr lang="fr-FR" sz="3100" dirty="0" err="1" smtClean="0">
                <a:latin typeface="Helvetica LT Std" panose="020B0504020202020204" pitchFamily="34" charset="0"/>
              </a:rPr>
              <a:t>View</a:t>
            </a:r>
            <a:r>
              <a:rPr lang="fr-FR" sz="3100" dirty="0" smtClean="0">
                <a:latin typeface="Helvetica LT Std" panose="020B0504020202020204" pitchFamily="34" charset="0"/>
              </a:rPr>
              <a:t>, …</a:t>
            </a:r>
          </a:p>
          <a:p>
            <a:endParaRPr lang="fr-FR" sz="3500" dirty="0">
              <a:latin typeface="Helvetica LT Std" panose="020B05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 flipV="1">
            <a:off x="0" y="1034925"/>
            <a:ext cx="12192000" cy="4750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141291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34925"/>
          </a:xfrm>
        </p:spPr>
        <p:txBody>
          <a:bodyPr>
            <a:normAutofit/>
          </a:bodyPr>
          <a:lstStyle/>
          <a:p>
            <a:pPr algn="ctr"/>
            <a:r>
              <a:rPr lang="fr-FR" sz="5500" dirty="0" err="1">
                <a:latin typeface="Helvetica LT Std" panose="020B0504020202020204" pitchFamily="34" charset="0"/>
              </a:rPr>
              <a:t>Miscellaneous</a:t>
            </a:r>
            <a:endParaRPr lang="fr-FR" sz="5500" dirty="0">
              <a:latin typeface="Helvetica LT Std" panose="020B050402020202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45127" y="1626920"/>
            <a:ext cx="10515600" cy="4553218"/>
          </a:xfrm>
        </p:spPr>
        <p:txBody>
          <a:bodyPr>
            <a:normAutofit/>
          </a:bodyPr>
          <a:lstStyle/>
          <a:p>
            <a:r>
              <a:rPr lang="fr-FR" sz="3500" dirty="0" smtClean="0">
                <a:latin typeface="Helvetica LT Std" panose="020B0504020202020204" pitchFamily="34" charset="0"/>
              </a:rPr>
              <a:t>Il s’agit de tous les autres composants :</a:t>
            </a:r>
          </a:p>
          <a:p>
            <a:pPr lvl="1"/>
            <a:r>
              <a:rPr lang="fr-FR" sz="3100" dirty="0" smtClean="0">
                <a:latin typeface="Helvetica LT Std" panose="020B0504020202020204" pitchFamily="34" charset="0"/>
              </a:rPr>
              <a:t>Font, images, fichiers </a:t>
            </a:r>
            <a:r>
              <a:rPr lang="fr-FR" sz="3100" dirty="0" err="1" smtClean="0">
                <a:latin typeface="Helvetica LT Std" panose="020B0504020202020204" pitchFamily="34" charset="0"/>
              </a:rPr>
              <a:t>js</a:t>
            </a:r>
            <a:r>
              <a:rPr lang="fr-FR" sz="3100" dirty="0" smtClean="0">
                <a:latin typeface="Helvetica LT Std" panose="020B0504020202020204" pitchFamily="34" charset="0"/>
              </a:rPr>
              <a:t>, fichier config, </a:t>
            </a:r>
            <a:r>
              <a:rPr lang="fr-FR" sz="3100" dirty="0" err="1" smtClean="0">
                <a:latin typeface="Helvetica LT Std" panose="020B0504020202020204" pitchFamily="34" charset="0"/>
              </a:rPr>
              <a:t>css</a:t>
            </a:r>
            <a:r>
              <a:rPr lang="fr-FR" sz="3100" dirty="0" smtClean="0">
                <a:latin typeface="Helvetica LT Std" panose="020B0504020202020204" pitchFamily="34" charset="0"/>
              </a:rPr>
              <a:t>, utilities</a:t>
            </a:r>
          </a:p>
          <a:p>
            <a:endParaRPr lang="fr-FR" sz="3500" dirty="0" smtClean="0">
              <a:latin typeface="Helvetica LT Std" panose="020B0504020202020204" pitchFamily="34" charset="0"/>
            </a:endParaRPr>
          </a:p>
          <a:p>
            <a:r>
              <a:rPr lang="fr-FR" sz="3500" dirty="0" smtClean="0">
                <a:latin typeface="Helvetica LT Std" panose="020B0504020202020204" pitchFamily="34" charset="0"/>
              </a:rPr>
              <a:t>Les fichiers </a:t>
            </a:r>
            <a:r>
              <a:rPr lang="fr-FR" sz="3500" dirty="0" err="1" smtClean="0">
                <a:latin typeface="Helvetica LT Std" panose="020B0504020202020204" pitchFamily="34" charset="0"/>
              </a:rPr>
              <a:t>js</a:t>
            </a:r>
            <a:r>
              <a:rPr lang="fr-FR" sz="3500" dirty="0" smtClean="0">
                <a:latin typeface="Helvetica LT Std" panose="020B0504020202020204" pitchFamily="34" charset="0"/>
              </a:rPr>
              <a:t> nous permettent notamment d’utiliser </a:t>
            </a:r>
            <a:r>
              <a:rPr lang="fr-FR" sz="3500" dirty="0" err="1" smtClean="0">
                <a:latin typeface="Helvetica LT Std" panose="020B0504020202020204" pitchFamily="34" charset="0"/>
              </a:rPr>
              <a:t>ajax</a:t>
            </a:r>
            <a:endParaRPr lang="fr-FR" sz="3500" dirty="0" smtClean="0">
              <a:latin typeface="Helvetica LT Std" panose="020B0504020202020204" pitchFamily="34" charset="0"/>
            </a:endParaRPr>
          </a:p>
          <a:p>
            <a:endParaRPr lang="fr-FR" sz="3500" dirty="0">
              <a:latin typeface="Helvetica LT Std" panose="020B0504020202020204" pitchFamily="34" charset="0"/>
            </a:endParaRPr>
          </a:p>
          <a:p>
            <a:r>
              <a:rPr lang="fr-FR" sz="3500" dirty="0" smtClean="0">
                <a:latin typeface="Helvetica LT Std" panose="020B0504020202020204" pitchFamily="34" charset="0"/>
              </a:rPr>
              <a:t>Le fichier de config permet de redéfinir </a:t>
            </a:r>
            <a:r>
              <a:rPr lang="fr-FR" sz="3500" dirty="0" err="1" smtClean="0">
                <a:latin typeface="Helvetica LT Std" panose="020B0504020202020204" pitchFamily="34" charset="0"/>
              </a:rPr>
              <a:t>rapidemment</a:t>
            </a:r>
            <a:r>
              <a:rPr lang="fr-FR" sz="3500" dirty="0" smtClean="0">
                <a:latin typeface="Helvetica LT Std" panose="020B0504020202020204" pitchFamily="34" charset="0"/>
              </a:rPr>
              <a:t> la connexion BDD</a:t>
            </a:r>
            <a:endParaRPr lang="fr-FR" sz="3500" dirty="0">
              <a:latin typeface="Helvetica LT Std" panose="020B05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 flipV="1">
            <a:off x="0" y="1034925"/>
            <a:ext cx="12192000" cy="4750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022366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i.huffpost.com/gen/896739/images/o-FOOD-CRITICS-facebook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7496" y="364451"/>
            <a:ext cx="5773181" cy="4333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1850" y="4700491"/>
            <a:ext cx="10515600" cy="997527"/>
          </a:xfrm>
        </p:spPr>
        <p:txBody>
          <a:bodyPr>
            <a:normAutofit/>
          </a:bodyPr>
          <a:lstStyle/>
          <a:p>
            <a:r>
              <a:rPr lang="fr-FR" dirty="0" smtClean="0">
                <a:latin typeface="Helvetica LT Std" panose="020B0504020202020204" pitchFamily="34" charset="0"/>
              </a:rPr>
              <a:t>2 – Critique de l’architecture</a:t>
            </a:r>
            <a:endParaRPr lang="fr-FR" dirty="0">
              <a:latin typeface="Helvetica LT Std" panose="020B05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 flipV="1">
            <a:off x="831850" y="5698015"/>
            <a:ext cx="10515600" cy="190004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extBox 6"/>
          <p:cNvSpPr txBox="1"/>
          <p:nvPr/>
        </p:nvSpPr>
        <p:spPr>
          <a:xfrm>
            <a:off x="1116622" y="-326545"/>
            <a:ext cx="439678" cy="754053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 anchor="b">
            <a:spAutoFit/>
          </a:bodyPr>
          <a:lstStyle/>
          <a:p>
            <a:endParaRPr lang="fr-FR" dirty="0"/>
          </a:p>
          <a:p>
            <a:pPr algn="ctr"/>
            <a:r>
              <a:rPr lang="fr-FR" sz="2500" dirty="0" smtClean="0">
                <a:latin typeface="Helvetica LT Std Black" panose="020B0904030502020204" pitchFamily="34" charset="0"/>
              </a:rPr>
              <a:t>1</a:t>
            </a:r>
            <a:endParaRPr lang="fr-FR" sz="2500" dirty="0">
              <a:latin typeface="Helvetica LT Std Black" panose="020B09040305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47220" y="-8893"/>
            <a:ext cx="439678" cy="754053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 anchor="b">
            <a:spAutoFit/>
          </a:bodyPr>
          <a:lstStyle/>
          <a:p>
            <a:endParaRPr lang="fr-FR" dirty="0"/>
          </a:p>
          <a:p>
            <a:pPr algn="ctr"/>
            <a:r>
              <a:rPr lang="fr-FR" sz="2500" dirty="0" smtClean="0">
                <a:latin typeface="Helvetica LT Std Black" panose="020B0904030502020204" pitchFamily="34" charset="0"/>
              </a:rPr>
              <a:t>2</a:t>
            </a:r>
            <a:endParaRPr lang="fr-FR" sz="2500" dirty="0">
              <a:latin typeface="Helvetica LT Std Black" panose="020B090403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661067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meline 01 16x9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5253A5AA-C494-4DBF-8A82-DEB22A058EC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Timeline SmartArt Diagram Slide (white on dark gray, widescreen)</Template>
  <TotalTime>0</TotalTime>
  <Words>174</Words>
  <Application>Microsoft Office PowerPoint</Application>
  <PresentationFormat>Personnalisé</PresentationFormat>
  <Paragraphs>58</Paragraphs>
  <Slides>11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2" baseType="lpstr">
      <vt:lpstr>Timeline 01 16x9</vt:lpstr>
      <vt:lpstr>Architecture logicielle</vt:lpstr>
      <vt:lpstr>1 – Structure générale</vt:lpstr>
      <vt:lpstr>Routing</vt:lpstr>
      <vt:lpstr>Controller</vt:lpstr>
      <vt:lpstr>View</vt:lpstr>
      <vt:lpstr>Model &amp; Data Access Object</vt:lpstr>
      <vt:lpstr>Libraries</vt:lpstr>
      <vt:lpstr>Miscellaneous</vt:lpstr>
      <vt:lpstr>2 – Critique de l’architecture</vt:lpstr>
      <vt:lpstr>Améliorations possibles</vt:lpstr>
      <vt:lpstr>Points positifs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2015-04-29T10:20:30Z</dcterms:created>
  <dcterms:modified xsi:type="dcterms:W3CDTF">2015-04-29T15:09:34Z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TC028891889991</vt:lpwstr>
  </property>
</Properties>
</file>