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483" r:id="rId1"/>
  </p:sldMasterIdLst>
  <p:notesMasterIdLst>
    <p:notesMasterId r:id="rId3"/>
  </p:notesMasterIdLst>
  <p:sldIdLst>
    <p:sldId id="259" r:id="rId2"/>
  </p:sldIdLst>
  <p:sldSz cx="6858000" cy="51435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Wingdings 3" pitchFamily="2" charset="2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/>
    <p:restoredTop sz="95748"/>
  </p:normalViewPr>
  <p:slideViewPr>
    <p:cSldViewPr snapToGrid="0">
      <p:cViewPr varScale="1">
        <p:scale>
          <a:sx n="134" d="100"/>
          <a:sy n="134" d="100"/>
        </p:scale>
        <p:origin x="984" y="17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731"/>
            <a:ext cx="6858000" cy="5145231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1" y="1666968"/>
            <a:ext cx="4438259" cy="191606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1" y="3583035"/>
            <a:ext cx="4438259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5625289" y="1371600"/>
            <a:ext cx="742949" cy="171494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184DA70-C731-4C70-880D-CCD4705E623C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4677157" y="2448305"/>
            <a:ext cx="2894846" cy="1714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960" y="219457"/>
            <a:ext cx="471610" cy="575765"/>
          </a:xfrm>
        </p:spPr>
        <p:txBody>
          <a:bodyPr/>
          <a:lstStyle>
            <a:lvl1pPr>
              <a:defRPr sz="2100" b="0" i="0" baseline="0"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1731"/>
            <a:ext cx="6858000" cy="5145231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2" y="3721090"/>
            <a:ext cx="4816502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1" y="514350"/>
            <a:ext cx="4816503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3" y="4146143"/>
            <a:ext cx="4816502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16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1731"/>
            <a:ext cx="6858000" cy="5145231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695325"/>
            <a:ext cx="4816503" cy="1239838"/>
          </a:xfrm>
        </p:spPr>
        <p:txBody>
          <a:bodyPr anchor="ctr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2631755"/>
            <a:ext cx="4816502" cy="188690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184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1731"/>
            <a:ext cx="6858000" cy="5145231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483541" y="490698"/>
            <a:ext cx="451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6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0591" y="2175405"/>
            <a:ext cx="404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6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045" y="685801"/>
            <a:ext cx="4620289" cy="2171159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40459" y="2860855"/>
            <a:ext cx="4234607" cy="249835"/>
          </a:xfrm>
        </p:spPr>
        <p:txBody>
          <a:bodyPr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3750612"/>
            <a:ext cx="4816504" cy="76804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fld id="{62D6E202-B606-4609-B914-27C9371A1F6D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624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731"/>
            <a:ext cx="6858000" cy="5145231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1543050"/>
            <a:ext cx="4816503" cy="157162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1" y="3869549"/>
            <a:ext cx="4816503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377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663" y="695326"/>
            <a:ext cx="4817694" cy="5323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663" y="1866899"/>
            <a:ext cx="1733241" cy="49347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1663" y="2360373"/>
            <a:ext cx="1733241" cy="2158286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6353" y="1866901"/>
            <a:ext cx="1745063" cy="49347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56354" y="2360373"/>
            <a:ext cx="1745063" cy="2166275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72865" y="1866900"/>
            <a:ext cx="1735305" cy="493471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72866" y="2360372"/>
            <a:ext cx="1735304" cy="2166276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470898" y="1866901"/>
            <a:ext cx="0" cy="265974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87141" y="1866901"/>
            <a:ext cx="0" cy="265974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263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702730"/>
            <a:ext cx="4817694" cy="52499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29" y="3141410"/>
            <a:ext cx="1735548" cy="48675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5946" y="1866900"/>
            <a:ext cx="1509703" cy="108550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9829" y="3628168"/>
            <a:ext cx="1731960" cy="890492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3238" y="3141409"/>
            <a:ext cx="1748177" cy="49347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2662966" y="1866900"/>
            <a:ext cx="1518887" cy="108550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53238" y="3634882"/>
            <a:ext cx="1748178" cy="883779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72865" y="3138610"/>
            <a:ext cx="1724619" cy="493472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4578709" y="1866900"/>
            <a:ext cx="1514129" cy="108550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72865" y="3634883"/>
            <a:ext cx="1724619" cy="891765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467514" y="1866901"/>
            <a:ext cx="0" cy="265974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87141" y="1866901"/>
            <a:ext cx="0" cy="265974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172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9831" y="1866900"/>
            <a:ext cx="4757401" cy="264795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83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1731"/>
            <a:ext cx="6858000" cy="5145231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26727" y="1085850"/>
            <a:ext cx="839606" cy="3428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177" y="1085850"/>
            <a:ext cx="3326579" cy="34289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08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977850" y="598575"/>
            <a:ext cx="2572875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977850" y="2743203"/>
            <a:ext cx="2572875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3677775" y="661000"/>
            <a:ext cx="2572875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6338285" y="4736976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693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1731"/>
            <a:ext cx="6858000" cy="5145231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1693192"/>
            <a:ext cx="2326324" cy="2265257"/>
          </a:xfrm>
        </p:spPr>
        <p:txBody>
          <a:bodyPr anchor="ctr"/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446" y="1693192"/>
            <a:ext cx="2290990" cy="2265257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0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30" y="1866899"/>
            <a:ext cx="2727735" cy="264795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435" y="1866900"/>
            <a:ext cx="2727736" cy="26479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3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1" y="1866900"/>
            <a:ext cx="2727734" cy="56946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831" y="2436368"/>
            <a:ext cx="2727734" cy="20784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0436" y="1866900"/>
            <a:ext cx="2727735" cy="56946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0436" y="2436368"/>
            <a:ext cx="2727734" cy="20784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2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8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9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1731"/>
            <a:ext cx="6858000" cy="5145231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123078"/>
            <a:ext cx="2034442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695" y="1089661"/>
            <a:ext cx="2724638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2315133"/>
            <a:ext cx="2034443" cy="2194060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4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1731"/>
            <a:ext cx="6858000" cy="5145231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2" y="1021643"/>
            <a:ext cx="2240315" cy="1181106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42182" y="990600"/>
            <a:ext cx="2093327" cy="31623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8693" y="2316422"/>
            <a:ext cx="2251454" cy="183647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4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731"/>
            <a:ext cx="6858000" cy="5145231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47673" y="694204"/>
            <a:ext cx="4759559" cy="533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1" y="1866900"/>
            <a:ext cx="4757401" cy="264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132" y="4774123"/>
            <a:ext cx="2894846" cy="171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80833" y="4778584"/>
            <a:ext cx="742949" cy="1714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24821" y="221798"/>
            <a:ext cx="471610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0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  <p:sldLayoutId id="2147484495" r:id="rId12"/>
    <p:sldLayoutId id="2147484496" r:id="rId13"/>
    <p:sldLayoutId id="2147484497" r:id="rId14"/>
    <p:sldLayoutId id="2147484498" r:id="rId15"/>
    <p:sldLayoutId id="2147484499" r:id="rId16"/>
    <p:sldLayoutId id="2147484500" r:id="rId17"/>
    <p:sldLayoutId id="214748450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4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212598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2583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3157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60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53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94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6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>
            <a:spLocks noGrp="1"/>
          </p:cNvSpPr>
          <p:nvPr>
            <p:ph type="title"/>
          </p:nvPr>
        </p:nvSpPr>
        <p:spPr>
          <a:xfrm>
            <a:off x="683895" y="525371"/>
            <a:ext cx="5657850" cy="816051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b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2550" cap="all" dirty="0"/>
              <a:t>Data Exploration &amp; Clean-up Process </a:t>
            </a:r>
          </a:p>
        </p:txBody>
      </p:sp>
      <p:sp>
        <p:nvSpPr>
          <p:cNvPr id="309" name="Google Shape;309;p16"/>
          <p:cNvSpPr txBox="1">
            <a:spLocks noGrp="1"/>
          </p:cNvSpPr>
          <p:nvPr>
            <p:ph type="body" idx="2"/>
          </p:nvPr>
        </p:nvSpPr>
        <p:spPr>
          <a:xfrm>
            <a:off x="617220" y="1828800"/>
            <a:ext cx="3136144" cy="3048000"/>
          </a:xfrm>
          <a:prstGeom prst="rect">
            <a:avLst/>
          </a:prstGeom>
        </p:spPr>
        <p:txBody>
          <a:bodyPr spcFirstLastPara="1" vert="horz" wrap="square" lIns="0" tIns="34290" rIns="0" bIns="34290" rtlCol="0" anchor="t" anchorCtr="0">
            <a:normAutofit lnSpcReduction="10000"/>
          </a:bodyPr>
          <a:lstStyle/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450"/>
              </a:spcAft>
              <a:buSzPct val="92000"/>
              <a:buFont typeface="+mj-lt"/>
              <a:buAutoNum type="arabicPeriod"/>
            </a:pPr>
            <a:r>
              <a:rPr lang="en-US" sz="1100" dirty="0"/>
              <a:t>Explored API’s  to obtain the prices &amp; locations. </a:t>
            </a:r>
          </a:p>
          <a:p>
            <a:pPr lvl="1" indent="-228600">
              <a:lnSpc>
                <a:spcPct val="90000"/>
              </a:lnSpc>
              <a:spcBef>
                <a:spcPct val="20000"/>
              </a:spcBef>
              <a:spcAft>
                <a:spcPts val="450"/>
              </a:spcAft>
              <a:buSzPct val="92000"/>
              <a:buFont typeface="+mj-lt"/>
              <a:buAutoNum type="arabicPeriod"/>
            </a:pPr>
            <a:r>
              <a:rPr lang="en-US" sz="1100" dirty="0"/>
              <a:t>Gas Price API-To obtain prices per state. </a:t>
            </a:r>
          </a:p>
          <a:p>
            <a:pPr lvl="1" indent="-228600">
              <a:lnSpc>
                <a:spcPct val="90000"/>
              </a:lnSpc>
              <a:spcBef>
                <a:spcPct val="20000"/>
              </a:spcBef>
              <a:spcAft>
                <a:spcPts val="450"/>
              </a:spcAft>
              <a:buSzPct val="92000"/>
              <a:buFont typeface="+mj-lt"/>
              <a:buAutoNum type="arabicPeriod"/>
            </a:pPr>
            <a:r>
              <a:rPr lang="en-US" sz="1100" dirty="0"/>
              <a:t>EIA API- For historical data on gas prices since 2003. </a:t>
            </a:r>
          </a:p>
          <a:p>
            <a:pPr lvl="1" indent="-228600">
              <a:lnSpc>
                <a:spcPct val="90000"/>
              </a:lnSpc>
              <a:spcBef>
                <a:spcPct val="20000"/>
              </a:spcBef>
              <a:spcAft>
                <a:spcPts val="450"/>
              </a:spcAft>
              <a:buSzPct val="92000"/>
              <a:buFont typeface="+mj-lt"/>
              <a:buAutoNum type="arabicPeriod"/>
            </a:pPr>
            <a:r>
              <a:rPr lang="en-US" sz="1100" dirty="0"/>
              <a:t>Google Geolocation API- For latitude &amp; longitude per state. 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450"/>
              </a:spcAft>
              <a:buSzPct val="92000"/>
              <a:buFont typeface="+mj-lt"/>
              <a:buAutoNum type="arabicPeriod"/>
            </a:pPr>
            <a:r>
              <a:rPr lang="en-US" sz="1100" dirty="0"/>
              <a:t>Data for analysis on GDP/Num of cars/Refineries:</a:t>
            </a:r>
          </a:p>
          <a:p>
            <a:pPr lvl="1" indent="-228600">
              <a:lnSpc>
                <a:spcPct val="90000"/>
              </a:lnSpc>
              <a:spcBef>
                <a:spcPct val="20000"/>
              </a:spcBef>
              <a:spcAft>
                <a:spcPts val="450"/>
              </a:spcAft>
              <a:buSzPct val="92000"/>
              <a:buFont typeface="+mj-lt"/>
              <a:buAutoNum type="arabicPeriod"/>
            </a:pPr>
            <a:r>
              <a:rPr lang="en-US" sz="1100" dirty="0"/>
              <a:t> Extract CSV files.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450"/>
              </a:spcAft>
              <a:buSzPct val="92000"/>
              <a:buFont typeface="+mj-lt"/>
              <a:buAutoNum type="arabicPeriod"/>
            </a:pPr>
            <a:r>
              <a:rPr lang="en-US" sz="1100" dirty="0"/>
              <a:t>Start Jupyter notebook to have all information in one. 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450"/>
              </a:spcAft>
              <a:buSzPct val="92000"/>
              <a:buFont typeface="+mj-lt"/>
              <a:buAutoNum type="arabicPeriod"/>
            </a:pPr>
            <a:r>
              <a:rPr lang="en-US" sz="1100" dirty="0"/>
              <a:t>Created data frames:</a:t>
            </a:r>
          </a:p>
          <a:p>
            <a:pPr lvl="1" indent="-228600">
              <a:lnSpc>
                <a:spcPct val="90000"/>
              </a:lnSpc>
              <a:spcBef>
                <a:spcPct val="20000"/>
              </a:spcBef>
              <a:spcAft>
                <a:spcPts val="450"/>
              </a:spcAft>
              <a:buSzPct val="92000"/>
              <a:buFont typeface="+mj-lt"/>
              <a:buAutoNum type="arabicPeriod"/>
            </a:pPr>
            <a:r>
              <a:rPr lang="en-US" sz="1100" dirty="0"/>
              <a:t>Appended gas prices/locations.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ts val="450"/>
              </a:spcAft>
              <a:buSzPct val="92000"/>
              <a:buFont typeface="Calibri" panose="020F0502020204030204" pitchFamily="34" charset="0"/>
              <a:buChar char=""/>
            </a:pPr>
            <a:endParaRPr lang="en-US" sz="750" dirty="0"/>
          </a:p>
        </p:txBody>
      </p:sp>
      <p:sp>
        <p:nvSpPr>
          <p:cNvPr id="23" name="Google Shape;309;p16">
            <a:extLst>
              <a:ext uri="{FF2B5EF4-FFF2-40B4-BE49-F238E27FC236}">
                <a16:creationId xmlns:a16="http://schemas.microsoft.com/office/drawing/2014/main" id="{A42B2211-3540-9649-9818-0477CB660176}"/>
              </a:ext>
            </a:extLst>
          </p:cNvPr>
          <p:cNvSpPr txBox="1">
            <a:spLocks/>
          </p:cNvSpPr>
          <p:nvPr/>
        </p:nvSpPr>
        <p:spPr>
          <a:xfrm>
            <a:off x="3598545" y="1828800"/>
            <a:ext cx="3136144" cy="3048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0" tIns="34290" rIns="0" bIns="34290" rtlCol="0" anchor="t" anchorCtr="0">
            <a:normAutofit/>
          </a:bodyPr>
          <a:lstStyle>
            <a:lvl1pPr marL="342900" lvl="0" indent="-233363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Wingdings 3" charset="2"/>
              <a:buChar char="●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3838" algn="l" defTabSz="3429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Char char="○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28700" lvl="2" indent="-223838" algn="l" defTabSz="3429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Char char="■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lvl="3" indent="-223838" algn="l" defTabSz="3429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Char char="●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14500" lvl="4" indent="-223838" algn="l" defTabSz="3429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Char char="○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lvl="5" indent="-223838" algn="l" defTabSz="3429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Char char="■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00300" lvl="6" indent="-223838" algn="l" defTabSz="3429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Char char="●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lvl="7" indent="-223838" algn="l" defTabSz="3429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 3" charset="2"/>
              <a:buChar char="○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6100" lvl="8" indent="-223838" algn="l" defTabSz="342900" rtl="0" eaLnBrk="1" latinLnBrk="0" hangingPunct="1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100"/>
              <a:buFont typeface="Wingdings 3" charset="2"/>
              <a:buChar char="■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90000"/>
              </a:lnSpc>
              <a:spcBef>
                <a:spcPct val="20000"/>
              </a:spcBef>
              <a:spcAft>
                <a:spcPts val="450"/>
              </a:spcAft>
              <a:buSzPct val="92000"/>
              <a:buNone/>
            </a:pPr>
            <a:r>
              <a:rPr lang="en-US" sz="1100" dirty="0"/>
              <a:t>5. DATA EXPLORATION.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ts val="450"/>
              </a:spcAft>
              <a:buSzPct val="92000"/>
              <a:buFont typeface="Calibri" panose="020F0502020204030204" pitchFamily="34" charset="0"/>
              <a:buChar char=""/>
            </a:pPr>
            <a:endParaRPr lang="en-US" sz="75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{8D8320FE-34DE-2241-995F-9D89A7137404}tf10001076</Template>
  <TotalTime>7</TotalTime>
  <Words>85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Century Gothic</vt:lpstr>
      <vt:lpstr>Wingdings 3</vt:lpstr>
      <vt:lpstr>Calibri</vt:lpstr>
      <vt:lpstr>Arial</vt:lpstr>
      <vt:lpstr>Ion Boardroom</vt:lpstr>
      <vt:lpstr>Data Exploration &amp; Clean-up Process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&amp; Clean-up Process </dc:title>
  <dc:creator>Bárbara Sánchez</dc:creator>
  <cp:lastModifiedBy>Bárbara Sánchez</cp:lastModifiedBy>
  <cp:revision>1</cp:revision>
  <dcterms:created xsi:type="dcterms:W3CDTF">2020-06-09T03:26:17Z</dcterms:created>
  <dcterms:modified xsi:type="dcterms:W3CDTF">2020-06-09T03:33:38Z</dcterms:modified>
</cp:coreProperties>
</file>