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7"/>
  </p:sldMasterIdLst>
  <p:notesMasterIdLst>
    <p:notesMasterId r:id="rId12"/>
  </p:notesMasterIdLst>
  <p:sldIdLst>
    <p:sldId id="283" r:id="rId8"/>
    <p:sldId id="282" r:id="rId9"/>
    <p:sldId id="284" r:id="rId10"/>
    <p:sldId id="285" r:id="rId11"/>
  </p:sldIdLst>
  <p:sldSz cx="12188825" cy="6858000"/>
  <p:notesSz cx="6858000" cy="9144000"/>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1pPr>
    <a:lvl2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2pPr>
    <a:lvl3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3pPr>
    <a:lvl4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4pPr>
    <a:lvl5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5pPr>
    <a:lvl6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6pPr>
    <a:lvl7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7pPr>
    <a:lvl8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8pPr>
    <a:lvl9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9pPr>
  </p:defaultTextStyle>
  <p:extLst>
    <p:ext uri="{EFAFB233-063F-42B5-8137-9DF3F51BA10A}">
      <p15:sldGuideLst xmlns:p15="http://schemas.microsoft.com/office/powerpoint/2012/main">
        <p15:guide id="1" orient="horz" pos="2160">
          <p15:clr>
            <a:srgbClr val="A4A3A4"/>
          </p15:clr>
        </p15:guide>
        <p15:guide id="2" pos="240">
          <p15:clr>
            <a:srgbClr val="A4A3A4"/>
          </p15:clr>
        </p15:guide>
        <p15:guide id="3" pos="7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86826-2164-4A52-9A54-A3FCC2D25C16}" v="193" dt="2020-09-22T05:03:09.180"/>
    <p1510:client id="{C467814B-F966-4364-9000-042965CE9414}" v="1679" dt="2020-09-22T04:48:22.99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E2F6"/>
          </a:solidFill>
        </a:fill>
      </a:tcStyle>
    </a:wholeTbl>
    <a:band2H>
      <a:tcTxStyle/>
      <a:tcStyle>
        <a:tcBdr/>
        <a:fill>
          <a:solidFill>
            <a:srgbClr val="E6F1FA"/>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3585F"/>
        </a:fontRef>
        <a:srgbClr val="53585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53585F"/>
        </a:fontRef>
        <a:srgbClr val="53585F"/>
      </a:tcTxStyle>
      <a:tcStyle>
        <a:tcBdr>
          <a:left>
            <a:ln w="3175" cap="flat">
              <a:noFill/>
              <a:miter lim="400000"/>
            </a:ln>
          </a:left>
          <a:right>
            <a:ln w="3175" cap="flat">
              <a:noFill/>
              <a:miter lim="400000"/>
            </a:ln>
          </a:right>
          <a:top>
            <a:ln w="508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2708684C-4D16-4618-839F-0558EEFCDFE6}"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FD0D1"/>
          </a:solidFill>
        </a:fill>
      </a:tcStyle>
    </a:wholeTbl>
    <a:band2H>
      <a:tcTxStyle/>
      <a:tcStyle>
        <a:tcBdr/>
        <a:fill>
          <a:solidFill>
            <a:srgbClr val="E9E9E9"/>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0" autoAdjust="0"/>
    <p:restoredTop sz="94660"/>
  </p:normalViewPr>
  <p:slideViewPr>
    <p:cSldViewPr snapToGrid="0" showGuides="1">
      <p:cViewPr varScale="1">
        <p:scale>
          <a:sx n="115" d="100"/>
          <a:sy n="115" d="100"/>
        </p:scale>
        <p:origin x="936" y="84"/>
      </p:cViewPr>
      <p:guideLst>
        <p:guide orient="horz" pos="2160"/>
        <p:guide pos="240"/>
        <p:guide pos="7438"/>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382588" y="685800"/>
            <a:ext cx="6092825"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67552930"/>
      </p:ext>
    </p:extLst>
  </p:cSld>
  <p:clrMap bg1="lt1" tx1="dk1" bg2="lt2" tx2="dk2" accent1="accent1" accent2="accent2" accent3="accent3" accent4="accent4" accent5="accent5" accent6="accent6" hlink="hlink" folHlink="folHlink"/>
  <p:notesStyle>
    <a:lvl1pPr defTabSz="342831" latinLnBrk="0">
      <a:lnSpc>
        <a:spcPct val="117999"/>
      </a:lnSpc>
      <a:defRPr sz="1500">
        <a:latin typeface="+mn-lt"/>
        <a:ea typeface="+mn-ea"/>
        <a:cs typeface="+mn-cs"/>
        <a:sym typeface="Helvetica Neue"/>
      </a:defRPr>
    </a:lvl1pPr>
    <a:lvl2pPr indent="114277" defTabSz="342831" latinLnBrk="0">
      <a:lnSpc>
        <a:spcPct val="117999"/>
      </a:lnSpc>
      <a:defRPr sz="1500">
        <a:latin typeface="+mn-lt"/>
        <a:ea typeface="+mn-ea"/>
        <a:cs typeface="+mn-cs"/>
        <a:sym typeface="Helvetica Neue"/>
      </a:defRPr>
    </a:lvl2pPr>
    <a:lvl3pPr indent="228554" defTabSz="342831" latinLnBrk="0">
      <a:lnSpc>
        <a:spcPct val="117999"/>
      </a:lnSpc>
      <a:defRPr sz="1500">
        <a:latin typeface="+mn-lt"/>
        <a:ea typeface="+mn-ea"/>
        <a:cs typeface="+mn-cs"/>
        <a:sym typeface="Helvetica Neue"/>
      </a:defRPr>
    </a:lvl3pPr>
    <a:lvl4pPr indent="342831" defTabSz="342831" latinLnBrk="0">
      <a:lnSpc>
        <a:spcPct val="117999"/>
      </a:lnSpc>
      <a:defRPr sz="1500">
        <a:latin typeface="+mn-lt"/>
        <a:ea typeface="+mn-ea"/>
        <a:cs typeface="+mn-cs"/>
        <a:sym typeface="Helvetica Neue"/>
      </a:defRPr>
    </a:lvl4pPr>
    <a:lvl5pPr indent="457109" defTabSz="342831" latinLnBrk="0">
      <a:lnSpc>
        <a:spcPct val="117999"/>
      </a:lnSpc>
      <a:defRPr sz="1500">
        <a:latin typeface="+mn-lt"/>
        <a:ea typeface="+mn-ea"/>
        <a:cs typeface="+mn-cs"/>
        <a:sym typeface="Helvetica Neue"/>
      </a:defRPr>
    </a:lvl5pPr>
    <a:lvl6pPr indent="571386" defTabSz="342831" latinLnBrk="0">
      <a:lnSpc>
        <a:spcPct val="117999"/>
      </a:lnSpc>
      <a:defRPr sz="1500">
        <a:latin typeface="+mn-lt"/>
        <a:ea typeface="+mn-ea"/>
        <a:cs typeface="+mn-cs"/>
        <a:sym typeface="Helvetica Neue"/>
      </a:defRPr>
    </a:lvl6pPr>
    <a:lvl7pPr indent="685663" defTabSz="342831" latinLnBrk="0">
      <a:lnSpc>
        <a:spcPct val="117999"/>
      </a:lnSpc>
      <a:defRPr sz="1500">
        <a:latin typeface="+mn-lt"/>
        <a:ea typeface="+mn-ea"/>
        <a:cs typeface="+mn-cs"/>
        <a:sym typeface="Helvetica Neue"/>
      </a:defRPr>
    </a:lvl7pPr>
    <a:lvl8pPr indent="799940" defTabSz="342831" latinLnBrk="0">
      <a:lnSpc>
        <a:spcPct val="117999"/>
      </a:lnSpc>
      <a:defRPr sz="1500">
        <a:latin typeface="+mn-lt"/>
        <a:ea typeface="+mn-ea"/>
        <a:cs typeface="+mn-cs"/>
        <a:sym typeface="Helvetica Neue"/>
      </a:defRPr>
    </a:lvl8pPr>
    <a:lvl9pPr indent="914217" defTabSz="342831" latinLnBrk="0">
      <a:lnSpc>
        <a:spcPct val="117999"/>
      </a:lnSpc>
      <a:defRPr sz="15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Text"/>
          <p:cNvSpPr>
            <a:spLocks noGrp="1"/>
          </p:cNvSpPr>
          <p:nvPr>
            <p:ph type="title"/>
          </p:nvPr>
        </p:nvSpPr>
        <p:spPr>
          <a:xfrm>
            <a:off x="380899" y="89839"/>
            <a:ext cx="11427027" cy="589710"/>
          </a:xfrm>
          <a:prstGeom prst="rect">
            <a:avLst/>
          </a:prstGeom>
          <a:ln w="12700">
            <a:miter lim="400000"/>
          </a:ln>
          <a:extLst>
            <a:ext uri="{C572A759-6A51-4108-AA02-DFA0A04FC94B}">
              <ma14:wrappingTextBoxFlag xmlns:ma14="http://schemas.microsoft.com/office/mac/drawingml/2011/main" xmlns="" val="1"/>
            </a:ext>
          </a:extLst>
        </p:spPr>
        <p:txBody>
          <a:bodyPr lIns="0" tIns="0" rIns="0" bIns="48835" anchor="b">
            <a:normAutofit/>
          </a:bodyPr>
          <a:lstStyle>
            <a:lvl1pPr>
              <a:defRPr>
                <a:latin typeface="+mn-lt"/>
              </a:defRPr>
            </a:lvl1pPr>
          </a:lstStyle>
          <a:p>
            <a:r>
              <a:rPr lang="en-US" dirty="0"/>
              <a:t>Click to edit Master title style</a:t>
            </a:r>
            <a:endParaRPr dirty="0"/>
          </a:p>
        </p:txBody>
      </p:sp>
      <p:sp>
        <p:nvSpPr>
          <p:cNvPr id="7"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6506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0E4B7E"/>
        </a:solidFill>
        <a:effectLst/>
      </p:bgPr>
    </p:bg>
    <p:spTree>
      <p:nvGrpSpPr>
        <p:cNvPr id="1" name=""/>
        <p:cNvGrpSpPr/>
        <p:nvPr/>
      </p:nvGrpSpPr>
      <p:grpSpPr>
        <a:xfrm>
          <a:off x="0" y="0"/>
          <a:ext cx="0" cy="0"/>
          <a:chOff x="0" y="0"/>
          <a:chExt cx="0" cy="0"/>
        </a:xfrm>
      </p:grpSpPr>
      <p:sp>
        <p:nvSpPr>
          <p:cNvPr id="14" name="Title Text"/>
          <p:cNvSpPr>
            <a:spLocks noGrp="1"/>
          </p:cNvSpPr>
          <p:nvPr>
            <p:ph type="title"/>
          </p:nvPr>
        </p:nvSpPr>
        <p:spPr>
          <a:xfrm>
            <a:off x="1451787" y="2075421"/>
            <a:ext cx="8451766" cy="2707159"/>
          </a:xfrm>
          <a:prstGeom prst="rect">
            <a:avLst/>
          </a:prstGeom>
        </p:spPr>
        <p:txBody>
          <a:bodyPr anchor="t"/>
          <a:lstStyle>
            <a:lvl1pPr defTabSz="410683">
              <a:lnSpc>
                <a:spcPct val="70000"/>
              </a:lnSpc>
              <a:tabLst/>
              <a:defRPr sz="6600" spc="-117">
                <a:solidFill>
                  <a:srgbClr val="FFFFFF"/>
                </a:solidFill>
                <a:uFill>
                  <a:solidFill>
                    <a:srgbClr val="929292"/>
                  </a:solidFill>
                </a:uFill>
                <a:latin typeface="+mn-lt"/>
                <a:ea typeface="Interstate-Thin"/>
                <a:cs typeface="Interstate-Thin"/>
                <a:sym typeface="Interstate-Thin"/>
              </a:defRPr>
            </a:lvl1pPr>
          </a:lstStyle>
          <a:p>
            <a:r>
              <a:rPr dirty="0"/>
              <a:t>Title Text</a:t>
            </a:r>
          </a:p>
        </p:txBody>
      </p:sp>
      <p:sp>
        <p:nvSpPr>
          <p:cNvPr id="15" name="Body Level One…"/>
          <p:cNvSpPr>
            <a:spLocks noGrp="1"/>
          </p:cNvSpPr>
          <p:nvPr>
            <p:ph type="body" sz="quarter" idx="1"/>
          </p:nvPr>
        </p:nvSpPr>
        <p:spPr>
          <a:xfrm>
            <a:off x="7701073" y="232833"/>
            <a:ext cx="4107050" cy="717352"/>
          </a:xfrm>
          <a:prstGeom prst="rect">
            <a:avLst/>
          </a:prstGeom>
          <a:ln w="3175"/>
        </p:spPr>
        <p:txBody>
          <a:bodyPr lIns="34282" tIns="34282" rIns="34282" bIns="34282">
            <a:noAutofit/>
          </a:bodyPr>
          <a:lstStyle>
            <a:lvl1pPr marL="0" indent="0" algn="r">
              <a:lnSpc>
                <a:spcPct val="100000"/>
              </a:lnSpc>
              <a:spcBef>
                <a:spcPts val="200"/>
              </a:spcBef>
              <a:buClrTx/>
              <a:buSzTx/>
              <a:buFontTx/>
              <a:buNone/>
              <a:defRPr sz="1100" cap="all">
                <a:solidFill>
                  <a:srgbClr val="FFFFFF"/>
                </a:solidFill>
                <a:latin typeface="+mn-lt"/>
                <a:ea typeface="Interstate-Bold"/>
                <a:cs typeface="Interstate-Bold"/>
                <a:sym typeface="Interstate-Bold"/>
              </a:defRPr>
            </a:lvl1pPr>
            <a:lvl2pPr marL="0" indent="114277" algn="r">
              <a:lnSpc>
                <a:spcPct val="100000"/>
              </a:lnSpc>
              <a:spcBef>
                <a:spcPts val="200"/>
              </a:spcBef>
              <a:buSzTx/>
              <a:buFontTx/>
              <a:buNone/>
              <a:defRPr sz="1000">
                <a:solidFill>
                  <a:srgbClr val="FFFFFF"/>
                </a:solidFill>
                <a:latin typeface="+mn-lt"/>
                <a:ea typeface="Interstate-Bold"/>
                <a:cs typeface="Interstate-Bold"/>
                <a:sym typeface="Interstate-Bold"/>
              </a:defRPr>
            </a:lvl2pPr>
            <a:lvl3pPr marL="0" indent="228554" algn="r">
              <a:lnSpc>
                <a:spcPct val="100000"/>
              </a:lnSpc>
              <a:spcBef>
                <a:spcPts val="200"/>
              </a:spcBef>
              <a:buClrTx/>
              <a:buSzTx/>
              <a:buFontTx/>
              <a:buNone/>
              <a:defRPr sz="1000">
                <a:solidFill>
                  <a:srgbClr val="FFFFFF"/>
                </a:solidFill>
                <a:latin typeface="+mn-lt"/>
                <a:ea typeface="Interstate-Bold"/>
                <a:cs typeface="Interstate-Bold"/>
                <a:sym typeface="Interstate-Bold"/>
              </a:defRPr>
            </a:lvl3pPr>
            <a:lvl4pPr marL="0" indent="342831" algn="r">
              <a:lnSpc>
                <a:spcPct val="100000"/>
              </a:lnSpc>
              <a:spcBef>
                <a:spcPts val="200"/>
              </a:spcBef>
              <a:buSzTx/>
              <a:buFontTx/>
              <a:buNone/>
              <a:defRPr sz="1000">
                <a:solidFill>
                  <a:srgbClr val="FFFFFF"/>
                </a:solidFill>
                <a:latin typeface="+mn-lt"/>
                <a:ea typeface="Interstate-Bold"/>
                <a:cs typeface="Interstate-Bold"/>
                <a:sym typeface="Interstate-Bold"/>
              </a:defRPr>
            </a:lvl4pPr>
            <a:lvl5pPr marL="0" indent="457109" algn="r">
              <a:lnSpc>
                <a:spcPct val="100000"/>
              </a:lnSpc>
              <a:spcBef>
                <a:spcPts val="200"/>
              </a:spcBef>
              <a:buSzTx/>
              <a:buFontTx/>
              <a:buNone/>
              <a:defRPr sz="1000">
                <a:solidFill>
                  <a:srgbClr val="FFFFFF"/>
                </a:solidFill>
                <a:latin typeface="+mn-lt"/>
                <a:ea typeface="Interstate-Bold"/>
                <a:cs typeface="Interstate-Bold"/>
                <a:sym typeface="Interstate-Bold"/>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grpSp>
        <p:nvGrpSpPr>
          <p:cNvPr id="36" name="Group 35"/>
          <p:cNvGrpSpPr/>
          <p:nvPr userDrawn="1"/>
        </p:nvGrpSpPr>
        <p:grpSpPr>
          <a:xfrm>
            <a:off x="-144425" y="5491163"/>
            <a:ext cx="12337218" cy="1366838"/>
            <a:chOff x="-288925" y="10982325"/>
            <a:chExt cx="24680863" cy="2733676"/>
          </a:xfrm>
        </p:grpSpPr>
        <p:sp>
          <p:nvSpPr>
            <p:cNvPr id="4" name="Rectangle 5"/>
            <p:cNvSpPr>
              <a:spLocks noChangeArrowheads="1"/>
            </p:cNvSpPr>
            <p:nvPr userDrawn="1"/>
          </p:nvSpPr>
          <p:spPr bwMode="auto">
            <a:xfrm>
              <a:off x="16383000" y="12957175"/>
              <a:ext cx="2522538" cy="455613"/>
            </a:xfrm>
            <a:prstGeom prst="rect">
              <a:avLst/>
            </a:prstGeom>
            <a:solidFill>
              <a:srgbClr val="38B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userDrawn="1"/>
          </p:nvSpPr>
          <p:spPr bwMode="auto">
            <a:xfrm>
              <a:off x="18905538" y="12045950"/>
              <a:ext cx="1147763" cy="1366838"/>
            </a:xfrm>
            <a:prstGeom prst="rect">
              <a:avLst/>
            </a:prstGeom>
            <a:solidFill>
              <a:srgbClr val="198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userDrawn="1"/>
          </p:nvSpPr>
          <p:spPr bwMode="auto">
            <a:xfrm>
              <a:off x="-288925" y="13412788"/>
              <a:ext cx="24376063" cy="303213"/>
            </a:xfrm>
            <a:prstGeom prst="rect">
              <a:avLst/>
            </a:prstGeom>
            <a:solidFill>
              <a:srgbClr val="62C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userDrawn="1"/>
          </p:nvSpPr>
          <p:spPr bwMode="auto">
            <a:xfrm>
              <a:off x="24087138" y="13412788"/>
              <a:ext cx="304800" cy="303213"/>
            </a:xfrm>
            <a:prstGeom prst="rect">
              <a:avLst/>
            </a:prstGeom>
            <a:solidFill>
              <a:srgbClr val="104A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userDrawn="1"/>
          </p:nvSpPr>
          <p:spPr bwMode="auto">
            <a:xfrm>
              <a:off x="20053300" y="10982325"/>
              <a:ext cx="4338638" cy="2430463"/>
            </a:xfrm>
            <a:prstGeom prst="rect">
              <a:avLst/>
            </a:prstGeom>
            <a:solidFill>
              <a:srgbClr val="0073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22377400" y="11315700"/>
              <a:ext cx="1216025" cy="327025"/>
            </a:xfrm>
            <a:custGeom>
              <a:avLst/>
              <a:gdLst>
                <a:gd name="T0" fmla="*/ 159 w 160"/>
                <a:gd name="T1" fmla="*/ 41 h 43"/>
                <a:gd name="T2" fmla="*/ 80 w 160"/>
                <a:gd name="T3" fmla="*/ 0 h 43"/>
                <a:gd name="T4" fmla="*/ 1 w 160"/>
                <a:gd name="T5" fmla="*/ 41 h 43"/>
                <a:gd name="T6" fmla="*/ 0 w 160"/>
                <a:gd name="T7" fmla="*/ 43 h 43"/>
                <a:gd name="T8" fmla="*/ 23 w 160"/>
                <a:gd name="T9" fmla="*/ 43 h 43"/>
                <a:gd name="T10" fmla="*/ 23 w 160"/>
                <a:gd name="T11" fmla="*/ 42 h 43"/>
                <a:gd name="T12" fmla="*/ 80 w 160"/>
                <a:gd name="T13" fmla="*/ 18 h 43"/>
                <a:gd name="T14" fmla="*/ 137 w 160"/>
                <a:gd name="T15" fmla="*/ 42 h 43"/>
                <a:gd name="T16" fmla="*/ 137 w 160"/>
                <a:gd name="T17" fmla="*/ 43 h 43"/>
                <a:gd name="T18" fmla="*/ 160 w 160"/>
                <a:gd name="T19" fmla="*/ 43 h 43"/>
                <a:gd name="T20" fmla="*/ 159 w 160"/>
                <a:gd name="T21"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43">
                  <a:moveTo>
                    <a:pt x="159" y="41"/>
                  </a:moveTo>
                  <a:cubicBezTo>
                    <a:pt x="141" y="16"/>
                    <a:pt x="111" y="0"/>
                    <a:pt x="80" y="0"/>
                  </a:cubicBezTo>
                  <a:cubicBezTo>
                    <a:pt x="49" y="0"/>
                    <a:pt x="19" y="16"/>
                    <a:pt x="1" y="41"/>
                  </a:cubicBezTo>
                  <a:cubicBezTo>
                    <a:pt x="0" y="43"/>
                    <a:pt x="0" y="43"/>
                    <a:pt x="0" y="43"/>
                  </a:cubicBezTo>
                  <a:cubicBezTo>
                    <a:pt x="23" y="43"/>
                    <a:pt x="23" y="43"/>
                    <a:pt x="23" y="43"/>
                  </a:cubicBezTo>
                  <a:cubicBezTo>
                    <a:pt x="23" y="42"/>
                    <a:pt x="23" y="42"/>
                    <a:pt x="23" y="42"/>
                  </a:cubicBezTo>
                  <a:cubicBezTo>
                    <a:pt x="39" y="26"/>
                    <a:pt x="59" y="18"/>
                    <a:pt x="80" y="18"/>
                  </a:cubicBezTo>
                  <a:cubicBezTo>
                    <a:pt x="101" y="18"/>
                    <a:pt x="121" y="26"/>
                    <a:pt x="137" y="42"/>
                  </a:cubicBezTo>
                  <a:cubicBezTo>
                    <a:pt x="137" y="43"/>
                    <a:pt x="137" y="43"/>
                    <a:pt x="137" y="43"/>
                  </a:cubicBezTo>
                  <a:cubicBezTo>
                    <a:pt x="160" y="43"/>
                    <a:pt x="160" y="43"/>
                    <a:pt x="160" y="43"/>
                  </a:cubicBezTo>
                  <a:lnTo>
                    <a:pt x="159" y="4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21747163" y="11749088"/>
              <a:ext cx="646113" cy="758825"/>
            </a:xfrm>
            <a:custGeom>
              <a:avLst/>
              <a:gdLst>
                <a:gd name="T0" fmla="*/ 74 w 85"/>
                <a:gd name="T1" fmla="*/ 70 h 100"/>
                <a:gd name="T2" fmla="*/ 73 w 85"/>
                <a:gd name="T3" fmla="*/ 70 h 100"/>
                <a:gd name="T4" fmla="*/ 50 w 85"/>
                <a:gd name="T5" fmla="*/ 81 h 100"/>
                <a:gd name="T6" fmla="*/ 20 w 85"/>
                <a:gd name="T7" fmla="*/ 50 h 100"/>
                <a:gd name="T8" fmla="*/ 50 w 85"/>
                <a:gd name="T9" fmla="*/ 19 h 100"/>
                <a:gd name="T10" fmla="*/ 73 w 85"/>
                <a:gd name="T11" fmla="*/ 30 h 100"/>
                <a:gd name="T12" fmla="*/ 74 w 85"/>
                <a:gd name="T13" fmla="*/ 30 h 100"/>
                <a:gd name="T14" fmla="*/ 85 w 85"/>
                <a:gd name="T15" fmla="*/ 17 h 100"/>
                <a:gd name="T16" fmla="*/ 85 w 85"/>
                <a:gd name="T17" fmla="*/ 16 h 100"/>
                <a:gd name="T18" fmla="*/ 50 w 85"/>
                <a:gd name="T19" fmla="*/ 0 h 100"/>
                <a:gd name="T20" fmla="*/ 15 w 85"/>
                <a:gd name="T21" fmla="*/ 13 h 100"/>
                <a:gd name="T22" fmla="*/ 0 w 85"/>
                <a:gd name="T23" fmla="*/ 50 h 100"/>
                <a:gd name="T24" fmla="*/ 15 w 85"/>
                <a:gd name="T25" fmla="*/ 87 h 100"/>
                <a:gd name="T26" fmla="*/ 50 w 85"/>
                <a:gd name="T27" fmla="*/ 100 h 100"/>
                <a:gd name="T28" fmla="*/ 85 w 85"/>
                <a:gd name="T29" fmla="*/ 84 h 100"/>
                <a:gd name="T30" fmla="*/ 85 w 85"/>
                <a:gd name="T31" fmla="*/ 83 h 100"/>
                <a:gd name="T32" fmla="*/ 74 w 85"/>
                <a:gd name="T33"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0">
                  <a:moveTo>
                    <a:pt x="74" y="70"/>
                  </a:moveTo>
                  <a:cubicBezTo>
                    <a:pt x="73" y="70"/>
                    <a:pt x="73" y="70"/>
                    <a:pt x="73" y="70"/>
                  </a:cubicBezTo>
                  <a:cubicBezTo>
                    <a:pt x="66" y="77"/>
                    <a:pt x="58" y="81"/>
                    <a:pt x="50" y="81"/>
                  </a:cubicBezTo>
                  <a:cubicBezTo>
                    <a:pt x="33" y="81"/>
                    <a:pt x="20" y="68"/>
                    <a:pt x="20" y="50"/>
                  </a:cubicBezTo>
                  <a:cubicBezTo>
                    <a:pt x="20" y="32"/>
                    <a:pt x="33" y="19"/>
                    <a:pt x="50" y="19"/>
                  </a:cubicBezTo>
                  <a:cubicBezTo>
                    <a:pt x="58" y="19"/>
                    <a:pt x="66" y="23"/>
                    <a:pt x="73" y="30"/>
                  </a:cubicBezTo>
                  <a:cubicBezTo>
                    <a:pt x="74" y="30"/>
                    <a:pt x="74" y="30"/>
                    <a:pt x="74" y="30"/>
                  </a:cubicBezTo>
                  <a:cubicBezTo>
                    <a:pt x="85" y="17"/>
                    <a:pt x="85" y="17"/>
                    <a:pt x="85" y="17"/>
                  </a:cubicBezTo>
                  <a:cubicBezTo>
                    <a:pt x="85" y="16"/>
                    <a:pt x="85" y="16"/>
                    <a:pt x="85" y="16"/>
                  </a:cubicBezTo>
                  <a:cubicBezTo>
                    <a:pt x="75" y="5"/>
                    <a:pt x="64" y="0"/>
                    <a:pt x="50" y="0"/>
                  </a:cubicBezTo>
                  <a:cubicBezTo>
                    <a:pt x="37" y="0"/>
                    <a:pt x="24" y="4"/>
                    <a:pt x="15" y="13"/>
                  </a:cubicBezTo>
                  <a:cubicBezTo>
                    <a:pt x="5" y="22"/>
                    <a:pt x="0" y="35"/>
                    <a:pt x="0" y="50"/>
                  </a:cubicBezTo>
                  <a:cubicBezTo>
                    <a:pt x="0" y="65"/>
                    <a:pt x="5" y="78"/>
                    <a:pt x="15" y="87"/>
                  </a:cubicBezTo>
                  <a:cubicBezTo>
                    <a:pt x="24" y="95"/>
                    <a:pt x="37" y="100"/>
                    <a:pt x="50" y="100"/>
                  </a:cubicBezTo>
                  <a:cubicBezTo>
                    <a:pt x="64" y="100"/>
                    <a:pt x="75" y="95"/>
                    <a:pt x="85" y="84"/>
                  </a:cubicBezTo>
                  <a:cubicBezTo>
                    <a:pt x="85" y="83"/>
                    <a:pt x="85" y="83"/>
                    <a:pt x="85" y="83"/>
                  </a:cubicBezTo>
                  <a:lnTo>
                    <a:pt x="74"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p:cNvSpPr>
              <a:spLocks noChangeArrowheads="1"/>
            </p:cNvSpPr>
            <p:nvPr userDrawn="1"/>
          </p:nvSpPr>
          <p:spPr bwMode="auto">
            <a:xfrm>
              <a:off x="22477413" y="11757025"/>
              <a:ext cx="150813"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22766338" y="11528425"/>
              <a:ext cx="463550" cy="979488"/>
            </a:xfrm>
            <a:custGeom>
              <a:avLst/>
              <a:gdLst>
                <a:gd name="T0" fmla="*/ 60 w 61"/>
                <a:gd name="T1" fmla="*/ 106 h 129"/>
                <a:gd name="T2" fmla="*/ 45 w 61"/>
                <a:gd name="T3" fmla="*/ 111 h 129"/>
                <a:gd name="T4" fmla="*/ 36 w 61"/>
                <a:gd name="T5" fmla="*/ 100 h 129"/>
                <a:gd name="T6" fmla="*/ 36 w 61"/>
                <a:gd name="T7" fmla="*/ 49 h 129"/>
                <a:gd name="T8" fmla="*/ 56 w 61"/>
                <a:gd name="T9" fmla="*/ 49 h 129"/>
                <a:gd name="T10" fmla="*/ 56 w 61"/>
                <a:gd name="T11" fmla="*/ 30 h 129"/>
                <a:gd name="T12" fmla="*/ 36 w 61"/>
                <a:gd name="T13" fmla="*/ 30 h 129"/>
                <a:gd name="T14" fmla="*/ 36 w 61"/>
                <a:gd name="T15" fmla="*/ 0 h 129"/>
                <a:gd name="T16" fmla="*/ 17 w 61"/>
                <a:gd name="T17" fmla="*/ 11 h 129"/>
                <a:gd name="T18" fmla="*/ 17 w 61"/>
                <a:gd name="T19" fmla="*/ 30 h 129"/>
                <a:gd name="T20" fmla="*/ 0 w 61"/>
                <a:gd name="T21" fmla="*/ 30 h 129"/>
                <a:gd name="T22" fmla="*/ 0 w 61"/>
                <a:gd name="T23" fmla="*/ 49 h 129"/>
                <a:gd name="T24" fmla="*/ 17 w 61"/>
                <a:gd name="T25" fmla="*/ 49 h 129"/>
                <a:gd name="T26" fmla="*/ 17 w 61"/>
                <a:gd name="T27" fmla="*/ 103 h 129"/>
                <a:gd name="T28" fmla="*/ 39 w 61"/>
                <a:gd name="T29" fmla="*/ 129 h 129"/>
                <a:gd name="T30" fmla="*/ 56 w 61"/>
                <a:gd name="T31" fmla="*/ 124 h 129"/>
                <a:gd name="T32" fmla="*/ 56 w 61"/>
                <a:gd name="T33" fmla="*/ 124 h 129"/>
                <a:gd name="T34" fmla="*/ 61 w 61"/>
                <a:gd name="T35" fmla="*/ 105 h 129"/>
                <a:gd name="T36" fmla="*/ 60 w 61"/>
                <a:gd name="T37" fmla="*/ 10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29">
                  <a:moveTo>
                    <a:pt x="60" y="106"/>
                  </a:moveTo>
                  <a:cubicBezTo>
                    <a:pt x="55" y="109"/>
                    <a:pt x="50" y="111"/>
                    <a:pt x="45" y="111"/>
                  </a:cubicBezTo>
                  <a:cubicBezTo>
                    <a:pt x="39" y="111"/>
                    <a:pt x="36" y="108"/>
                    <a:pt x="36" y="100"/>
                  </a:cubicBezTo>
                  <a:cubicBezTo>
                    <a:pt x="36" y="49"/>
                    <a:pt x="36" y="49"/>
                    <a:pt x="36" y="49"/>
                  </a:cubicBezTo>
                  <a:cubicBezTo>
                    <a:pt x="56" y="49"/>
                    <a:pt x="56" y="49"/>
                    <a:pt x="56" y="49"/>
                  </a:cubicBezTo>
                  <a:cubicBezTo>
                    <a:pt x="56" y="30"/>
                    <a:pt x="56" y="30"/>
                    <a:pt x="56" y="30"/>
                  </a:cubicBezTo>
                  <a:cubicBezTo>
                    <a:pt x="36" y="30"/>
                    <a:pt x="36" y="30"/>
                    <a:pt x="36" y="30"/>
                  </a:cubicBezTo>
                  <a:cubicBezTo>
                    <a:pt x="36" y="0"/>
                    <a:pt x="36" y="0"/>
                    <a:pt x="36" y="0"/>
                  </a:cubicBezTo>
                  <a:cubicBezTo>
                    <a:pt x="17" y="11"/>
                    <a:pt x="17" y="11"/>
                    <a:pt x="17" y="11"/>
                  </a:cubicBezTo>
                  <a:cubicBezTo>
                    <a:pt x="17" y="30"/>
                    <a:pt x="17" y="30"/>
                    <a:pt x="17" y="30"/>
                  </a:cubicBezTo>
                  <a:cubicBezTo>
                    <a:pt x="0" y="30"/>
                    <a:pt x="0" y="30"/>
                    <a:pt x="0" y="30"/>
                  </a:cubicBezTo>
                  <a:cubicBezTo>
                    <a:pt x="0" y="49"/>
                    <a:pt x="0" y="49"/>
                    <a:pt x="0" y="49"/>
                  </a:cubicBezTo>
                  <a:cubicBezTo>
                    <a:pt x="17" y="49"/>
                    <a:pt x="17" y="49"/>
                    <a:pt x="17" y="49"/>
                  </a:cubicBezTo>
                  <a:cubicBezTo>
                    <a:pt x="17" y="103"/>
                    <a:pt x="17" y="103"/>
                    <a:pt x="17" y="103"/>
                  </a:cubicBezTo>
                  <a:cubicBezTo>
                    <a:pt x="17" y="118"/>
                    <a:pt x="25" y="128"/>
                    <a:pt x="39" y="129"/>
                  </a:cubicBezTo>
                  <a:cubicBezTo>
                    <a:pt x="47" y="129"/>
                    <a:pt x="53" y="126"/>
                    <a:pt x="56" y="124"/>
                  </a:cubicBezTo>
                  <a:cubicBezTo>
                    <a:pt x="56" y="124"/>
                    <a:pt x="56" y="124"/>
                    <a:pt x="56" y="124"/>
                  </a:cubicBezTo>
                  <a:cubicBezTo>
                    <a:pt x="61" y="105"/>
                    <a:pt x="61" y="105"/>
                    <a:pt x="61" y="105"/>
                  </a:cubicBezTo>
                  <a:lnTo>
                    <a:pt x="6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userDrawn="1"/>
          </p:nvSpPr>
          <p:spPr bwMode="auto">
            <a:xfrm>
              <a:off x="23342600" y="11757025"/>
              <a:ext cx="152400"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20699413" y="12728575"/>
              <a:ext cx="227013" cy="220663"/>
            </a:xfrm>
            <a:custGeom>
              <a:avLst/>
              <a:gdLst>
                <a:gd name="T0" fmla="*/ 20 w 30"/>
                <a:gd name="T1" fmla="*/ 29 h 29"/>
                <a:gd name="T2" fmla="*/ 16 w 30"/>
                <a:gd name="T3" fmla="*/ 29 h 29"/>
                <a:gd name="T4" fmla="*/ 15 w 30"/>
                <a:gd name="T5" fmla="*/ 10 h 29"/>
                <a:gd name="T6" fmla="*/ 15 w 30"/>
                <a:gd name="T7" fmla="*/ 4 h 29"/>
                <a:gd name="T8" fmla="*/ 12 w 30"/>
                <a:gd name="T9" fmla="*/ 10 h 29"/>
                <a:gd name="T10" fmla="*/ 4 w 30"/>
                <a:gd name="T11" fmla="*/ 29 h 29"/>
                <a:gd name="T12" fmla="*/ 1 w 30"/>
                <a:gd name="T13" fmla="*/ 29 h 29"/>
                <a:gd name="T14" fmla="*/ 0 w 30"/>
                <a:gd name="T15" fmla="*/ 0 h 29"/>
                <a:gd name="T16" fmla="*/ 3 w 30"/>
                <a:gd name="T17" fmla="*/ 0 h 29"/>
                <a:gd name="T18" fmla="*/ 3 w 30"/>
                <a:gd name="T19" fmla="*/ 19 h 29"/>
                <a:gd name="T20" fmla="*/ 3 w 30"/>
                <a:gd name="T21" fmla="*/ 25 h 29"/>
                <a:gd name="T22" fmla="*/ 6 w 30"/>
                <a:gd name="T23" fmla="*/ 19 h 29"/>
                <a:gd name="T24" fmla="*/ 14 w 30"/>
                <a:gd name="T25" fmla="*/ 0 h 29"/>
                <a:gd name="T26" fmla="*/ 17 w 30"/>
                <a:gd name="T27" fmla="*/ 0 h 29"/>
                <a:gd name="T28" fmla="*/ 18 w 30"/>
                <a:gd name="T29" fmla="*/ 19 h 29"/>
                <a:gd name="T30" fmla="*/ 19 w 30"/>
                <a:gd name="T31" fmla="*/ 25 h 29"/>
                <a:gd name="T32" fmla="*/ 21 w 30"/>
                <a:gd name="T33" fmla="*/ 19 h 29"/>
                <a:gd name="T34" fmla="*/ 27 w 30"/>
                <a:gd name="T35" fmla="*/ 0 h 29"/>
                <a:gd name="T36" fmla="*/ 30 w 30"/>
                <a:gd name="T37" fmla="*/ 0 h 29"/>
                <a:gd name="T38" fmla="*/ 20 w 30"/>
                <a:gd name="T3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20" y="29"/>
                  </a:moveTo>
                  <a:cubicBezTo>
                    <a:pt x="16" y="29"/>
                    <a:pt x="16" y="29"/>
                    <a:pt x="16" y="29"/>
                  </a:cubicBezTo>
                  <a:cubicBezTo>
                    <a:pt x="15" y="10"/>
                    <a:pt x="15" y="10"/>
                    <a:pt x="15" y="10"/>
                  </a:cubicBezTo>
                  <a:cubicBezTo>
                    <a:pt x="15" y="9"/>
                    <a:pt x="15" y="6"/>
                    <a:pt x="15" y="4"/>
                  </a:cubicBezTo>
                  <a:cubicBezTo>
                    <a:pt x="14" y="6"/>
                    <a:pt x="13" y="9"/>
                    <a:pt x="12" y="10"/>
                  </a:cubicBezTo>
                  <a:cubicBezTo>
                    <a:pt x="4" y="29"/>
                    <a:pt x="4" y="29"/>
                    <a:pt x="4" y="29"/>
                  </a:cubicBezTo>
                  <a:cubicBezTo>
                    <a:pt x="1" y="29"/>
                    <a:pt x="1" y="29"/>
                    <a:pt x="1" y="29"/>
                  </a:cubicBezTo>
                  <a:cubicBezTo>
                    <a:pt x="0" y="0"/>
                    <a:pt x="0" y="0"/>
                    <a:pt x="0" y="0"/>
                  </a:cubicBezTo>
                  <a:cubicBezTo>
                    <a:pt x="3" y="0"/>
                    <a:pt x="3" y="0"/>
                    <a:pt x="3" y="0"/>
                  </a:cubicBezTo>
                  <a:cubicBezTo>
                    <a:pt x="3" y="19"/>
                    <a:pt x="3" y="19"/>
                    <a:pt x="3" y="19"/>
                  </a:cubicBezTo>
                  <a:cubicBezTo>
                    <a:pt x="3" y="20"/>
                    <a:pt x="3" y="24"/>
                    <a:pt x="3" y="25"/>
                  </a:cubicBezTo>
                  <a:cubicBezTo>
                    <a:pt x="4" y="24"/>
                    <a:pt x="5" y="20"/>
                    <a:pt x="6" y="19"/>
                  </a:cubicBezTo>
                  <a:cubicBezTo>
                    <a:pt x="14" y="0"/>
                    <a:pt x="14" y="0"/>
                    <a:pt x="14" y="0"/>
                  </a:cubicBezTo>
                  <a:cubicBezTo>
                    <a:pt x="17" y="0"/>
                    <a:pt x="17" y="0"/>
                    <a:pt x="17" y="0"/>
                  </a:cubicBezTo>
                  <a:cubicBezTo>
                    <a:pt x="18" y="19"/>
                    <a:pt x="18" y="19"/>
                    <a:pt x="18" y="19"/>
                  </a:cubicBezTo>
                  <a:cubicBezTo>
                    <a:pt x="18" y="20"/>
                    <a:pt x="19" y="24"/>
                    <a:pt x="19" y="25"/>
                  </a:cubicBezTo>
                  <a:cubicBezTo>
                    <a:pt x="19" y="24"/>
                    <a:pt x="20" y="20"/>
                    <a:pt x="21" y="19"/>
                  </a:cubicBezTo>
                  <a:cubicBezTo>
                    <a:pt x="27" y="0"/>
                    <a:pt x="27" y="0"/>
                    <a:pt x="27" y="0"/>
                  </a:cubicBezTo>
                  <a:cubicBezTo>
                    <a:pt x="30" y="0"/>
                    <a:pt x="30" y="0"/>
                    <a:pt x="30" y="0"/>
                  </a:cubicBezTo>
                  <a:lnTo>
                    <a:pt x="2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userDrawn="1"/>
          </p:nvSpPr>
          <p:spPr bwMode="auto">
            <a:xfrm>
              <a:off x="20926425"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21086763" y="12720638"/>
              <a:ext cx="68263" cy="228600"/>
            </a:xfrm>
            <a:custGeom>
              <a:avLst/>
              <a:gdLst>
                <a:gd name="T0" fmla="*/ 14 w 43"/>
                <a:gd name="T1" fmla="*/ 144 h 144"/>
                <a:gd name="T2" fmla="*/ 0 w 43"/>
                <a:gd name="T3" fmla="*/ 144 h 144"/>
                <a:gd name="T4" fmla="*/ 24 w 43"/>
                <a:gd name="T5" fmla="*/ 10 h 144"/>
                <a:gd name="T6" fmla="*/ 43 w 43"/>
                <a:gd name="T7" fmla="*/ 0 h 144"/>
                <a:gd name="T8" fmla="*/ 14 w 43"/>
                <a:gd name="T9" fmla="*/ 144 h 144"/>
              </a:gdLst>
              <a:ahLst/>
              <a:cxnLst>
                <a:cxn ang="0">
                  <a:pos x="T0" y="T1"/>
                </a:cxn>
                <a:cxn ang="0">
                  <a:pos x="T2" y="T3"/>
                </a:cxn>
                <a:cxn ang="0">
                  <a:pos x="T4" y="T5"/>
                </a:cxn>
                <a:cxn ang="0">
                  <a:pos x="T6" y="T7"/>
                </a:cxn>
                <a:cxn ang="0">
                  <a:pos x="T8" y="T9"/>
                </a:cxn>
              </a:cxnLst>
              <a:rect l="0" t="0" r="r" b="b"/>
              <a:pathLst>
                <a:path w="43" h="144">
                  <a:moveTo>
                    <a:pt x="14" y="144"/>
                  </a:moveTo>
                  <a:lnTo>
                    <a:pt x="0" y="144"/>
                  </a:lnTo>
                  <a:lnTo>
                    <a:pt x="24" y="10"/>
                  </a:lnTo>
                  <a:lnTo>
                    <a:pt x="43" y="0"/>
                  </a:lnTo>
                  <a:lnTo>
                    <a:pt x="14"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userDrawn="1"/>
          </p:nvSpPr>
          <p:spPr bwMode="auto">
            <a:xfrm>
              <a:off x="21169313" y="12782550"/>
              <a:ext cx="130175" cy="166688"/>
            </a:xfrm>
            <a:custGeom>
              <a:avLst/>
              <a:gdLst>
                <a:gd name="T0" fmla="*/ 15 w 17"/>
                <a:gd name="T1" fmla="*/ 5 h 22"/>
                <a:gd name="T2" fmla="*/ 10 w 17"/>
                <a:gd name="T3" fmla="*/ 3 h 22"/>
                <a:gd name="T4" fmla="*/ 3 w 17"/>
                <a:gd name="T5" fmla="*/ 13 h 22"/>
                <a:gd name="T6" fmla="*/ 9 w 17"/>
                <a:gd name="T7" fmla="*/ 20 h 22"/>
                <a:gd name="T8" fmla="*/ 13 w 17"/>
                <a:gd name="T9" fmla="*/ 18 h 22"/>
                <a:gd name="T10" fmla="*/ 15 w 17"/>
                <a:gd name="T11" fmla="*/ 20 h 22"/>
                <a:gd name="T12" fmla="*/ 8 w 17"/>
                <a:gd name="T13" fmla="*/ 22 h 22"/>
                <a:gd name="T14" fmla="*/ 0 w 17"/>
                <a:gd name="T15" fmla="*/ 13 h 22"/>
                <a:gd name="T16" fmla="*/ 10 w 17"/>
                <a:gd name="T17" fmla="*/ 0 h 22"/>
                <a:gd name="T18" fmla="*/ 17 w 17"/>
                <a:gd name="T19" fmla="*/ 3 h 22"/>
                <a:gd name="T20" fmla="*/ 15 w 17"/>
                <a:gd name="T21"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2">
                  <a:moveTo>
                    <a:pt x="15" y="5"/>
                  </a:moveTo>
                  <a:cubicBezTo>
                    <a:pt x="14" y="4"/>
                    <a:pt x="12" y="3"/>
                    <a:pt x="10" y="3"/>
                  </a:cubicBezTo>
                  <a:cubicBezTo>
                    <a:pt x="6" y="3"/>
                    <a:pt x="3" y="7"/>
                    <a:pt x="3" y="13"/>
                  </a:cubicBezTo>
                  <a:cubicBezTo>
                    <a:pt x="3" y="17"/>
                    <a:pt x="5" y="20"/>
                    <a:pt x="9" y="20"/>
                  </a:cubicBezTo>
                  <a:cubicBezTo>
                    <a:pt x="10" y="20"/>
                    <a:pt x="12" y="19"/>
                    <a:pt x="13" y="18"/>
                  </a:cubicBezTo>
                  <a:cubicBezTo>
                    <a:pt x="15" y="20"/>
                    <a:pt x="15" y="20"/>
                    <a:pt x="15" y="20"/>
                  </a:cubicBezTo>
                  <a:cubicBezTo>
                    <a:pt x="13" y="21"/>
                    <a:pt x="11" y="22"/>
                    <a:pt x="8" y="22"/>
                  </a:cubicBezTo>
                  <a:cubicBezTo>
                    <a:pt x="3" y="22"/>
                    <a:pt x="0" y="19"/>
                    <a:pt x="0" y="13"/>
                  </a:cubicBezTo>
                  <a:cubicBezTo>
                    <a:pt x="0" y="5"/>
                    <a:pt x="5" y="0"/>
                    <a:pt x="10" y="0"/>
                  </a:cubicBezTo>
                  <a:cubicBezTo>
                    <a:pt x="14" y="0"/>
                    <a:pt x="16"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userDrawn="1"/>
          </p:nvSpPr>
          <p:spPr bwMode="auto">
            <a:xfrm>
              <a:off x="21313775" y="12782550"/>
              <a:ext cx="144463" cy="166688"/>
            </a:xfrm>
            <a:custGeom>
              <a:avLst/>
              <a:gdLst>
                <a:gd name="T0" fmla="*/ 10 w 19"/>
                <a:gd name="T1" fmla="*/ 3 h 22"/>
                <a:gd name="T2" fmla="*/ 3 w 19"/>
                <a:gd name="T3" fmla="*/ 13 h 22"/>
                <a:gd name="T4" fmla="*/ 9 w 19"/>
                <a:gd name="T5" fmla="*/ 20 h 22"/>
                <a:gd name="T6" fmla="*/ 16 w 19"/>
                <a:gd name="T7" fmla="*/ 9 h 22"/>
                <a:gd name="T8" fmla="*/ 10 w 19"/>
                <a:gd name="T9" fmla="*/ 3 h 22"/>
                <a:gd name="T10" fmla="*/ 9 w 19"/>
                <a:gd name="T11" fmla="*/ 22 h 22"/>
                <a:gd name="T12" fmla="*/ 0 w 19"/>
                <a:gd name="T13" fmla="*/ 13 h 22"/>
                <a:gd name="T14" fmla="*/ 10 w 19"/>
                <a:gd name="T15" fmla="*/ 0 h 22"/>
                <a:gd name="T16" fmla="*/ 19 w 19"/>
                <a:gd name="T17" fmla="*/ 9 h 22"/>
                <a:gd name="T18" fmla="*/ 9 w 1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10" y="3"/>
                  </a:moveTo>
                  <a:cubicBezTo>
                    <a:pt x="6" y="3"/>
                    <a:pt x="3" y="7"/>
                    <a:pt x="3" y="13"/>
                  </a:cubicBezTo>
                  <a:cubicBezTo>
                    <a:pt x="3" y="17"/>
                    <a:pt x="5" y="20"/>
                    <a:pt x="9" y="20"/>
                  </a:cubicBezTo>
                  <a:cubicBezTo>
                    <a:pt x="13" y="20"/>
                    <a:pt x="16" y="15"/>
                    <a:pt x="16" y="9"/>
                  </a:cubicBezTo>
                  <a:cubicBezTo>
                    <a:pt x="16" y="5"/>
                    <a:pt x="14" y="3"/>
                    <a:pt x="10" y="3"/>
                  </a:cubicBezTo>
                  <a:moveTo>
                    <a:pt x="9" y="22"/>
                  </a:moveTo>
                  <a:cubicBezTo>
                    <a:pt x="3" y="22"/>
                    <a:pt x="0" y="19"/>
                    <a:pt x="0" y="13"/>
                  </a:cubicBezTo>
                  <a:cubicBezTo>
                    <a:pt x="0" y="5"/>
                    <a:pt x="5" y="0"/>
                    <a:pt x="10" y="0"/>
                  </a:cubicBezTo>
                  <a:cubicBezTo>
                    <a:pt x="16" y="0"/>
                    <a:pt x="19" y="3"/>
                    <a:pt x="19" y="9"/>
                  </a:cubicBezTo>
                  <a:cubicBezTo>
                    <a:pt x="19" y="17"/>
                    <a:pt x="14" y="22"/>
                    <a:pt x="9" y="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userDrawn="1"/>
          </p:nvSpPr>
          <p:spPr bwMode="auto">
            <a:xfrm>
              <a:off x="21482050" y="12782550"/>
              <a:ext cx="227013" cy="166688"/>
            </a:xfrm>
            <a:custGeom>
              <a:avLst/>
              <a:gdLst>
                <a:gd name="T0" fmla="*/ 30 w 30"/>
                <a:gd name="T1" fmla="*/ 9 h 22"/>
                <a:gd name="T2" fmla="*/ 28 w 30"/>
                <a:gd name="T3" fmla="*/ 22 h 22"/>
                <a:gd name="T4" fmla="*/ 25 w 30"/>
                <a:gd name="T5" fmla="*/ 22 h 22"/>
                <a:gd name="T6" fmla="*/ 27 w 30"/>
                <a:gd name="T7" fmla="*/ 9 h 22"/>
                <a:gd name="T8" fmla="*/ 27 w 30"/>
                <a:gd name="T9" fmla="*/ 7 h 22"/>
                <a:gd name="T10" fmla="*/ 23 w 30"/>
                <a:gd name="T11" fmla="*/ 2 h 22"/>
                <a:gd name="T12" fmla="*/ 18 w 30"/>
                <a:gd name="T13" fmla="*/ 10 h 22"/>
                <a:gd name="T14" fmla="*/ 15 w 30"/>
                <a:gd name="T15" fmla="*/ 22 h 22"/>
                <a:gd name="T16" fmla="*/ 12 w 30"/>
                <a:gd name="T17" fmla="*/ 22 h 22"/>
                <a:gd name="T18" fmla="*/ 15 w 30"/>
                <a:gd name="T19" fmla="*/ 9 h 22"/>
                <a:gd name="T20" fmla="*/ 15 w 30"/>
                <a:gd name="T21" fmla="*/ 7 h 22"/>
                <a:gd name="T22" fmla="*/ 11 w 30"/>
                <a:gd name="T23" fmla="*/ 2 h 22"/>
                <a:gd name="T24" fmla="*/ 5 w 30"/>
                <a:gd name="T25" fmla="*/ 10 h 22"/>
                <a:gd name="T26" fmla="*/ 3 w 30"/>
                <a:gd name="T27" fmla="*/ 22 h 22"/>
                <a:gd name="T28" fmla="*/ 0 w 30"/>
                <a:gd name="T29" fmla="*/ 22 h 22"/>
                <a:gd name="T30" fmla="*/ 4 w 30"/>
                <a:gd name="T31" fmla="*/ 0 h 22"/>
                <a:gd name="T32" fmla="*/ 7 w 30"/>
                <a:gd name="T33" fmla="*/ 0 h 22"/>
                <a:gd name="T34" fmla="*/ 6 w 30"/>
                <a:gd name="T35" fmla="*/ 3 h 22"/>
                <a:gd name="T36" fmla="*/ 12 w 30"/>
                <a:gd name="T37" fmla="*/ 0 h 22"/>
                <a:gd name="T38" fmla="*/ 17 w 30"/>
                <a:gd name="T39" fmla="*/ 4 h 22"/>
                <a:gd name="T40" fmla="*/ 24 w 30"/>
                <a:gd name="T41" fmla="*/ 0 h 22"/>
                <a:gd name="T42" fmla="*/ 30 w 30"/>
                <a:gd name="T43" fmla="*/ 6 h 22"/>
                <a:gd name="T44" fmla="*/ 30 w 30"/>
                <a:gd name="T4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2">
                  <a:moveTo>
                    <a:pt x="30" y="9"/>
                  </a:moveTo>
                  <a:cubicBezTo>
                    <a:pt x="28" y="22"/>
                    <a:pt x="28" y="22"/>
                    <a:pt x="28" y="22"/>
                  </a:cubicBezTo>
                  <a:cubicBezTo>
                    <a:pt x="25" y="22"/>
                    <a:pt x="25" y="22"/>
                    <a:pt x="25" y="22"/>
                  </a:cubicBezTo>
                  <a:cubicBezTo>
                    <a:pt x="27" y="9"/>
                    <a:pt x="27" y="9"/>
                    <a:pt x="27" y="9"/>
                  </a:cubicBezTo>
                  <a:cubicBezTo>
                    <a:pt x="27" y="9"/>
                    <a:pt x="27" y="7"/>
                    <a:pt x="27" y="7"/>
                  </a:cubicBezTo>
                  <a:cubicBezTo>
                    <a:pt x="27" y="4"/>
                    <a:pt x="26" y="2"/>
                    <a:pt x="23" y="2"/>
                  </a:cubicBezTo>
                  <a:cubicBezTo>
                    <a:pt x="21" y="2"/>
                    <a:pt x="18" y="5"/>
                    <a:pt x="18" y="10"/>
                  </a:cubicBezTo>
                  <a:cubicBezTo>
                    <a:pt x="15" y="22"/>
                    <a:pt x="15" y="22"/>
                    <a:pt x="15" y="22"/>
                  </a:cubicBezTo>
                  <a:cubicBezTo>
                    <a:pt x="12" y="22"/>
                    <a:pt x="12" y="22"/>
                    <a:pt x="12" y="22"/>
                  </a:cubicBezTo>
                  <a:cubicBezTo>
                    <a:pt x="15" y="9"/>
                    <a:pt x="15" y="9"/>
                    <a:pt x="15" y="9"/>
                  </a:cubicBezTo>
                  <a:cubicBezTo>
                    <a:pt x="15" y="9"/>
                    <a:pt x="15" y="7"/>
                    <a:pt x="15" y="7"/>
                  </a:cubicBezTo>
                  <a:cubicBezTo>
                    <a:pt x="15" y="4"/>
                    <a:pt x="14" y="2"/>
                    <a:pt x="11" y="2"/>
                  </a:cubicBezTo>
                  <a:cubicBezTo>
                    <a:pt x="8" y="2"/>
                    <a:pt x="6" y="5"/>
                    <a:pt x="5" y="10"/>
                  </a:cubicBezTo>
                  <a:cubicBezTo>
                    <a:pt x="3" y="22"/>
                    <a:pt x="3" y="22"/>
                    <a:pt x="3" y="22"/>
                  </a:cubicBezTo>
                  <a:cubicBezTo>
                    <a:pt x="0" y="22"/>
                    <a:pt x="0" y="22"/>
                    <a:pt x="0" y="22"/>
                  </a:cubicBezTo>
                  <a:cubicBezTo>
                    <a:pt x="4" y="0"/>
                    <a:pt x="4" y="0"/>
                    <a:pt x="4" y="0"/>
                  </a:cubicBezTo>
                  <a:cubicBezTo>
                    <a:pt x="7" y="0"/>
                    <a:pt x="7" y="0"/>
                    <a:pt x="7" y="0"/>
                  </a:cubicBezTo>
                  <a:cubicBezTo>
                    <a:pt x="6" y="3"/>
                    <a:pt x="6" y="3"/>
                    <a:pt x="6" y="3"/>
                  </a:cubicBezTo>
                  <a:cubicBezTo>
                    <a:pt x="8" y="1"/>
                    <a:pt x="9" y="0"/>
                    <a:pt x="12" y="0"/>
                  </a:cubicBezTo>
                  <a:cubicBezTo>
                    <a:pt x="15" y="0"/>
                    <a:pt x="16" y="1"/>
                    <a:pt x="17" y="4"/>
                  </a:cubicBezTo>
                  <a:cubicBezTo>
                    <a:pt x="19" y="1"/>
                    <a:pt x="21" y="0"/>
                    <a:pt x="24" y="0"/>
                  </a:cubicBezTo>
                  <a:cubicBezTo>
                    <a:pt x="28" y="0"/>
                    <a:pt x="30" y="2"/>
                    <a:pt x="30" y="6"/>
                  </a:cubicBezTo>
                  <a:cubicBezTo>
                    <a:pt x="30" y="7"/>
                    <a:pt x="30" y="8"/>
                    <a:pt x="30"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userDrawn="1"/>
          </p:nvSpPr>
          <p:spPr bwMode="auto">
            <a:xfrm>
              <a:off x="21747163" y="12782550"/>
              <a:ext cx="136525" cy="166688"/>
            </a:xfrm>
            <a:custGeom>
              <a:avLst/>
              <a:gdLst>
                <a:gd name="T0" fmla="*/ 10 w 18"/>
                <a:gd name="T1" fmla="*/ 3 h 22"/>
                <a:gd name="T2" fmla="*/ 3 w 18"/>
                <a:gd name="T3" fmla="*/ 10 h 22"/>
                <a:gd name="T4" fmla="*/ 15 w 18"/>
                <a:gd name="T5" fmla="*/ 10 h 22"/>
                <a:gd name="T6" fmla="*/ 10 w 18"/>
                <a:gd name="T7" fmla="*/ 3 h 22"/>
                <a:gd name="T8" fmla="*/ 17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7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6" y="3"/>
                    <a:pt x="4" y="5"/>
                    <a:pt x="3" y="10"/>
                  </a:cubicBezTo>
                  <a:cubicBezTo>
                    <a:pt x="15" y="10"/>
                    <a:pt x="15" y="10"/>
                    <a:pt x="15" y="10"/>
                  </a:cubicBezTo>
                  <a:cubicBezTo>
                    <a:pt x="15" y="5"/>
                    <a:pt x="14" y="3"/>
                    <a:pt x="10" y="3"/>
                  </a:cubicBezTo>
                  <a:moveTo>
                    <a:pt x="17"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3" y="22"/>
                    <a:pt x="0" y="19"/>
                    <a:pt x="0" y="13"/>
                  </a:cubicBezTo>
                  <a:cubicBezTo>
                    <a:pt x="0" y="5"/>
                    <a:pt x="4" y="0"/>
                    <a:pt x="10" y="0"/>
                  </a:cubicBezTo>
                  <a:cubicBezTo>
                    <a:pt x="15" y="0"/>
                    <a:pt x="18" y="3"/>
                    <a:pt x="18" y="8"/>
                  </a:cubicBezTo>
                  <a:cubicBezTo>
                    <a:pt x="18" y="10"/>
                    <a:pt x="18" y="11"/>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userDrawn="1"/>
          </p:nvSpPr>
          <p:spPr bwMode="auto">
            <a:xfrm>
              <a:off x="21997988" y="12782550"/>
              <a:ext cx="198438" cy="166688"/>
            </a:xfrm>
            <a:custGeom>
              <a:avLst/>
              <a:gdLst>
                <a:gd name="T0" fmla="*/ 17 w 26"/>
                <a:gd name="T1" fmla="*/ 22 h 22"/>
                <a:gd name="T2" fmla="*/ 14 w 26"/>
                <a:gd name="T3" fmla="*/ 22 h 22"/>
                <a:gd name="T4" fmla="*/ 13 w 26"/>
                <a:gd name="T5" fmla="*/ 7 h 22"/>
                <a:gd name="T6" fmla="*/ 13 w 26"/>
                <a:gd name="T7" fmla="*/ 4 h 22"/>
                <a:gd name="T8" fmla="*/ 11 w 26"/>
                <a:gd name="T9" fmla="*/ 7 h 22"/>
                <a:gd name="T10" fmla="*/ 5 w 26"/>
                <a:gd name="T11" fmla="*/ 22 h 22"/>
                <a:gd name="T12" fmla="*/ 2 w 26"/>
                <a:gd name="T13" fmla="*/ 22 h 22"/>
                <a:gd name="T14" fmla="*/ 0 w 26"/>
                <a:gd name="T15" fmla="*/ 0 h 22"/>
                <a:gd name="T16" fmla="*/ 4 w 26"/>
                <a:gd name="T17" fmla="*/ 0 h 22"/>
                <a:gd name="T18" fmla="*/ 4 w 26"/>
                <a:gd name="T19" fmla="*/ 15 h 22"/>
                <a:gd name="T20" fmla="*/ 4 w 26"/>
                <a:gd name="T21" fmla="*/ 18 h 22"/>
                <a:gd name="T22" fmla="*/ 6 w 26"/>
                <a:gd name="T23" fmla="*/ 15 h 22"/>
                <a:gd name="T24" fmla="*/ 12 w 26"/>
                <a:gd name="T25" fmla="*/ 0 h 22"/>
                <a:gd name="T26" fmla="*/ 15 w 26"/>
                <a:gd name="T27" fmla="*/ 0 h 22"/>
                <a:gd name="T28" fmla="*/ 16 w 26"/>
                <a:gd name="T29" fmla="*/ 15 h 22"/>
                <a:gd name="T30" fmla="*/ 16 w 26"/>
                <a:gd name="T31" fmla="*/ 18 h 22"/>
                <a:gd name="T32" fmla="*/ 17 w 26"/>
                <a:gd name="T33" fmla="*/ 15 h 22"/>
                <a:gd name="T34" fmla="*/ 23 w 26"/>
                <a:gd name="T35" fmla="*/ 0 h 22"/>
                <a:gd name="T36" fmla="*/ 26 w 26"/>
                <a:gd name="T37" fmla="*/ 0 h 22"/>
                <a:gd name="T38" fmla="*/ 17 w 26"/>
                <a:gd name="T3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22">
                  <a:moveTo>
                    <a:pt x="17" y="22"/>
                  </a:moveTo>
                  <a:cubicBezTo>
                    <a:pt x="14" y="22"/>
                    <a:pt x="14" y="22"/>
                    <a:pt x="14" y="22"/>
                  </a:cubicBezTo>
                  <a:cubicBezTo>
                    <a:pt x="13" y="7"/>
                    <a:pt x="13" y="7"/>
                    <a:pt x="13" y="7"/>
                  </a:cubicBezTo>
                  <a:cubicBezTo>
                    <a:pt x="13" y="7"/>
                    <a:pt x="13" y="5"/>
                    <a:pt x="13" y="4"/>
                  </a:cubicBezTo>
                  <a:cubicBezTo>
                    <a:pt x="12" y="5"/>
                    <a:pt x="12" y="7"/>
                    <a:pt x="11" y="7"/>
                  </a:cubicBezTo>
                  <a:cubicBezTo>
                    <a:pt x="5" y="22"/>
                    <a:pt x="5" y="22"/>
                    <a:pt x="5" y="22"/>
                  </a:cubicBezTo>
                  <a:cubicBezTo>
                    <a:pt x="2" y="22"/>
                    <a:pt x="2" y="22"/>
                    <a:pt x="2" y="22"/>
                  </a:cubicBezTo>
                  <a:cubicBezTo>
                    <a:pt x="0" y="0"/>
                    <a:pt x="0" y="0"/>
                    <a:pt x="0" y="0"/>
                  </a:cubicBezTo>
                  <a:cubicBezTo>
                    <a:pt x="4" y="0"/>
                    <a:pt x="4" y="0"/>
                    <a:pt x="4" y="0"/>
                  </a:cubicBezTo>
                  <a:cubicBezTo>
                    <a:pt x="4" y="15"/>
                    <a:pt x="4" y="15"/>
                    <a:pt x="4" y="15"/>
                  </a:cubicBezTo>
                  <a:cubicBezTo>
                    <a:pt x="4" y="15"/>
                    <a:pt x="4" y="17"/>
                    <a:pt x="4" y="18"/>
                  </a:cubicBezTo>
                  <a:cubicBezTo>
                    <a:pt x="5" y="17"/>
                    <a:pt x="5" y="15"/>
                    <a:pt x="6" y="15"/>
                  </a:cubicBezTo>
                  <a:cubicBezTo>
                    <a:pt x="12" y="0"/>
                    <a:pt x="12" y="0"/>
                    <a:pt x="12" y="0"/>
                  </a:cubicBezTo>
                  <a:cubicBezTo>
                    <a:pt x="15" y="0"/>
                    <a:pt x="15" y="0"/>
                    <a:pt x="15" y="0"/>
                  </a:cubicBezTo>
                  <a:cubicBezTo>
                    <a:pt x="16" y="15"/>
                    <a:pt x="16" y="15"/>
                    <a:pt x="16" y="15"/>
                  </a:cubicBezTo>
                  <a:cubicBezTo>
                    <a:pt x="16" y="15"/>
                    <a:pt x="16" y="17"/>
                    <a:pt x="16" y="18"/>
                  </a:cubicBezTo>
                  <a:cubicBezTo>
                    <a:pt x="17" y="17"/>
                    <a:pt x="17" y="15"/>
                    <a:pt x="17" y="15"/>
                  </a:cubicBezTo>
                  <a:cubicBezTo>
                    <a:pt x="23" y="0"/>
                    <a:pt x="23" y="0"/>
                    <a:pt x="23" y="0"/>
                  </a:cubicBezTo>
                  <a:cubicBezTo>
                    <a:pt x="26" y="0"/>
                    <a:pt x="26" y="0"/>
                    <a:pt x="26" y="0"/>
                  </a:cubicBezTo>
                  <a:lnTo>
                    <a:pt x="17"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userDrawn="1"/>
          </p:nvSpPr>
          <p:spPr bwMode="auto">
            <a:xfrm>
              <a:off x="22210713" y="12720638"/>
              <a:ext cx="136525" cy="228600"/>
            </a:xfrm>
            <a:custGeom>
              <a:avLst/>
              <a:gdLst>
                <a:gd name="T0" fmla="*/ 18 w 18"/>
                <a:gd name="T1" fmla="*/ 17 h 30"/>
                <a:gd name="T2" fmla="*/ 16 w 18"/>
                <a:gd name="T3" fmla="*/ 30 h 30"/>
                <a:gd name="T4" fmla="*/ 13 w 18"/>
                <a:gd name="T5" fmla="*/ 30 h 30"/>
                <a:gd name="T6" fmla="*/ 15 w 18"/>
                <a:gd name="T7" fmla="*/ 17 h 30"/>
                <a:gd name="T8" fmla="*/ 15 w 18"/>
                <a:gd name="T9" fmla="*/ 15 h 30"/>
                <a:gd name="T10" fmla="*/ 11 w 18"/>
                <a:gd name="T11" fmla="*/ 10 h 30"/>
                <a:gd name="T12" fmla="*/ 5 w 18"/>
                <a:gd name="T13" fmla="*/ 18 h 30"/>
                <a:gd name="T14" fmla="*/ 3 w 18"/>
                <a:gd name="T15" fmla="*/ 30 h 30"/>
                <a:gd name="T16" fmla="*/ 0 w 18"/>
                <a:gd name="T17" fmla="*/ 30 h 30"/>
                <a:gd name="T18" fmla="*/ 5 w 18"/>
                <a:gd name="T19" fmla="*/ 2 h 30"/>
                <a:gd name="T20" fmla="*/ 8 w 18"/>
                <a:gd name="T21" fmla="*/ 0 h 30"/>
                <a:gd name="T22" fmla="*/ 6 w 18"/>
                <a:gd name="T23" fmla="*/ 11 h 30"/>
                <a:gd name="T24" fmla="*/ 12 w 18"/>
                <a:gd name="T25" fmla="*/ 8 h 30"/>
                <a:gd name="T26" fmla="*/ 18 w 18"/>
                <a:gd name="T27" fmla="*/ 15 h 30"/>
                <a:gd name="T28" fmla="*/ 18 w 18"/>
                <a:gd name="T29"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30">
                  <a:moveTo>
                    <a:pt x="18" y="17"/>
                  </a:moveTo>
                  <a:cubicBezTo>
                    <a:pt x="16" y="30"/>
                    <a:pt x="16" y="30"/>
                    <a:pt x="16" y="30"/>
                  </a:cubicBezTo>
                  <a:cubicBezTo>
                    <a:pt x="13" y="30"/>
                    <a:pt x="13" y="30"/>
                    <a:pt x="13" y="30"/>
                  </a:cubicBezTo>
                  <a:cubicBezTo>
                    <a:pt x="15" y="17"/>
                    <a:pt x="15" y="17"/>
                    <a:pt x="15" y="17"/>
                  </a:cubicBezTo>
                  <a:cubicBezTo>
                    <a:pt x="15" y="17"/>
                    <a:pt x="15" y="16"/>
                    <a:pt x="15" y="15"/>
                  </a:cubicBezTo>
                  <a:cubicBezTo>
                    <a:pt x="15" y="12"/>
                    <a:pt x="14" y="10"/>
                    <a:pt x="11" y="10"/>
                  </a:cubicBezTo>
                  <a:cubicBezTo>
                    <a:pt x="8" y="10"/>
                    <a:pt x="6" y="13"/>
                    <a:pt x="5" y="18"/>
                  </a:cubicBezTo>
                  <a:cubicBezTo>
                    <a:pt x="3" y="30"/>
                    <a:pt x="3" y="30"/>
                    <a:pt x="3" y="30"/>
                  </a:cubicBezTo>
                  <a:cubicBezTo>
                    <a:pt x="0" y="30"/>
                    <a:pt x="0" y="30"/>
                    <a:pt x="0" y="30"/>
                  </a:cubicBezTo>
                  <a:cubicBezTo>
                    <a:pt x="5" y="2"/>
                    <a:pt x="5" y="2"/>
                    <a:pt x="5" y="2"/>
                  </a:cubicBezTo>
                  <a:cubicBezTo>
                    <a:pt x="8" y="0"/>
                    <a:pt x="8" y="0"/>
                    <a:pt x="8" y="0"/>
                  </a:cubicBezTo>
                  <a:cubicBezTo>
                    <a:pt x="6" y="11"/>
                    <a:pt x="6" y="11"/>
                    <a:pt x="6" y="11"/>
                  </a:cubicBezTo>
                  <a:cubicBezTo>
                    <a:pt x="7" y="9"/>
                    <a:pt x="9" y="8"/>
                    <a:pt x="12" y="8"/>
                  </a:cubicBezTo>
                  <a:cubicBezTo>
                    <a:pt x="16" y="8"/>
                    <a:pt x="18" y="10"/>
                    <a:pt x="18" y="15"/>
                  </a:cubicBezTo>
                  <a:cubicBezTo>
                    <a:pt x="18" y="15"/>
                    <a:pt x="18" y="16"/>
                    <a:pt x="18"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noEditPoints="1"/>
            </p:cNvSpPr>
            <p:nvPr userDrawn="1"/>
          </p:nvSpPr>
          <p:spPr bwMode="auto">
            <a:xfrm>
              <a:off x="22377400" y="12782550"/>
              <a:ext cx="138113" cy="166688"/>
            </a:xfrm>
            <a:custGeom>
              <a:avLst/>
              <a:gdLst>
                <a:gd name="T0" fmla="*/ 9 w 18"/>
                <a:gd name="T1" fmla="*/ 11 h 22"/>
                <a:gd name="T2" fmla="*/ 3 w 18"/>
                <a:gd name="T3" fmla="*/ 16 h 22"/>
                <a:gd name="T4" fmla="*/ 7 w 18"/>
                <a:gd name="T5" fmla="*/ 20 h 22"/>
                <a:gd name="T6" fmla="*/ 13 w 18"/>
                <a:gd name="T7" fmla="*/ 17 h 22"/>
                <a:gd name="T8" fmla="*/ 14 w 18"/>
                <a:gd name="T9" fmla="*/ 12 h 22"/>
                <a:gd name="T10" fmla="*/ 9 w 18"/>
                <a:gd name="T11" fmla="*/ 11 h 22"/>
                <a:gd name="T12" fmla="*/ 18 w 18"/>
                <a:gd name="T13" fmla="*/ 7 h 22"/>
                <a:gd name="T14" fmla="*/ 16 w 18"/>
                <a:gd name="T15" fmla="*/ 22 h 22"/>
                <a:gd name="T16" fmla="*/ 13 w 18"/>
                <a:gd name="T17" fmla="*/ 22 h 22"/>
                <a:gd name="T18" fmla="*/ 13 w 18"/>
                <a:gd name="T19" fmla="*/ 19 h 22"/>
                <a:gd name="T20" fmla="*/ 6 w 18"/>
                <a:gd name="T21" fmla="*/ 22 h 22"/>
                <a:gd name="T22" fmla="*/ 0 w 18"/>
                <a:gd name="T23" fmla="*/ 17 h 22"/>
                <a:gd name="T24" fmla="*/ 9 w 18"/>
                <a:gd name="T25" fmla="*/ 9 h 22"/>
                <a:gd name="T26" fmla="*/ 15 w 18"/>
                <a:gd name="T27" fmla="*/ 10 h 22"/>
                <a:gd name="T28" fmla="*/ 15 w 18"/>
                <a:gd name="T29" fmla="*/ 7 h 22"/>
                <a:gd name="T30" fmla="*/ 15 w 18"/>
                <a:gd name="T31" fmla="*/ 6 h 22"/>
                <a:gd name="T32" fmla="*/ 11 w 18"/>
                <a:gd name="T33" fmla="*/ 2 h 22"/>
                <a:gd name="T34" fmla="*/ 5 w 18"/>
                <a:gd name="T35" fmla="*/ 4 h 22"/>
                <a:gd name="T36" fmla="*/ 4 w 18"/>
                <a:gd name="T37" fmla="*/ 2 h 22"/>
                <a:gd name="T38" fmla="*/ 12 w 18"/>
                <a:gd name="T39" fmla="*/ 0 h 22"/>
                <a:gd name="T40" fmla="*/ 18 w 18"/>
                <a:gd name="T41" fmla="*/ 5 h 22"/>
                <a:gd name="T42" fmla="*/ 18 w 18"/>
                <a:gd name="T4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2">
                  <a:moveTo>
                    <a:pt x="9" y="11"/>
                  </a:moveTo>
                  <a:cubicBezTo>
                    <a:pt x="5" y="11"/>
                    <a:pt x="3" y="13"/>
                    <a:pt x="3" y="16"/>
                  </a:cubicBezTo>
                  <a:cubicBezTo>
                    <a:pt x="3" y="18"/>
                    <a:pt x="5" y="20"/>
                    <a:pt x="7" y="20"/>
                  </a:cubicBezTo>
                  <a:cubicBezTo>
                    <a:pt x="10" y="20"/>
                    <a:pt x="12" y="18"/>
                    <a:pt x="13" y="17"/>
                  </a:cubicBezTo>
                  <a:cubicBezTo>
                    <a:pt x="14" y="12"/>
                    <a:pt x="14" y="12"/>
                    <a:pt x="14" y="12"/>
                  </a:cubicBezTo>
                  <a:cubicBezTo>
                    <a:pt x="13" y="11"/>
                    <a:pt x="11" y="11"/>
                    <a:pt x="9" y="11"/>
                  </a:cubicBezTo>
                  <a:moveTo>
                    <a:pt x="18" y="7"/>
                  </a:moveTo>
                  <a:cubicBezTo>
                    <a:pt x="16" y="22"/>
                    <a:pt x="16" y="22"/>
                    <a:pt x="16" y="22"/>
                  </a:cubicBezTo>
                  <a:cubicBezTo>
                    <a:pt x="13" y="22"/>
                    <a:pt x="13" y="22"/>
                    <a:pt x="13" y="22"/>
                  </a:cubicBezTo>
                  <a:cubicBezTo>
                    <a:pt x="13" y="19"/>
                    <a:pt x="13" y="19"/>
                    <a:pt x="13" y="19"/>
                  </a:cubicBezTo>
                  <a:cubicBezTo>
                    <a:pt x="11" y="21"/>
                    <a:pt x="9" y="22"/>
                    <a:pt x="6" y="22"/>
                  </a:cubicBezTo>
                  <a:cubicBezTo>
                    <a:pt x="3" y="22"/>
                    <a:pt x="0" y="21"/>
                    <a:pt x="0" y="17"/>
                  </a:cubicBezTo>
                  <a:cubicBezTo>
                    <a:pt x="0" y="11"/>
                    <a:pt x="4" y="9"/>
                    <a:pt x="9" y="9"/>
                  </a:cubicBezTo>
                  <a:cubicBezTo>
                    <a:pt x="11" y="9"/>
                    <a:pt x="13" y="9"/>
                    <a:pt x="15" y="10"/>
                  </a:cubicBezTo>
                  <a:cubicBezTo>
                    <a:pt x="15" y="7"/>
                    <a:pt x="15" y="7"/>
                    <a:pt x="15" y="7"/>
                  </a:cubicBezTo>
                  <a:cubicBezTo>
                    <a:pt x="15" y="7"/>
                    <a:pt x="15" y="6"/>
                    <a:pt x="15" y="6"/>
                  </a:cubicBezTo>
                  <a:cubicBezTo>
                    <a:pt x="15" y="4"/>
                    <a:pt x="14" y="2"/>
                    <a:pt x="11" y="2"/>
                  </a:cubicBezTo>
                  <a:cubicBezTo>
                    <a:pt x="9" y="2"/>
                    <a:pt x="7" y="3"/>
                    <a:pt x="5" y="4"/>
                  </a:cubicBezTo>
                  <a:cubicBezTo>
                    <a:pt x="4" y="2"/>
                    <a:pt x="4" y="2"/>
                    <a:pt x="4" y="2"/>
                  </a:cubicBezTo>
                  <a:cubicBezTo>
                    <a:pt x="6" y="1"/>
                    <a:pt x="9" y="0"/>
                    <a:pt x="12" y="0"/>
                  </a:cubicBezTo>
                  <a:cubicBezTo>
                    <a:pt x="16" y="0"/>
                    <a:pt x="18" y="2"/>
                    <a:pt x="18" y="5"/>
                  </a:cubicBezTo>
                  <a:cubicBezTo>
                    <a:pt x="18" y="6"/>
                    <a:pt x="18" y="6"/>
                    <a:pt x="18"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userDrawn="1"/>
          </p:nvSpPr>
          <p:spPr bwMode="auto">
            <a:xfrm>
              <a:off x="22559963" y="12720638"/>
              <a:ext cx="84138" cy="228600"/>
            </a:xfrm>
            <a:custGeom>
              <a:avLst/>
              <a:gdLst>
                <a:gd name="T0" fmla="*/ 11 w 11"/>
                <a:gd name="T1" fmla="*/ 11 h 30"/>
                <a:gd name="T2" fmla="*/ 5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2 w 11"/>
                <a:gd name="T21" fmla="*/ 11 h 30"/>
                <a:gd name="T22" fmla="*/ 0 w 11"/>
                <a:gd name="T23" fmla="*/ 11 h 30"/>
                <a:gd name="T24" fmla="*/ 0 w 11"/>
                <a:gd name="T25" fmla="*/ 8 h 30"/>
                <a:gd name="T26" fmla="*/ 3 w 11"/>
                <a:gd name="T27" fmla="*/ 8 h 30"/>
                <a:gd name="T28" fmla="*/ 4 w 11"/>
                <a:gd name="T29" fmla="*/ 2 h 30"/>
                <a:gd name="T30" fmla="*/ 7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5" y="11"/>
                    <a:pt x="5" y="11"/>
                    <a:pt x="5"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2" y="11"/>
                    <a:pt x="2" y="11"/>
                    <a:pt x="2" y="11"/>
                  </a:cubicBezTo>
                  <a:cubicBezTo>
                    <a:pt x="0" y="11"/>
                    <a:pt x="0" y="11"/>
                    <a:pt x="0" y="11"/>
                  </a:cubicBezTo>
                  <a:cubicBezTo>
                    <a:pt x="0" y="8"/>
                    <a:pt x="0" y="8"/>
                    <a:pt x="0" y="8"/>
                  </a:cubicBezTo>
                  <a:cubicBezTo>
                    <a:pt x="3" y="8"/>
                    <a:pt x="3" y="8"/>
                    <a:pt x="3" y="8"/>
                  </a:cubicBezTo>
                  <a:cubicBezTo>
                    <a:pt x="4" y="2"/>
                    <a:pt x="4" y="2"/>
                    <a:pt x="4" y="2"/>
                  </a:cubicBezTo>
                  <a:cubicBezTo>
                    <a:pt x="7" y="0"/>
                    <a:pt x="7" y="0"/>
                    <a:pt x="7"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userDrawn="1"/>
          </p:nvSpPr>
          <p:spPr bwMode="auto">
            <a:xfrm>
              <a:off x="22682200" y="12728575"/>
              <a:ext cx="46038" cy="68263"/>
            </a:xfrm>
            <a:custGeom>
              <a:avLst/>
              <a:gdLst>
                <a:gd name="T0" fmla="*/ 10 w 29"/>
                <a:gd name="T1" fmla="*/ 43 h 43"/>
                <a:gd name="T2" fmla="*/ 0 w 29"/>
                <a:gd name="T3" fmla="*/ 43 h 43"/>
                <a:gd name="T4" fmla="*/ 10 w 29"/>
                <a:gd name="T5" fmla="*/ 0 h 43"/>
                <a:gd name="T6" fmla="*/ 29 w 29"/>
                <a:gd name="T7" fmla="*/ 0 h 43"/>
                <a:gd name="T8" fmla="*/ 10 w 29"/>
                <a:gd name="T9" fmla="*/ 43 h 43"/>
              </a:gdLst>
              <a:ahLst/>
              <a:cxnLst>
                <a:cxn ang="0">
                  <a:pos x="T0" y="T1"/>
                </a:cxn>
                <a:cxn ang="0">
                  <a:pos x="T2" y="T3"/>
                </a:cxn>
                <a:cxn ang="0">
                  <a:pos x="T4" y="T5"/>
                </a:cxn>
                <a:cxn ang="0">
                  <a:pos x="T6" y="T7"/>
                </a:cxn>
                <a:cxn ang="0">
                  <a:pos x="T8" y="T9"/>
                </a:cxn>
              </a:cxnLst>
              <a:rect l="0" t="0" r="r" b="b"/>
              <a:pathLst>
                <a:path w="29" h="43">
                  <a:moveTo>
                    <a:pt x="10" y="43"/>
                  </a:moveTo>
                  <a:lnTo>
                    <a:pt x="0" y="43"/>
                  </a:lnTo>
                  <a:lnTo>
                    <a:pt x="10" y="0"/>
                  </a:lnTo>
                  <a:lnTo>
                    <a:pt x="29"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userDrawn="1"/>
          </p:nvSpPr>
          <p:spPr bwMode="auto">
            <a:xfrm>
              <a:off x="22712363" y="12782550"/>
              <a:ext cx="128588" cy="166688"/>
            </a:xfrm>
            <a:custGeom>
              <a:avLst/>
              <a:gdLst>
                <a:gd name="T0" fmla="*/ 15 w 17"/>
                <a:gd name="T1" fmla="*/ 5 h 22"/>
                <a:gd name="T2" fmla="*/ 9 w 17"/>
                <a:gd name="T3" fmla="*/ 3 h 22"/>
                <a:gd name="T4" fmla="*/ 6 w 17"/>
                <a:gd name="T5" fmla="*/ 5 h 22"/>
                <a:gd name="T6" fmla="*/ 10 w 17"/>
                <a:gd name="T7" fmla="*/ 9 h 22"/>
                <a:gd name="T8" fmla="*/ 15 w 17"/>
                <a:gd name="T9" fmla="*/ 16 h 22"/>
                <a:gd name="T10" fmla="*/ 8 w 17"/>
                <a:gd name="T11" fmla="*/ 22 h 22"/>
                <a:gd name="T12" fmla="*/ 0 w 17"/>
                <a:gd name="T13" fmla="*/ 19 h 22"/>
                <a:gd name="T14" fmla="*/ 2 w 17"/>
                <a:gd name="T15" fmla="*/ 17 h 22"/>
                <a:gd name="T16" fmla="*/ 8 w 17"/>
                <a:gd name="T17" fmla="*/ 20 h 22"/>
                <a:gd name="T18" fmla="*/ 12 w 17"/>
                <a:gd name="T19" fmla="*/ 16 h 22"/>
                <a:gd name="T20" fmla="*/ 8 w 17"/>
                <a:gd name="T21" fmla="*/ 12 h 22"/>
                <a:gd name="T22" fmla="*/ 3 w 17"/>
                <a:gd name="T23" fmla="*/ 6 h 22"/>
                <a:gd name="T24" fmla="*/ 10 w 17"/>
                <a:gd name="T25" fmla="*/ 0 h 22"/>
                <a:gd name="T26" fmla="*/ 17 w 17"/>
                <a:gd name="T27" fmla="*/ 3 h 22"/>
                <a:gd name="T28" fmla="*/ 15 w 17"/>
                <a:gd name="T2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15" y="5"/>
                  </a:moveTo>
                  <a:cubicBezTo>
                    <a:pt x="13" y="3"/>
                    <a:pt x="12" y="3"/>
                    <a:pt x="9" y="3"/>
                  </a:cubicBezTo>
                  <a:cubicBezTo>
                    <a:pt x="7" y="3"/>
                    <a:pt x="6" y="4"/>
                    <a:pt x="6" y="5"/>
                  </a:cubicBezTo>
                  <a:cubicBezTo>
                    <a:pt x="6" y="7"/>
                    <a:pt x="6" y="8"/>
                    <a:pt x="10" y="9"/>
                  </a:cubicBezTo>
                  <a:cubicBezTo>
                    <a:pt x="14" y="11"/>
                    <a:pt x="15" y="13"/>
                    <a:pt x="15" y="16"/>
                  </a:cubicBezTo>
                  <a:cubicBezTo>
                    <a:pt x="15" y="20"/>
                    <a:pt x="12" y="22"/>
                    <a:pt x="8" y="22"/>
                  </a:cubicBezTo>
                  <a:cubicBezTo>
                    <a:pt x="4" y="22"/>
                    <a:pt x="2" y="21"/>
                    <a:pt x="0" y="19"/>
                  </a:cubicBezTo>
                  <a:cubicBezTo>
                    <a:pt x="2" y="17"/>
                    <a:pt x="2" y="17"/>
                    <a:pt x="2" y="17"/>
                  </a:cubicBezTo>
                  <a:cubicBezTo>
                    <a:pt x="3" y="19"/>
                    <a:pt x="5" y="20"/>
                    <a:pt x="8" y="20"/>
                  </a:cubicBezTo>
                  <a:cubicBezTo>
                    <a:pt x="11" y="20"/>
                    <a:pt x="12" y="18"/>
                    <a:pt x="12" y="16"/>
                  </a:cubicBezTo>
                  <a:cubicBezTo>
                    <a:pt x="12" y="15"/>
                    <a:pt x="11" y="14"/>
                    <a:pt x="8" y="12"/>
                  </a:cubicBezTo>
                  <a:cubicBezTo>
                    <a:pt x="4" y="10"/>
                    <a:pt x="3" y="9"/>
                    <a:pt x="3" y="6"/>
                  </a:cubicBezTo>
                  <a:cubicBezTo>
                    <a:pt x="3" y="2"/>
                    <a:pt x="5" y="0"/>
                    <a:pt x="10" y="0"/>
                  </a:cubicBezTo>
                  <a:cubicBezTo>
                    <a:pt x="13" y="0"/>
                    <a:pt x="15"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userDrawn="1"/>
          </p:nvSpPr>
          <p:spPr bwMode="auto">
            <a:xfrm>
              <a:off x="22940963" y="12782550"/>
              <a:ext cx="136525" cy="166688"/>
            </a:xfrm>
            <a:custGeom>
              <a:avLst/>
              <a:gdLst>
                <a:gd name="T0" fmla="*/ 18 w 18"/>
                <a:gd name="T1" fmla="*/ 9 h 22"/>
                <a:gd name="T2" fmla="*/ 16 w 18"/>
                <a:gd name="T3" fmla="*/ 22 h 22"/>
                <a:gd name="T4" fmla="*/ 13 w 18"/>
                <a:gd name="T5" fmla="*/ 22 h 22"/>
                <a:gd name="T6" fmla="*/ 15 w 18"/>
                <a:gd name="T7" fmla="*/ 9 h 22"/>
                <a:gd name="T8" fmla="*/ 15 w 18"/>
                <a:gd name="T9" fmla="*/ 7 h 22"/>
                <a:gd name="T10" fmla="*/ 11 w 18"/>
                <a:gd name="T11" fmla="*/ 2 h 22"/>
                <a:gd name="T12" fmla="*/ 5 w 18"/>
                <a:gd name="T13" fmla="*/ 10 h 22"/>
                <a:gd name="T14" fmla="*/ 3 w 18"/>
                <a:gd name="T15" fmla="*/ 22 h 22"/>
                <a:gd name="T16" fmla="*/ 0 w 18"/>
                <a:gd name="T17" fmla="*/ 22 h 22"/>
                <a:gd name="T18" fmla="*/ 3 w 18"/>
                <a:gd name="T19" fmla="*/ 0 h 22"/>
                <a:gd name="T20" fmla="*/ 6 w 18"/>
                <a:gd name="T21" fmla="*/ 0 h 22"/>
                <a:gd name="T22" fmla="*/ 6 w 18"/>
                <a:gd name="T23" fmla="*/ 3 h 22"/>
                <a:gd name="T24" fmla="*/ 12 w 18"/>
                <a:gd name="T25" fmla="*/ 0 h 22"/>
                <a:gd name="T26" fmla="*/ 18 w 18"/>
                <a:gd name="T27" fmla="*/ 7 h 22"/>
                <a:gd name="T28" fmla="*/ 18 w 18"/>
                <a:gd name="T2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9"/>
                  </a:moveTo>
                  <a:cubicBezTo>
                    <a:pt x="16" y="22"/>
                    <a:pt x="16" y="22"/>
                    <a:pt x="16" y="22"/>
                  </a:cubicBezTo>
                  <a:cubicBezTo>
                    <a:pt x="13" y="22"/>
                    <a:pt x="13" y="22"/>
                    <a:pt x="13" y="22"/>
                  </a:cubicBezTo>
                  <a:cubicBezTo>
                    <a:pt x="15" y="9"/>
                    <a:pt x="15" y="9"/>
                    <a:pt x="15" y="9"/>
                  </a:cubicBezTo>
                  <a:cubicBezTo>
                    <a:pt x="15" y="9"/>
                    <a:pt x="15" y="8"/>
                    <a:pt x="15" y="7"/>
                  </a:cubicBezTo>
                  <a:cubicBezTo>
                    <a:pt x="15" y="4"/>
                    <a:pt x="14" y="2"/>
                    <a:pt x="11" y="2"/>
                  </a:cubicBezTo>
                  <a:cubicBezTo>
                    <a:pt x="8" y="2"/>
                    <a:pt x="6" y="5"/>
                    <a:pt x="5" y="10"/>
                  </a:cubicBezTo>
                  <a:cubicBezTo>
                    <a:pt x="3" y="22"/>
                    <a:pt x="3" y="22"/>
                    <a:pt x="3" y="22"/>
                  </a:cubicBezTo>
                  <a:cubicBezTo>
                    <a:pt x="0" y="22"/>
                    <a:pt x="0" y="22"/>
                    <a:pt x="0" y="22"/>
                  </a:cubicBezTo>
                  <a:cubicBezTo>
                    <a:pt x="3" y="0"/>
                    <a:pt x="3" y="0"/>
                    <a:pt x="3" y="0"/>
                  </a:cubicBezTo>
                  <a:cubicBezTo>
                    <a:pt x="6" y="0"/>
                    <a:pt x="6" y="0"/>
                    <a:pt x="6" y="0"/>
                  </a:cubicBezTo>
                  <a:cubicBezTo>
                    <a:pt x="6" y="3"/>
                    <a:pt x="6" y="3"/>
                    <a:pt x="6" y="3"/>
                  </a:cubicBezTo>
                  <a:cubicBezTo>
                    <a:pt x="7" y="1"/>
                    <a:pt x="9" y="0"/>
                    <a:pt x="12" y="0"/>
                  </a:cubicBezTo>
                  <a:cubicBezTo>
                    <a:pt x="16" y="0"/>
                    <a:pt x="18" y="2"/>
                    <a:pt x="18" y="7"/>
                  </a:cubicBezTo>
                  <a:cubicBezTo>
                    <a:pt x="18" y="7"/>
                    <a:pt x="18" y="8"/>
                    <a:pt x="18"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noEditPoints="1"/>
            </p:cNvSpPr>
            <p:nvPr userDrawn="1"/>
          </p:nvSpPr>
          <p:spPr bwMode="auto">
            <a:xfrm>
              <a:off x="23115588"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userDrawn="1"/>
          </p:nvSpPr>
          <p:spPr bwMode="auto">
            <a:xfrm>
              <a:off x="23260050" y="12782550"/>
              <a:ext cx="144463" cy="166688"/>
            </a:xfrm>
            <a:custGeom>
              <a:avLst/>
              <a:gdLst>
                <a:gd name="T0" fmla="*/ 11 w 19"/>
                <a:gd name="T1" fmla="*/ 11 h 22"/>
                <a:gd name="T2" fmla="*/ 16 w 19"/>
                <a:gd name="T3" fmla="*/ 22 h 22"/>
                <a:gd name="T4" fmla="*/ 13 w 19"/>
                <a:gd name="T5" fmla="*/ 22 h 22"/>
                <a:gd name="T6" fmla="*/ 10 w 19"/>
                <a:gd name="T7" fmla="*/ 14 h 22"/>
                <a:gd name="T8" fmla="*/ 9 w 19"/>
                <a:gd name="T9" fmla="*/ 13 h 22"/>
                <a:gd name="T10" fmla="*/ 8 w 19"/>
                <a:gd name="T11" fmla="*/ 14 h 22"/>
                <a:gd name="T12" fmla="*/ 3 w 19"/>
                <a:gd name="T13" fmla="*/ 22 h 22"/>
                <a:gd name="T14" fmla="*/ 0 w 19"/>
                <a:gd name="T15" fmla="*/ 22 h 22"/>
                <a:gd name="T16" fmla="*/ 8 w 19"/>
                <a:gd name="T17" fmla="*/ 11 h 22"/>
                <a:gd name="T18" fmla="*/ 4 w 19"/>
                <a:gd name="T19" fmla="*/ 0 h 22"/>
                <a:gd name="T20" fmla="*/ 7 w 19"/>
                <a:gd name="T21" fmla="*/ 0 h 22"/>
                <a:gd name="T22" fmla="*/ 10 w 19"/>
                <a:gd name="T23" fmla="*/ 7 h 22"/>
                <a:gd name="T24" fmla="*/ 10 w 19"/>
                <a:gd name="T25" fmla="*/ 8 h 22"/>
                <a:gd name="T26" fmla="*/ 11 w 19"/>
                <a:gd name="T27" fmla="*/ 7 h 22"/>
                <a:gd name="T28" fmla="*/ 16 w 19"/>
                <a:gd name="T29" fmla="*/ 0 h 22"/>
                <a:gd name="T30" fmla="*/ 19 w 19"/>
                <a:gd name="T31" fmla="*/ 0 h 22"/>
                <a:gd name="T32" fmla="*/ 11 w 19"/>
                <a:gd name="T3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11" y="11"/>
                  </a:moveTo>
                  <a:cubicBezTo>
                    <a:pt x="16" y="22"/>
                    <a:pt x="16" y="22"/>
                    <a:pt x="16" y="22"/>
                  </a:cubicBezTo>
                  <a:cubicBezTo>
                    <a:pt x="13" y="22"/>
                    <a:pt x="13" y="22"/>
                    <a:pt x="13" y="22"/>
                  </a:cubicBezTo>
                  <a:cubicBezTo>
                    <a:pt x="10" y="14"/>
                    <a:pt x="10" y="14"/>
                    <a:pt x="10" y="14"/>
                  </a:cubicBezTo>
                  <a:cubicBezTo>
                    <a:pt x="10" y="14"/>
                    <a:pt x="9" y="13"/>
                    <a:pt x="9" y="13"/>
                  </a:cubicBezTo>
                  <a:cubicBezTo>
                    <a:pt x="9" y="13"/>
                    <a:pt x="9" y="14"/>
                    <a:pt x="8" y="14"/>
                  </a:cubicBezTo>
                  <a:cubicBezTo>
                    <a:pt x="3" y="22"/>
                    <a:pt x="3" y="22"/>
                    <a:pt x="3" y="22"/>
                  </a:cubicBezTo>
                  <a:cubicBezTo>
                    <a:pt x="0" y="22"/>
                    <a:pt x="0" y="22"/>
                    <a:pt x="0" y="22"/>
                  </a:cubicBezTo>
                  <a:cubicBezTo>
                    <a:pt x="8" y="11"/>
                    <a:pt x="8" y="11"/>
                    <a:pt x="8" y="11"/>
                  </a:cubicBezTo>
                  <a:cubicBezTo>
                    <a:pt x="4" y="0"/>
                    <a:pt x="4" y="0"/>
                    <a:pt x="4" y="0"/>
                  </a:cubicBezTo>
                  <a:cubicBezTo>
                    <a:pt x="7" y="0"/>
                    <a:pt x="7" y="0"/>
                    <a:pt x="7" y="0"/>
                  </a:cubicBezTo>
                  <a:cubicBezTo>
                    <a:pt x="10" y="7"/>
                    <a:pt x="10" y="7"/>
                    <a:pt x="10" y="7"/>
                  </a:cubicBezTo>
                  <a:cubicBezTo>
                    <a:pt x="10" y="8"/>
                    <a:pt x="10" y="8"/>
                    <a:pt x="10" y="8"/>
                  </a:cubicBezTo>
                  <a:cubicBezTo>
                    <a:pt x="10" y="8"/>
                    <a:pt x="11" y="8"/>
                    <a:pt x="11" y="7"/>
                  </a:cubicBezTo>
                  <a:cubicBezTo>
                    <a:pt x="16" y="0"/>
                    <a:pt x="16" y="0"/>
                    <a:pt x="16" y="0"/>
                  </a:cubicBezTo>
                  <a:cubicBezTo>
                    <a:pt x="19" y="0"/>
                    <a:pt x="19" y="0"/>
                    <a:pt x="19" y="0"/>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userDrawn="1"/>
          </p:nvSpPr>
          <p:spPr bwMode="auto">
            <a:xfrm>
              <a:off x="23434675" y="12720638"/>
              <a:ext cx="82550" cy="228600"/>
            </a:xfrm>
            <a:custGeom>
              <a:avLst/>
              <a:gdLst>
                <a:gd name="T0" fmla="*/ 11 w 11"/>
                <a:gd name="T1" fmla="*/ 11 h 30"/>
                <a:gd name="T2" fmla="*/ 6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3 w 11"/>
                <a:gd name="T21" fmla="*/ 11 h 30"/>
                <a:gd name="T22" fmla="*/ 0 w 11"/>
                <a:gd name="T23" fmla="*/ 11 h 30"/>
                <a:gd name="T24" fmla="*/ 0 w 11"/>
                <a:gd name="T25" fmla="*/ 8 h 30"/>
                <a:gd name="T26" fmla="*/ 3 w 11"/>
                <a:gd name="T27" fmla="*/ 8 h 30"/>
                <a:gd name="T28" fmla="*/ 4 w 11"/>
                <a:gd name="T29" fmla="*/ 2 h 30"/>
                <a:gd name="T30" fmla="*/ 8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6" y="11"/>
                    <a:pt x="6" y="11"/>
                    <a:pt x="6"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3" y="11"/>
                    <a:pt x="3" y="11"/>
                    <a:pt x="3" y="11"/>
                  </a:cubicBezTo>
                  <a:cubicBezTo>
                    <a:pt x="0" y="11"/>
                    <a:pt x="0" y="11"/>
                    <a:pt x="0" y="11"/>
                  </a:cubicBezTo>
                  <a:cubicBezTo>
                    <a:pt x="0" y="8"/>
                    <a:pt x="0" y="8"/>
                    <a:pt x="0" y="8"/>
                  </a:cubicBezTo>
                  <a:cubicBezTo>
                    <a:pt x="3" y="8"/>
                    <a:pt x="3" y="8"/>
                    <a:pt x="3" y="8"/>
                  </a:cubicBezTo>
                  <a:cubicBezTo>
                    <a:pt x="4" y="2"/>
                    <a:pt x="4" y="2"/>
                    <a:pt x="4" y="2"/>
                  </a:cubicBezTo>
                  <a:cubicBezTo>
                    <a:pt x="8" y="0"/>
                    <a:pt x="8" y="0"/>
                    <a:pt x="8"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831381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80899" y="43645"/>
            <a:ext cx="11427027" cy="6359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p>
            <a:r>
              <a:t>Title Text</a:t>
            </a:r>
          </a:p>
        </p:txBody>
      </p:sp>
      <p:sp>
        <p:nvSpPr>
          <p:cNvPr id="4"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
        <p:nvSpPr>
          <p:cNvPr id="5" name="Body Level One…"/>
          <p:cNvSpPr>
            <a:spLocks noGrp="1"/>
          </p:cNvSpPr>
          <p:nvPr>
            <p:ph type="body" idx="1"/>
          </p:nvPr>
        </p:nvSpPr>
        <p:spPr>
          <a:xfrm>
            <a:off x="370318" y="846665"/>
            <a:ext cx="4773959" cy="44196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2pPr marL="558800" indent="-279400">
              <a:buClrTx/>
              <a:buChar char="—"/>
            </a:lvl2pPr>
            <a:lvl3pPr marL="838200" indent="-279400">
              <a:buClr>
                <a:srgbClr val="36AFE0"/>
              </a:buClr>
            </a:lvl3pPr>
            <a:lvl4pPr marL="1308100" indent="-279400">
              <a:buClrTx/>
              <a:buChar char="-"/>
            </a:lvl4pPr>
            <a:lvl5pPr marL="1651000" indent="-279400">
              <a:buClrTx/>
              <a:buChar cha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Line"/>
          <p:cNvSpPr/>
          <p:nvPr userDrawn="1"/>
        </p:nvSpPr>
        <p:spPr>
          <a:xfrm flipV="1">
            <a:off x="11844154" y="6493536"/>
            <a:ext cx="1" cy="482878"/>
          </a:xfrm>
          <a:prstGeom prst="line">
            <a:avLst/>
          </a:prstGeom>
          <a:ln w="6350">
            <a:solidFill>
              <a:srgbClr val="A7A7A7"/>
            </a:solidFill>
            <a:miter lim="400000"/>
          </a:ln>
        </p:spPr>
        <p:txBody>
          <a:bodyPr lIns="34282" tIns="34282" rIns="34282" bIns="34282"/>
          <a:lstStyle/>
          <a:p>
            <a:pPr defTabSz="914217">
              <a:spcBef>
                <a:spcPts val="0"/>
              </a:spcBef>
              <a:defRPr sz="3600" spc="0">
                <a:solidFill>
                  <a:srgbClr val="000000"/>
                </a:solidFill>
                <a:uFillTx/>
                <a:latin typeface="Interstate-Light"/>
                <a:ea typeface="Interstate-Light"/>
                <a:cs typeface="Interstate-Light"/>
                <a:sym typeface="Interstate-Light"/>
              </a:defRPr>
            </a:pPr>
            <a:endParaRPr/>
          </a:p>
        </p:txBody>
      </p:sp>
      <p:pic>
        <p:nvPicPr>
          <p:cNvPr id="8" name="citi_logo_CMYK_Blue.pdf" descr="citi_logo_CMYK_Blue.pdf"/>
          <p:cNvPicPr>
            <a:picLocks noChangeAspect="1"/>
          </p:cNvPicPr>
          <p:nvPr userDrawn="1"/>
        </p:nvPicPr>
        <p:blipFill>
          <a:blip r:embed="rId4"/>
          <a:srcRect/>
          <a:stretch>
            <a:fillRect/>
          </a:stretch>
        </p:blipFill>
        <p:spPr>
          <a:xfrm>
            <a:off x="11396500" y="6546482"/>
            <a:ext cx="332501" cy="19166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Lst>
  <p:transition spd="med"/>
  <p:txStyles>
    <p:title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j-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p:titleStyle>
    <p:bodyStyle>
      <a:lvl1pPr marL="139672" marR="0" indent="-139672" algn="l" defTabSz="914217" latinLnBrk="0">
        <a:lnSpc>
          <a:spcPct val="90000"/>
        </a:lnSpc>
        <a:spcBef>
          <a:spcPts val="900"/>
        </a:spcBef>
        <a:spcAft>
          <a:spcPts val="0"/>
        </a:spcAft>
        <a:buClr>
          <a:srgbClr val="0074B0"/>
        </a:buClr>
        <a:buSzPct val="9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1pPr>
      <a:lvl2pPr marL="408760" marR="0" indent="-237345"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2pPr>
      <a:lvl3pPr marL="627643" marR="0" indent="-284812"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3pPr>
      <a:lvl4pPr marL="830706"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4pPr>
      <a:lvl5pPr marL="1002122"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5pPr>
      <a:lvl6pPr marL="1295141"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6pPr>
      <a:lvl7pPr marL="1523695"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7pPr>
      <a:lvl8pPr marL="1752249"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8pPr>
      <a:lvl9pPr marL="1980804"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9pPr>
    </p:bodyStyle>
    <p:otherStyle>
      <a:lvl1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1pPr>
      <a:lvl2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2pPr>
      <a:lvl3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3pPr>
      <a:lvl4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4pPr>
      <a:lvl5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5pPr>
      <a:lvl6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6pPr>
      <a:lvl7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7pPr>
      <a:lvl8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8pPr>
      <a:lvl9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resentation Title"/>
          <p:cNvSpPr>
            <a:spLocks noGrp="1"/>
          </p:cNvSpPr>
          <p:nvPr>
            <p:ph type="title"/>
          </p:nvPr>
        </p:nvSpPr>
        <p:spPr>
          <a:xfrm>
            <a:off x="481358" y="2547899"/>
            <a:ext cx="10605741" cy="2707160"/>
          </a:xfrm>
          <a:prstGeom prst="rect">
            <a:avLst/>
          </a:prstGeom>
        </p:spPr>
        <p:txBody>
          <a:bodyPr/>
          <a:lstStyle/>
          <a:p>
            <a:r>
              <a:rPr lang="en-US" sz="4400" dirty="0">
                <a:latin typeface="Arial" panose="020B0604020202020204" pitchFamily="34" charset="0"/>
                <a:cs typeface="Arial" panose="020B0604020202020204" pitchFamily="34" charset="0"/>
              </a:rPr>
              <a:t>Market research and product development</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Citi Global Consumer Bank  </a:t>
            </a: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endParaRPr sz="5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3947"/>
            <a:ext cx="12188825" cy="1714053"/>
          </a:xfrm>
          <a:prstGeom prst="rect">
            <a:avLst/>
          </a:prstGeom>
        </p:spPr>
      </p:pic>
      <p:pic>
        <p:nvPicPr>
          <p:cNvPr id="4" name="Picture 3"/>
          <p:cNvPicPr>
            <a:picLocks noChangeAspect="1"/>
          </p:cNvPicPr>
          <p:nvPr/>
        </p:nvPicPr>
        <p:blipFill>
          <a:blip r:embed="rId4"/>
          <a:stretch>
            <a:fillRect/>
          </a:stretch>
        </p:blipFill>
        <p:spPr>
          <a:xfrm>
            <a:off x="9089349" y="4954343"/>
            <a:ext cx="1552575" cy="1057275"/>
          </a:xfrm>
          <a:prstGeom prst="rect">
            <a:avLst/>
          </a:prstGeom>
        </p:spPr>
      </p:pic>
      <p:sp>
        <p:nvSpPr>
          <p:cNvPr id="8" name="Rectangle 7">
            <a:extLst>
              <a:ext uri="{FF2B5EF4-FFF2-40B4-BE49-F238E27FC236}">
                <a16:creationId xmlns:a16="http://schemas.microsoft.com/office/drawing/2014/main" id="{9A0DF4DE-D707-498B-A511-D4E1BEAAB291}"/>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spTree>
    <p:custDataLst>
      <p:tags r:id="rId1"/>
    </p:custDataLst>
    <p:extLst>
      <p:ext uri="{BB962C8B-B14F-4D97-AF65-F5344CB8AC3E}">
        <p14:creationId xmlns:p14="http://schemas.microsoft.com/office/powerpoint/2010/main" val="6213232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Segmentation Analysis</a:t>
            </a:r>
          </a:p>
        </p:txBody>
      </p:sp>
      <p:sp>
        <p:nvSpPr>
          <p:cNvPr id="264" name="Rectangle 263">
            <a:extLst>
              <a:ext uri="{FF2B5EF4-FFF2-40B4-BE49-F238E27FC236}">
                <a16:creationId xmlns:a16="http://schemas.microsoft.com/office/drawing/2014/main" id="{2647F291-67CA-4C5E-86F9-1DDCB3E8062B}"/>
              </a:ext>
            </a:extLst>
          </p:cNvPr>
          <p:cNvSpPr/>
          <p:nvPr/>
        </p:nvSpPr>
        <p:spPr>
          <a:xfrm>
            <a:off x="676192" y="1433552"/>
            <a:ext cx="10712669" cy="2073176"/>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t">
            <a:noAutofit/>
          </a:bodyPr>
          <a:lstStyle/>
          <a:p>
            <a:pPr marL="342900" indent="-342900" defTabSz="341753">
              <a:spcBef>
                <a:spcPts val="1800"/>
              </a:spcBef>
              <a:buFont typeface="Arial" panose="020B0604020202020204" pitchFamily="34" charset="0"/>
              <a:buChar char="•"/>
            </a:pPr>
            <a:r>
              <a:rPr lang="en-AU" spc="-48" dirty="0">
                <a:cs typeface="Arial"/>
              </a:rPr>
              <a:t>Customers mostly make use of  credit cards so that adds a loyalty  benefits according to specific demographics region and currency rates.</a:t>
            </a:r>
          </a:p>
          <a:p>
            <a:pPr marL="342900" indent="-342900" defTabSz="341753">
              <a:spcBef>
                <a:spcPts val="1800"/>
              </a:spcBef>
              <a:buFont typeface="Arial" panose="020B0604020202020204" pitchFamily="34" charset="0"/>
              <a:buChar char="•"/>
            </a:pPr>
            <a:r>
              <a:rPr lang="en-AU" spc="-48" dirty="0">
                <a:ea typeface="+mn-lt"/>
                <a:cs typeface="+mn-lt"/>
              </a:rPr>
              <a:t>Targeting Indian customers of Citi bank, Indian credit card region transactions mostly include purchases in various categories but according to the trends, most of the purchases have been categorized into local sales.</a:t>
            </a:r>
            <a:endParaRPr lang="en-AU" spc="-48" dirty="0">
              <a:cs typeface="Arial"/>
            </a:endParaRPr>
          </a:p>
          <a:p>
            <a:pPr marL="342900" indent="-342900" defTabSz="341753">
              <a:spcBef>
                <a:spcPts val="1800"/>
              </a:spcBef>
              <a:buFont typeface="Arial" panose="020B0604020202020204" pitchFamily="34" charset="0"/>
              <a:buChar char="•"/>
            </a:pPr>
            <a:r>
              <a:rPr lang="en-AU" spc="-48" dirty="0">
                <a:cs typeface="Arial"/>
              </a:rPr>
              <a:t>The local mentality strikes upon point that after some purchase if they get  loyalty rewards point with the rate different than global conversion rate.</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267" name="Title 262">
            <a:extLst>
              <a:ext uri="{FF2B5EF4-FFF2-40B4-BE49-F238E27FC236}">
                <a16:creationId xmlns:a16="http://schemas.microsoft.com/office/drawing/2014/main" id="{39592AD8-CD6A-499D-8697-C7530659FAE5}"/>
              </a:ext>
            </a:extLst>
          </p:cNvPr>
          <p:cNvSpPr txBox="1">
            <a:spLocks/>
          </p:cNvSpPr>
          <p:nvPr/>
        </p:nvSpPr>
        <p:spPr>
          <a:xfrm>
            <a:off x="290383" y="858857"/>
            <a:ext cx="11427027" cy="589710"/>
          </a:xfrm>
          <a:prstGeom prst="rect">
            <a:avLst/>
          </a:prstGeom>
          <a:ln w="12700">
            <a:miter lim="400000"/>
          </a:ln>
          <a:extLst>
            <a:ext uri="{C572A759-6A51-4108-AA02-DFA0A04FC94B}">
              <ma14:wrappingTextBoxFlag xmlns:ma14="http://schemas.microsoft.com/office/mac/drawingml/2011/main" xmlns=""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100" b="1" dirty="0"/>
              <a:t>Demographic trends</a:t>
            </a:r>
          </a:p>
        </p:txBody>
      </p:sp>
      <p:sp>
        <p:nvSpPr>
          <p:cNvPr id="268" name="Rectangle 267">
            <a:extLst>
              <a:ext uri="{FF2B5EF4-FFF2-40B4-BE49-F238E27FC236}">
                <a16:creationId xmlns:a16="http://schemas.microsoft.com/office/drawing/2014/main" id="{F75C674B-25C1-4384-9D5A-36E7ABAC6692}"/>
              </a:ext>
            </a:extLst>
          </p:cNvPr>
          <p:cNvSpPr/>
          <p:nvPr/>
        </p:nvSpPr>
        <p:spPr>
          <a:xfrm>
            <a:off x="676192" y="4143803"/>
            <a:ext cx="10712669" cy="2130968"/>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t">
            <a:noAutofit/>
          </a:bodyPr>
          <a:lstStyle/>
          <a:p>
            <a:pPr marL="342900" indent="-342900" defTabSz="341753">
              <a:spcBef>
                <a:spcPts val="1800"/>
              </a:spcBef>
              <a:buFont typeface="Arial" panose="020B0604020202020204" pitchFamily="34" charset="0"/>
              <a:buChar char="•"/>
            </a:pPr>
            <a:r>
              <a:rPr lang="en-AU" spc="-48" dirty="0">
                <a:cs typeface="Arial"/>
              </a:rPr>
              <a:t>The most common trend is a human nature when u buy something if you are receiving more then you expected from the services that you are using its really common  that you are going to use and trust those services over others.</a:t>
            </a:r>
          </a:p>
          <a:p>
            <a:pPr marL="342900" indent="-342900" defTabSz="341753">
              <a:spcBef>
                <a:spcPts val="1800"/>
              </a:spcBef>
              <a:buFont typeface="Arial" panose="020B0604020202020204" pitchFamily="34" charset="0"/>
              <a:buChar char="•"/>
            </a:pPr>
            <a:r>
              <a:rPr lang="en-AU" spc="-48" dirty="0">
                <a:ea typeface="+mn-lt"/>
                <a:cs typeface="+mn-lt"/>
              </a:rPr>
              <a:t>Similarly, the Indian credit card holder focus on the benefits, instalment plans, and most important about the exciting offers that they will get on purchases, such as discount coupons, some waivers, or rewards points benefits.</a:t>
            </a:r>
          </a:p>
          <a:p>
            <a:pPr marL="342900" indent="-342900" defTabSz="341753">
              <a:spcBef>
                <a:spcPts val="1800"/>
              </a:spcBef>
              <a:buFont typeface="Arial" panose="020B0604020202020204" pitchFamily="34" charset="0"/>
              <a:buChar char="•"/>
            </a:pPr>
            <a:r>
              <a:rPr lang="en-AU" spc="-48" dirty="0">
                <a:cs typeface="Arial"/>
              </a:rPr>
              <a:t>Mostly, credit card uses are limited to online e-commerce purchases so it is really  crucial to address the Behavioural and lifestyle needs of a local group or community</a:t>
            </a:r>
          </a:p>
          <a:p>
            <a:pPr marL="342900" indent="-342900" defTabSz="341753">
              <a:spcBef>
                <a:spcPts val="1800"/>
              </a:spcBef>
              <a:buFont typeface="Arial" panose="020B0604020202020204" pitchFamily="34" charset="0"/>
              <a:buChar char="•"/>
            </a:pPr>
            <a:r>
              <a:rPr lang="en-AU" spc="-48" dirty="0">
                <a:cs typeface="Arial"/>
              </a:rPr>
              <a:t>Indian locality focuses on e-commerce on large scale with a 52 million active Indian credit card users most of them have been following the latest trends such as online purchase with expectation of more cash reversal or rewards point benefits.</a:t>
            </a:r>
          </a:p>
        </p:txBody>
      </p:sp>
      <p:sp>
        <p:nvSpPr>
          <p:cNvPr id="269" name="Title 262">
            <a:extLst>
              <a:ext uri="{FF2B5EF4-FFF2-40B4-BE49-F238E27FC236}">
                <a16:creationId xmlns:a16="http://schemas.microsoft.com/office/drawing/2014/main" id="{6E952E76-BC21-4972-9DA8-EFBEC6BE227F}"/>
              </a:ext>
            </a:extLst>
          </p:cNvPr>
          <p:cNvSpPr txBox="1">
            <a:spLocks/>
          </p:cNvSpPr>
          <p:nvPr/>
        </p:nvSpPr>
        <p:spPr>
          <a:xfrm>
            <a:off x="290383" y="3506728"/>
            <a:ext cx="11427027" cy="589710"/>
          </a:xfrm>
          <a:prstGeom prst="rect">
            <a:avLst/>
          </a:prstGeom>
          <a:ln w="12700">
            <a:miter lim="400000"/>
          </a:ln>
          <a:extLst>
            <a:ext uri="{C572A759-6A51-4108-AA02-DFA0A04FC94B}">
              <ma14:wrappingTextBoxFlag xmlns:ma14="http://schemas.microsoft.com/office/mac/drawingml/2011/main" xmlns=""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100" b="1" dirty="0"/>
              <a:t>Behavioural and Lifestyle trends</a:t>
            </a:r>
          </a:p>
        </p:txBody>
      </p:sp>
      <p:sp>
        <p:nvSpPr>
          <p:cNvPr id="272" name="Rectangle 271">
            <a:extLst>
              <a:ext uri="{FF2B5EF4-FFF2-40B4-BE49-F238E27FC236}">
                <a16:creationId xmlns:a16="http://schemas.microsoft.com/office/drawing/2014/main" id="{80B577B6-FFB8-44BC-BC56-61BE8DFE2016}"/>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sp>
        <p:nvSpPr>
          <p:cNvPr id="9" name="Title 262">
            <a:extLst>
              <a:ext uri="{FF2B5EF4-FFF2-40B4-BE49-F238E27FC236}">
                <a16:creationId xmlns:a16="http://schemas.microsoft.com/office/drawing/2014/main" id="{F56C3133-1B0C-4E68-801E-2A0BD899BA83}"/>
              </a:ext>
            </a:extLst>
          </p:cNvPr>
          <p:cNvSpPr txBox="1">
            <a:spLocks/>
          </p:cNvSpPr>
          <p:nvPr/>
        </p:nvSpPr>
        <p:spPr>
          <a:xfrm>
            <a:off x="380898" y="384694"/>
            <a:ext cx="11427027" cy="589710"/>
          </a:xfrm>
          <a:prstGeom prst="rect">
            <a:avLst/>
          </a:prstGeom>
          <a:ln w="12700">
            <a:miter lim="400000"/>
          </a:ln>
          <a:extLst>
            <a:ext uri="{C572A759-6A51-4108-AA02-DFA0A04FC94B}">
              <ma14:wrappingTextBoxFlag xmlns="" xmlns:ma14="http://schemas.microsoft.com/office/mac/drawingml/2011/main"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400" dirty="0"/>
              <a:t>Segment: Loyal Customers of all age groups</a:t>
            </a:r>
          </a:p>
        </p:txBody>
      </p:sp>
      <p:sp>
        <p:nvSpPr>
          <p:cNvPr id="10" name="Rectangle 9">
            <a:extLst>
              <a:ext uri="{FF2B5EF4-FFF2-40B4-BE49-F238E27FC236}">
                <a16:creationId xmlns:a16="http://schemas.microsoft.com/office/drawing/2014/main" id="{16253085-5781-4C00-BD7D-45CA1E4C407F}"/>
              </a:ext>
            </a:extLst>
          </p:cNvPr>
          <p:cNvSpPr/>
          <p:nvPr/>
        </p:nvSpPr>
        <p:spPr bwMode="auto">
          <a:xfrm>
            <a:off x="1971977" y="999169"/>
            <a:ext cx="8686800"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Identify a segment that you would like to develop a product for and include the demographic, behavioural and lifestyle trends which defines that segment.</a:t>
            </a:r>
          </a:p>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 [THIS TEXTBOX 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147123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Competitive Analysis</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795EB084-4A31-487A-A3E6-C0E65BE7BC4F}"/>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graphicFrame>
        <p:nvGraphicFramePr>
          <p:cNvPr id="7" name="Table 6">
            <a:extLst>
              <a:ext uri="{FF2B5EF4-FFF2-40B4-BE49-F238E27FC236}">
                <a16:creationId xmlns:a16="http://schemas.microsoft.com/office/drawing/2014/main" id="{69970CC5-0D4A-41FA-B042-379081ABF85D}"/>
              </a:ext>
            </a:extLst>
          </p:cNvPr>
          <p:cNvGraphicFramePr>
            <a:graphicFrameLocks noGrp="1"/>
          </p:cNvGraphicFramePr>
          <p:nvPr>
            <p:extLst>
              <p:ext uri="{D42A27DB-BD31-4B8C-83A1-F6EECF244321}">
                <p14:modId xmlns:p14="http://schemas.microsoft.com/office/powerpoint/2010/main" val="1702952738"/>
              </p:ext>
            </p:extLst>
          </p:nvPr>
        </p:nvGraphicFramePr>
        <p:xfrm>
          <a:off x="539158" y="654978"/>
          <a:ext cx="10450301" cy="6419341"/>
        </p:xfrm>
        <a:graphic>
          <a:graphicData uri="http://schemas.openxmlformats.org/drawingml/2006/table">
            <a:tbl>
              <a:tblPr firstRow="1" bandRow="1">
                <a:tableStyleId>{5940675A-B579-460E-94D1-54222C63F5DA}</a:tableStyleId>
              </a:tblPr>
              <a:tblGrid>
                <a:gridCol w="2593618">
                  <a:extLst>
                    <a:ext uri="{9D8B030D-6E8A-4147-A177-3AD203B41FA5}">
                      <a16:colId xmlns:a16="http://schemas.microsoft.com/office/drawing/2014/main" val="1909933437"/>
                    </a:ext>
                  </a:extLst>
                </a:gridCol>
                <a:gridCol w="2628415">
                  <a:extLst>
                    <a:ext uri="{9D8B030D-6E8A-4147-A177-3AD203B41FA5}">
                      <a16:colId xmlns:a16="http://schemas.microsoft.com/office/drawing/2014/main" val="882351524"/>
                    </a:ext>
                  </a:extLst>
                </a:gridCol>
                <a:gridCol w="2609373">
                  <a:extLst>
                    <a:ext uri="{9D8B030D-6E8A-4147-A177-3AD203B41FA5}">
                      <a16:colId xmlns:a16="http://schemas.microsoft.com/office/drawing/2014/main" val="309567999"/>
                    </a:ext>
                  </a:extLst>
                </a:gridCol>
                <a:gridCol w="2618895">
                  <a:extLst>
                    <a:ext uri="{9D8B030D-6E8A-4147-A177-3AD203B41FA5}">
                      <a16:colId xmlns:a16="http://schemas.microsoft.com/office/drawing/2014/main" val="522755134"/>
                    </a:ext>
                  </a:extLst>
                </a:gridCol>
              </a:tblGrid>
              <a:tr h="543453">
                <a:tc>
                  <a:txBody>
                    <a:bodyPr/>
                    <a:lstStyle/>
                    <a:p>
                      <a:pPr algn="ctr"/>
                      <a:r>
                        <a:rPr lang="en-AU" sz="1050" b="1" dirty="0"/>
                        <a:t>Company Name</a:t>
                      </a:r>
                    </a:p>
                    <a:p>
                      <a:pPr algn="ctr"/>
                      <a:r>
                        <a:rPr lang="en-AU" sz="700" b="0" i="1" dirty="0"/>
                        <a:t>Include a broad range of companies (both incumbents and disruptors) that offers products/services to the segment you identified in the previous part</a:t>
                      </a:r>
                      <a:endParaRPr lang="en-AU" sz="600" b="0" i="1" dirty="0"/>
                    </a:p>
                  </a:txBody>
                  <a:tcPr anchor="ctr">
                    <a:solidFill>
                      <a:schemeClr val="bg1">
                        <a:lumMod val="75000"/>
                      </a:schemeClr>
                    </a:solidFill>
                  </a:tcPr>
                </a:tc>
                <a:tc>
                  <a:txBody>
                    <a:bodyPr/>
                    <a:lstStyle/>
                    <a:p>
                      <a:pPr algn="ctr"/>
                      <a:r>
                        <a:rPr lang="en-AU" sz="1200" b="0" dirty="0"/>
                        <a:t>JPMorgan Chase</a:t>
                      </a:r>
                    </a:p>
                  </a:txBody>
                  <a:tcPr anchor="ctr"/>
                </a:tc>
                <a:tc>
                  <a:txBody>
                    <a:bodyPr/>
                    <a:lstStyle/>
                    <a:p>
                      <a:pPr algn="ctr"/>
                      <a:r>
                        <a:rPr lang="en-AU" sz="1200" b="0" dirty="0"/>
                        <a:t>Bank Of America</a:t>
                      </a:r>
                    </a:p>
                  </a:txBody>
                  <a:tcPr anchor="ctr"/>
                </a:tc>
                <a:tc>
                  <a:txBody>
                    <a:bodyPr/>
                    <a:lstStyle/>
                    <a:p>
                      <a:pPr algn="ctr"/>
                      <a:r>
                        <a:rPr lang="en-AU" sz="1200" b="0" dirty="0"/>
                        <a:t>State Bank Of India</a:t>
                      </a:r>
                    </a:p>
                  </a:txBody>
                  <a:tcPr anchor="ctr"/>
                </a:tc>
                <a:extLst>
                  <a:ext uri="{0D108BD9-81ED-4DB2-BD59-A6C34878D82A}">
                    <a16:rowId xmlns:a16="http://schemas.microsoft.com/office/drawing/2014/main" val="4228483777"/>
                  </a:ext>
                </a:extLst>
              </a:tr>
              <a:tr h="1410663">
                <a:tc>
                  <a:txBody>
                    <a:bodyPr/>
                    <a:lstStyle/>
                    <a:p>
                      <a:pPr algn="ctr"/>
                      <a:r>
                        <a:rPr lang="en-AU" sz="1050" b="1" dirty="0"/>
                        <a:t>Core Competencies</a:t>
                      </a:r>
                    </a:p>
                    <a:p>
                      <a:pPr algn="ctr"/>
                      <a:r>
                        <a:rPr lang="en-AU" sz="700" b="0" i="1" u="none" strike="noStrike" cap="none" spc="18" baseline="0" dirty="0">
                          <a:ln>
                            <a:noFill/>
                          </a:ln>
                          <a:solidFill>
                            <a:schemeClr val="tx1"/>
                          </a:solidFill>
                          <a:uFillTx/>
                          <a:latin typeface="+mn-lt"/>
                          <a:ea typeface="+mn-ea"/>
                          <a:cs typeface="+mn-cs"/>
                          <a:sym typeface="Interstate-Light"/>
                        </a:rPr>
                        <a:t>Qualities and unique capabilities which separate the company from competitors.</a:t>
                      </a:r>
                    </a:p>
                  </a:txBody>
                  <a:tcPr anchor="ctr">
                    <a:solidFill>
                      <a:schemeClr val="bg1">
                        <a:lumMod val="75000"/>
                      </a:schemeClr>
                    </a:solidFill>
                  </a:tcPr>
                </a:tc>
                <a:tc>
                  <a:txBody>
                    <a:bodyPr/>
                    <a:lstStyle/>
                    <a:p>
                      <a:pPr marL="171450" indent="-171450">
                        <a:buFont typeface="Arial" panose="020B0604020202020204" pitchFamily="34" charset="0"/>
                        <a:buChar char="•"/>
                      </a:pPr>
                      <a:r>
                        <a:rPr lang="en-AU" sz="900" b="0" i="0" u="none" strike="noStrike" noProof="0" dirty="0">
                          <a:latin typeface="Arial"/>
                        </a:rPr>
                        <a:t>Ranked in the top 5 as one of the world’s most attractive employer by business students.</a:t>
                      </a:r>
                    </a:p>
                    <a:p>
                      <a:pPr marL="171450" lvl="0" indent="-171450">
                        <a:buFont typeface="Arial" panose="020B0604020202020204" pitchFamily="34" charset="0"/>
                        <a:buChar char="•"/>
                      </a:pPr>
                      <a:endParaRPr lang="en-AU" sz="900" b="0" i="0" u="none" strike="noStrike" noProof="0" dirty="0"/>
                    </a:p>
                    <a:p>
                      <a:pPr marL="171450" lvl="0" indent="-171450">
                        <a:buFont typeface="Arial" panose="020B0604020202020204" pitchFamily="34" charset="0"/>
                        <a:buChar char="•"/>
                      </a:pPr>
                      <a:r>
                        <a:rPr lang="en-AU" sz="900" b="0" i="0" u="none" strike="noStrike" noProof="0" dirty="0"/>
                        <a:t>$2.6T+ client assets under management.</a:t>
                      </a:r>
                      <a:endParaRPr lang="en-AU" dirty="0"/>
                    </a:p>
                    <a:p>
                      <a:pPr marL="171450" lvl="0" indent="-171450">
                        <a:buFont typeface="Arial" panose="020B0604020202020204" pitchFamily="34" charset="0"/>
                        <a:buChar char="•"/>
                      </a:pPr>
                      <a:endParaRPr lang="en-AU" sz="900" b="0" i="0" u="none" strike="noStrike" noProof="0" dirty="0">
                        <a:latin typeface="Arial"/>
                      </a:endParaRPr>
                    </a:p>
                    <a:p>
                      <a:pPr marL="171450" lvl="0" indent="-171450">
                        <a:buFont typeface="Arial" panose="020B0604020202020204" pitchFamily="34" charset="0"/>
                        <a:buChar char="•"/>
                      </a:pPr>
                      <a:r>
                        <a:rPr lang="en-AU" sz="900" b="0" i="0" u="none" strike="noStrike" noProof="0" dirty="0">
                          <a:latin typeface="Arial"/>
                        </a:rPr>
                        <a:t>100+global markets</a:t>
                      </a:r>
                      <a:endParaRPr lang="en-AU"/>
                    </a:p>
                    <a:p>
                      <a:pPr marL="171450" lvl="0" indent="-171450">
                        <a:buFont typeface="Arial" panose="020B0604020202020204" pitchFamily="34" charset="0"/>
                        <a:buChar char="•"/>
                      </a:pPr>
                      <a:endParaRPr lang="en-AU" sz="900" b="0" i="0" u="none" strike="noStrike" noProof="0" dirty="0">
                        <a:latin typeface="Arial"/>
                      </a:endParaRPr>
                    </a:p>
                    <a:p>
                      <a:pPr marL="171450" lvl="0" indent="-171450">
                        <a:buFont typeface="Arial" panose="020B0604020202020204" pitchFamily="34" charset="0"/>
                        <a:buChar char="•"/>
                      </a:pPr>
                      <a:r>
                        <a:rPr lang="en-AU" sz="900" b="0" i="0" u="none" strike="noStrike" noProof="0" dirty="0">
                          <a:latin typeface="Arial"/>
                        </a:rPr>
                        <a:t>250k+ </a:t>
                      </a:r>
                      <a:r>
                        <a:rPr lang="en-AU" sz="900" b="0" i="0" u="none" strike="noStrike" noProof="0" dirty="0" err="1">
                          <a:latin typeface="Arial"/>
                        </a:rPr>
                        <a:t>employes</a:t>
                      </a:r>
                    </a:p>
                    <a:p>
                      <a:pPr marL="171450" lvl="0" indent="-171450">
                        <a:buFont typeface="Arial" panose="020B0604020202020204" pitchFamily="34" charset="0"/>
                        <a:buChar char="•"/>
                      </a:pPr>
                      <a:endParaRPr lang="en-AU" sz="900" b="0" i="0" u="none" strike="noStrike" noProof="0" dirty="0"/>
                    </a:p>
                    <a:p>
                      <a:pPr marL="171450" lvl="0" indent="-171450">
                        <a:buFont typeface="Arial" panose="020B0604020202020204" pitchFamily="34" charset="0"/>
                        <a:buChar char="•"/>
                      </a:pPr>
                      <a:endParaRPr lang="en-AU" sz="900" b="0" i="0" u="none" strike="noStrike" noProof="0" dirty="0">
                        <a:latin typeface="Arial"/>
                      </a:endParaRPr>
                    </a:p>
                  </a:txBody>
                  <a:tcPr anchor="ctr"/>
                </a:tc>
                <a:tc>
                  <a:txBody>
                    <a:bodyPr/>
                    <a:lstStyle/>
                    <a:p>
                      <a:pPr marL="171450" marR="0" lvl="0" indent="-171450" algn="l" eaLnBrk="1" fontAlgn="auto" latinLnBrk="0" hangingPunct="1">
                        <a:lnSpc>
                          <a:spcPct val="90000"/>
                        </a:lnSpc>
                        <a:spcBef>
                          <a:spcPts val="0"/>
                        </a:spcBef>
                        <a:spcAft>
                          <a:spcPts val="0"/>
                        </a:spcAft>
                        <a:buFont typeface="Arial" panose="020B0604020202020204" pitchFamily="34" charset="0"/>
                        <a:buChar char="•"/>
                      </a:pPr>
                      <a:r>
                        <a:rPr lang="en-AU" sz="900" b="0" i="0" u="none" strike="noStrike" noProof="0" dirty="0">
                          <a:latin typeface="Arial"/>
                        </a:rPr>
                        <a:t>Globally operating in more than 35 countries throughout </a:t>
                      </a:r>
                      <a:r>
                        <a:rPr lang="en-AU" sz="900" b="1" i="0" u="none" strike="noStrike" noProof="0" dirty="0">
                          <a:latin typeface="Arial"/>
                        </a:rPr>
                        <a:t>Europe, the Middle East and Africa, Asia Pacific</a:t>
                      </a:r>
                      <a:r>
                        <a:rPr lang="en-AU" sz="900" b="0" i="0" u="none" strike="noStrike" noProof="0" dirty="0">
                          <a:latin typeface="Arial"/>
                        </a:rPr>
                        <a:t> and the </a:t>
                      </a:r>
                      <a:r>
                        <a:rPr lang="en-AU" sz="900" b="1" i="0" u="none" strike="noStrike" noProof="0" dirty="0">
                          <a:latin typeface="Arial"/>
                        </a:rPr>
                        <a:t>Americas.</a:t>
                      </a:r>
                    </a:p>
                    <a:p>
                      <a:pPr marL="171450" marR="0" lvl="0" indent="-171450" algn="l">
                        <a:lnSpc>
                          <a:spcPct val="90000"/>
                        </a:lnSpc>
                        <a:spcBef>
                          <a:spcPts val="0"/>
                        </a:spcBef>
                        <a:spcAft>
                          <a:spcPts val="0"/>
                        </a:spcAft>
                        <a:buFont typeface="Arial" panose="020B0604020202020204" pitchFamily="34" charset="0"/>
                        <a:buChar char="•"/>
                      </a:pPr>
                      <a:r>
                        <a:rPr lang="en-AU" b="0" dirty="0"/>
                        <a:t>The first nationally licensed credit card program, </a:t>
                      </a:r>
                      <a:r>
                        <a:rPr lang="en-AU" b="0" dirty="0" err="1"/>
                        <a:t>BankAmericard</a:t>
                      </a:r>
                      <a:r>
                        <a:rPr lang="en-AU" b="0" dirty="0"/>
                        <a:t>, expanded around the globe and was eventually renamed Visa..</a:t>
                      </a:r>
                      <a:endParaRPr lang="en-AU" sz="900" b="1" i="0" u="none" strike="noStrike" noProof="0" dirty="0">
                        <a:latin typeface="Arial"/>
                      </a:endParaRPr>
                    </a:p>
                    <a:p>
                      <a:pPr marL="0" marR="0" lvl="0" indent="0" algn="l">
                        <a:lnSpc>
                          <a:spcPct val="90000"/>
                        </a:lnSpc>
                        <a:spcBef>
                          <a:spcPts val="0"/>
                        </a:spcBef>
                        <a:spcAft>
                          <a:spcPts val="0"/>
                        </a:spcAft>
                        <a:buNone/>
                      </a:pPr>
                      <a:br>
                        <a:rPr lang="en-AU" sz="900" b="1" i="0" u="none" strike="noStrike" noProof="0" dirty="0">
                          <a:latin typeface="Arial"/>
                        </a:rPr>
                      </a:br>
                      <a:endParaRPr lang="en-AU" sz="900" b="1" i="0" u="none" strike="noStrike" noProof="0">
                        <a:latin typeface="Arial"/>
                      </a:endParaRPr>
                    </a:p>
                  </a:txBody>
                  <a:tcPr anchor="ctr"/>
                </a:tc>
                <a:tc>
                  <a:txBody>
                    <a:bodyPr/>
                    <a:lstStyle/>
                    <a:p>
                      <a:pPr marL="171450" marR="0" lvl="0" indent="-171450" algn="l" eaLnBrk="1" fontAlgn="auto" latinLnBrk="0" hangingPunct="1">
                        <a:lnSpc>
                          <a:spcPct val="90000"/>
                        </a:lnSpc>
                        <a:spcBef>
                          <a:spcPts val="0"/>
                        </a:spcBef>
                        <a:spcAft>
                          <a:spcPts val="0"/>
                        </a:spcAft>
                        <a:buFont typeface="Arial" panose="020B0604020202020204" pitchFamily="34" charset="0"/>
                        <a:buChar char="•"/>
                      </a:pPr>
                      <a:r>
                        <a:rPr lang="en-AU" sz="900" b="1" i="0" u="none" strike="noStrike" noProof="0" dirty="0">
                          <a:latin typeface="Arial"/>
                        </a:rPr>
                        <a:t>State Bank of India</a:t>
                      </a:r>
                      <a:r>
                        <a:rPr lang="en-AU" sz="900" b="0" i="0" u="none" strike="noStrike" noProof="0" dirty="0">
                          <a:latin typeface="Arial"/>
                        </a:rPr>
                        <a:t> (</a:t>
                      </a:r>
                      <a:r>
                        <a:rPr lang="en-AU" sz="900" b="1" i="0" u="none" strike="noStrike" noProof="0" dirty="0">
                          <a:latin typeface="Arial"/>
                        </a:rPr>
                        <a:t>SBI</a:t>
                      </a:r>
                      <a:r>
                        <a:rPr lang="en-AU" sz="900" b="0" i="0" u="none" strike="noStrike" noProof="0" dirty="0">
                          <a:latin typeface="Arial"/>
                        </a:rPr>
                        <a:t>) is an </a:t>
                      </a:r>
                      <a:r>
                        <a:rPr lang="en-AU" sz="900" b="1" i="0" u="none" strike="noStrike" noProof="0" dirty="0">
                          <a:latin typeface="Arial"/>
                        </a:rPr>
                        <a:t>Indian</a:t>
                      </a:r>
                      <a:r>
                        <a:rPr lang="en-AU" sz="900" b="0" i="0" u="none" strike="noStrike" noProof="0" dirty="0">
                          <a:latin typeface="Arial"/>
                        </a:rPr>
                        <a:t> multinational, public sector </a:t>
                      </a:r>
                      <a:r>
                        <a:rPr lang="en-AU" sz="900" b="1" i="0" u="none" strike="noStrike" noProof="0" dirty="0">
                          <a:latin typeface="Arial"/>
                        </a:rPr>
                        <a:t>banking</a:t>
                      </a:r>
                      <a:r>
                        <a:rPr lang="en-AU" sz="900" b="0" i="0" u="none" strike="noStrike" noProof="0" dirty="0">
                          <a:latin typeface="Arial"/>
                        </a:rPr>
                        <a:t> and financial services statutory body headquartered in Mumbai, Maharashtra.</a:t>
                      </a:r>
                    </a:p>
                    <a:p>
                      <a:pPr marL="171450" marR="0" lvl="0" indent="-171450" algn="l">
                        <a:lnSpc>
                          <a:spcPct val="90000"/>
                        </a:lnSpc>
                        <a:spcBef>
                          <a:spcPts val="0"/>
                        </a:spcBef>
                        <a:spcAft>
                          <a:spcPts val="0"/>
                        </a:spcAft>
                        <a:buFont typeface="Arial" panose="020B0604020202020204" pitchFamily="34" charset="0"/>
                        <a:buChar char="•"/>
                      </a:pPr>
                      <a:r>
                        <a:rPr lang="en-AU" sz="900" b="1" i="0" u="none" strike="noStrike" noProof="0" dirty="0"/>
                        <a:t>SBI</a:t>
                      </a:r>
                      <a:r>
                        <a:rPr lang="en-AU" sz="900" b="0" i="0" u="none" strike="noStrike" noProof="0" dirty="0"/>
                        <a:t> is ranked 236th in the Fortune Global 500 list of the world's biggest corporations of 2019.</a:t>
                      </a:r>
                      <a:endParaRPr lang="en-AU" sz="900" b="0" i="0" u="none" strike="noStrike" noProof="0" dirty="0">
                        <a:latin typeface="Arial"/>
                      </a:endParaRPr>
                    </a:p>
                  </a:txBody>
                  <a:tcPr anchor="ctr"/>
                </a:tc>
                <a:extLst>
                  <a:ext uri="{0D108BD9-81ED-4DB2-BD59-A6C34878D82A}">
                    <a16:rowId xmlns:a16="http://schemas.microsoft.com/office/drawing/2014/main" val="3500752284"/>
                  </a:ext>
                </a:extLst>
              </a:tr>
              <a:tr h="346885">
                <a:tc>
                  <a:txBody>
                    <a:bodyPr/>
                    <a:lstStyle/>
                    <a:p>
                      <a:pPr algn="ctr"/>
                      <a:r>
                        <a:rPr lang="en-AU" sz="1050" b="1" dirty="0"/>
                        <a:t>Main product/service</a:t>
                      </a:r>
                    </a:p>
                    <a:p>
                      <a:pPr algn="ctr"/>
                      <a:r>
                        <a:rPr lang="en-AU" sz="700" b="0" i="1" u="none" strike="noStrike" cap="none" spc="18" baseline="0" dirty="0">
                          <a:ln>
                            <a:noFill/>
                          </a:ln>
                          <a:solidFill>
                            <a:schemeClr val="tx1"/>
                          </a:solidFill>
                          <a:uFillTx/>
                          <a:latin typeface="+mn-lt"/>
                          <a:ea typeface="+mn-ea"/>
                          <a:cs typeface="+mn-cs"/>
                          <a:sym typeface="Interstate-Light"/>
                        </a:rPr>
                        <a:t>What is the main product/service that the company sells?</a:t>
                      </a:r>
                      <a:endParaRPr lang="en-AU" sz="1000" b="1" i="1" dirty="0"/>
                    </a:p>
                  </a:txBody>
                  <a:tcPr anchor="ctr">
                    <a:solidFill>
                      <a:schemeClr val="bg1">
                        <a:lumMod val="75000"/>
                      </a:schemeClr>
                    </a:solidFill>
                  </a:tcPr>
                </a:tc>
                <a:tc>
                  <a:txBody>
                    <a:bodyPr/>
                    <a:lstStyle/>
                    <a:p>
                      <a:pPr marL="0" indent="0" algn="ctr">
                        <a:buFont typeface="Arial" panose="020B0604020202020204" pitchFamily="34" charset="0"/>
                        <a:buNone/>
                      </a:pPr>
                      <a:r>
                        <a:rPr lang="en-AU" b="0" dirty="0"/>
                        <a:t>Ultimate Chase and Rewards</a:t>
                      </a:r>
                    </a:p>
                  </a:txBody>
                  <a:tcPr anchor="ctr"/>
                </a:tc>
                <a:tc>
                  <a:txBody>
                    <a:bodyPr/>
                    <a:lstStyle/>
                    <a:p>
                      <a:pPr marL="0" indent="0" algn="ctr">
                        <a:buFont typeface="Arial" panose="020B0604020202020204" pitchFamily="34" charset="0"/>
                        <a:buNone/>
                      </a:pPr>
                      <a:r>
                        <a:rPr lang="en-AU" b="0" dirty="0"/>
                        <a:t>Bank of America Cash Rewards</a:t>
                      </a:r>
                    </a:p>
                  </a:txBody>
                  <a:tcPr anchor="ctr"/>
                </a:tc>
                <a:tc>
                  <a:txBody>
                    <a:bodyPr/>
                    <a:lstStyle/>
                    <a:p>
                      <a:pPr marL="0" indent="0" algn="ctr">
                        <a:buFont typeface="Arial" panose="020B0604020202020204" pitchFamily="34" charset="0"/>
                        <a:buNone/>
                      </a:pPr>
                      <a:r>
                        <a:rPr lang="en-AU" b="0" dirty="0"/>
                        <a:t>SBI Signature Contactless Card -  SBI Rewards</a:t>
                      </a:r>
                    </a:p>
                  </a:txBody>
                  <a:tcPr anchor="ctr"/>
                </a:tc>
                <a:extLst>
                  <a:ext uri="{0D108BD9-81ED-4DB2-BD59-A6C34878D82A}">
                    <a16:rowId xmlns:a16="http://schemas.microsoft.com/office/drawing/2014/main" val="2848976123"/>
                  </a:ext>
                </a:extLst>
              </a:tr>
              <a:tr h="1121595">
                <a:tc>
                  <a:txBody>
                    <a:bodyPr/>
                    <a:lstStyle/>
                    <a:p>
                      <a:pPr algn="ctr"/>
                      <a:r>
                        <a:rPr lang="en-AU" sz="1050" b="1" i="0" dirty="0"/>
                        <a:t>Product Description</a:t>
                      </a:r>
                    </a:p>
                    <a:p>
                      <a:pPr marL="0" marR="0" lvl="0" indent="0" algn="ctr" defTabSz="256214" eaLnBrk="1" fontAlgn="auto" latinLnBrk="0" hangingPunct="1">
                        <a:lnSpc>
                          <a:spcPct val="90000"/>
                        </a:lnSpc>
                        <a:spcBef>
                          <a:spcPts val="0"/>
                        </a:spcBef>
                        <a:spcAft>
                          <a:spcPts val="0"/>
                        </a:spcAft>
                        <a:buClrTx/>
                        <a:buSzTx/>
                        <a:buFontTx/>
                        <a:buNone/>
                        <a:tabLst>
                          <a:tab pos="349180" algn="l"/>
                        </a:tabLst>
                        <a:defRPr/>
                      </a:pPr>
                      <a:r>
                        <a:rPr lang="en-AU" sz="700" b="0" i="1" u="none" strike="noStrike" cap="none" spc="18" baseline="0" dirty="0">
                          <a:ln>
                            <a:noFill/>
                          </a:ln>
                          <a:solidFill>
                            <a:schemeClr val="tx1"/>
                          </a:solidFill>
                          <a:uFillTx/>
                          <a:latin typeface="+mn-lt"/>
                          <a:ea typeface="+mn-ea"/>
                          <a:cs typeface="+mn-cs"/>
                          <a:sym typeface="Interstate-Light"/>
                        </a:rPr>
                        <a:t>Provide a brief description of the product</a:t>
                      </a:r>
                      <a:endParaRPr lang="en-AU" sz="1100" b="1" i="1" dirty="0"/>
                    </a:p>
                  </a:txBody>
                  <a:tcPr anchor="ctr">
                    <a:solidFill>
                      <a:schemeClr val="bg1">
                        <a:lumMod val="75000"/>
                      </a:schemeClr>
                    </a:solidFill>
                  </a:tcPr>
                </a:tc>
                <a:tc>
                  <a:txBody>
                    <a:bodyPr/>
                    <a:lstStyle/>
                    <a:p>
                      <a:pPr marL="0" lvl="0" indent="0" algn="ctr">
                        <a:buNone/>
                      </a:pPr>
                      <a:r>
                        <a:rPr lang="en-AU" sz="900" b="0" i="0" u="none" strike="noStrike" noProof="0" dirty="0">
                          <a:latin typeface="Arial"/>
                        </a:rPr>
                        <a:t>Ultimate Rewards premier rewards program that lets everyone redeem rewards for travel, experiences, gift cards, cash back and more. Access Chase Ultimate Rewards to view rewards activity, redeem points, book travel and earn extra points.</a:t>
                      </a:r>
                      <a:endParaRPr lang="en-US" dirty="0"/>
                    </a:p>
                  </a:txBody>
                  <a:tcPr anchor="ctr"/>
                </a:tc>
                <a:tc>
                  <a:txBody>
                    <a:bodyPr/>
                    <a:lstStyle/>
                    <a:p>
                      <a:pPr marL="171450" lvl="0" indent="-171450" algn="ctr">
                        <a:lnSpc>
                          <a:spcPct val="100000"/>
                        </a:lnSpc>
                        <a:spcBef>
                          <a:spcPts val="0"/>
                        </a:spcBef>
                        <a:spcAft>
                          <a:spcPts val="0"/>
                        </a:spcAft>
                        <a:buFont typeface="Arial"/>
                        <a:buChar char="•"/>
                      </a:pPr>
                      <a:r>
                        <a:rPr lang="en-AU" b="0" i="0" dirty="0"/>
                        <a:t>$200 online cash rewards bonus offer and 3% cash back in the category of  choice</a:t>
                      </a:r>
                      <a:endParaRPr lang="en-AU" sz="900" b="0" i="0" u="none" strike="noStrike" noProof="0" dirty="0">
                        <a:latin typeface="Arial"/>
                      </a:endParaRPr>
                    </a:p>
                    <a:p>
                      <a:pPr marL="171450" lvl="0" indent="-171450" algn="ctr">
                        <a:lnSpc>
                          <a:spcPct val="100000"/>
                        </a:lnSpc>
                        <a:spcBef>
                          <a:spcPts val="0"/>
                        </a:spcBef>
                        <a:spcAft>
                          <a:spcPts val="0"/>
                        </a:spcAft>
                        <a:buFont typeface="Arial"/>
                        <a:buChar char="•"/>
                      </a:pPr>
                      <a:endParaRPr lang="en-AU" sz="900" b="0" i="0" u="none" strike="noStrike" noProof="0" dirty="0">
                        <a:latin typeface="Arial"/>
                      </a:endParaRPr>
                    </a:p>
                    <a:p>
                      <a:pPr marL="0" lvl="0" indent="0" algn="ctr">
                        <a:buFont typeface="Arial" panose="020B0604020202020204" pitchFamily="34" charset="0"/>
                        <a:buNone/>
                      </a:pPr>
                      <a:endParaRPr lang="en-AU" dirty="0"/>
                    </a:p>
                  </a:txBody>
                  <a:tcPr anchor="ctr"/>
                </a:tc>
                <a:tc>
                  <a:txBody>
                    <a:bodyPr/>
                    <a:lstStyle/>
                    <a:p>
                      <a:pPr marL="0" indent="0" algn="ctr">
                        <a:buFont typeface="Arial" panose="020B0604020202020204" pitchFamily="34" charset="0"/>
                        <a:buNone/>
                      </a:pPr>
                      <a:r>
                        <a:rPr lang="en-AU" dirty="0"/>
                        <a:t>With SBI Signature contactless card  new way to different discounts and coupons has been opened for our loyal customers</a:t>
                      </a:r>
                    </a:p>
                  </a:txBody>
                  <a:tcPr anchor="ctr"/>
                </a:tc>
                <a:extLst>
                  <a:ext uri="{0D108BD9-81ED-4DB2-BD59-A6C34878D82A}">
                    <a16:rowId xmlns:a16="http://schemas.microsoft.com/office/drawing/2014/main" val="3387345802"/>
                  </a:ext>
                </a:extLst>
              </a:tr>
              <a:tr h="2613205">
                <a:tc>
                  <a:txBody>
                    <a:bodyPr/>
                    <a:lstStyle/>
                    <a:p>
                      <a:pPr algn="ctr"/>
                      <a:r>
                        <a:rPr lang="en-AU" sz="1050" b="1" i="0" dirty="0"/>
                        <a:t>Key Features</a:t>
                      </a:r>
                    </a:p>
                    <a:p>
                      <a:pPr marL="0" marR="0" lvl="0" indent="0" algn="ctr" defTabSz="256214" eaLnBrk="1" fontAlgn="auto" latinLnBrk="0" hangingPunct="1">
                        <a:lnSpc>
                          <a:spcPct val="90000"/>
                        </a:lnSpc>
                        <a:spcBef>
                          <a:spcPts val="0"/>
                        </a:spcBef>
                        <a:spcAft>
                          <a:spcPts val="0"/>
                        </a:spcAft>
                        <a:buClrTx/>
                        <a:buSzTx/>
                        <a:buFontTx/>
                        <a:buNone/>
                        <a:tabLst>
                          <a:tab pos="349180" algn="l"/>
                        </a:tabLst>
                        <a:defRPr/>
                      </a:pPr>
                      <a:r>
                        <a:rPr lang="en-AU" sz="700" b="0" i="1" u="none" strike="noStrike" cap="none" spc="18" baseline="0" dirty="0">
                          <a:ln>
                            <a:noFill/>
                          </a:ln>
                          <a:solidFill>
                            <a:schemeClr val="tx1"/>
                          </a:solidFill>
                          <a:uFillTx/>
                          <a:latin typeface="+mn-lt"/>
                          <a:ea typeface="+mn-ea"/>
                          <a:cs typeface="+mn-cs"/>
                          <a:sym typeface="Interstate-Light"/>
                        </a:rPr>
                        <a:t>Provide key features of the product that separate it from the market.</a:t>
                      </a:r>
                      <a:endParaRPr lang="en-AU" sz="700" b="1" i="1" dirty="0"/>
                    </a:p>
                    <a:p>
                      <a:pPr algn="ctr"/>
                      <a:endParaRPr lang="en-AU" sz="1050" b="1" i="0" dirty="0"/>
                    </a:p>
                  </a:txBody>
                  <a:tcPr anchor="ctr">
                    <a:solidFill>
                      <a:schemeClr val="bg1">
                        <a:lumMod val="75000"/>
                      </a:schemeClr>
                    </a:solidFill>
                  </a:tcPr>
                </a:tc>
                <a:tc>
                  <a:txBody>
                    <a:bodyPr/>
                    <a:lstStyle/>
                    <a:p>
                      <a:pPr marL="0" marR="0" lvl="0" indent="0" algn="l" eaLnBrk="1" fontAlgn="auto" latinLnBrk="0" hangingPunct="1">
                        <a:lnSpc>
                          <a:spcPct val="90000"/>
                        </a:lnSpc>
                        <a:spcBef>
                          <a:spcPts val="0"/>
                        </a:spcBef>
                        <a:spcAft>
                          <a:spcPts val="0"/>
                        </a:spcAft>
                        <a:buNone/>
                      </a:pPr>
                      <a:r>
                        <a:rPr lang="en-AU" dirty="0"/>
                        <a:t>3* points on Travel Worldwide</a:t>
                      </a:r>
                      <a:endParaRPr lang="en-AU" dirty="0" err="1"/>
                    </a:p>
                    <a:p>
                      <a:pPr marL="0" marR="0" lvl="0" indent="0" algn="l">
                        <a:lnSpc>
                          <a:spcPct val="90000"/>
                        </a:lnSpc>
                        <a:spcBef>
                          <a:spcPts val="0"/>
                        </a:spcBef>
                        <a:spcAft>
                          <a:spcPts val="0"/>
                        </a:spcAft>
                        <a:buFont typeface="Arial" panose="020B0604020202020204" pitchFamily="34" charset="0"/>
                        <a:buNone/>
                      </a:pPr>
                      <a:r>
                        <a:rPr lang="en-AU" dirty="0"/>
                        <a:t>3* points on Dining Worldwide</a:t>
                      </a:r>
                    </a:p>
                    <a:p>
                      <a:pPr lvl="0" algn="l">
                        <a:lnSpc>
                          <a:spcPct val="100000"/>
                        </a:lnSpc>
                        <a:spcBef>
                          <a:spcPts val="0"/>
                        </a:spcBef>
                        <a:spcAft>
                          <a:spcPts val="0"/>
                        </a:spcAft>
                        <a:buNone/>
                      </a:pPr>
                      <a:r>
                        <a:rPr lang="en-AU" i="0" dirty="0"/>
                        <a:t>1X Point per Dollar Spent on All Other Purchases</a:t>
                      </a:r>
                      <a:endParaRPr lang="en-AU" dirty="0"/>
                    </a:p>
                    <a:p>
                      <a:pPr marL="0" marR="0" lvl="0" indent="0" algn="l">
                        <a:lnSpc>
                          <a:spcPct val="90000"/>
                        </a:lnSpc>
                        <a:spcBef>
                          <a:spcPts val="0"/>
                        </a:spcBef>
                        <a:spcAft>
                          <a:spcPts val="0"/>
                        </a:spcAft>
                        <a:buFont typeface="Arial" panose="020B0604020202020204" pitchFamily="34" charset="0"/>
                        <a:buNone/>
                      </a:pPr>
                      <a:endParaRPr lang="en-AU" dirty="0"/>
                    </a:p>
                  </a:txBody>
                  <a:tcPr anchor="ctr"/>
                </a:tc>
                <a:tc>
                  <a:txBody>
                    <a:bodyPr/>
                    <a:lstStyle/>
                    <a:p>
                      <a:pPr marL="0" marR="0" lvl="0" indent="0" algn="l" eaLnBrk="1" fontAlgn="auto" latinLnBrk="0" hangingPunct="1">
                        <a:lnSpc>
                          <a:spcPct val="100000"/>
                        </a:lnSpc>
                        <a:spcBef>
                          <a:spcPts val="0"/>
                        </a:spcBef>
                        <a:spcAft>
                          <a:spcPts val="0"/>
                        </a:spcAft>
                        <a:buFont typeface="Arial" panose="020B0604020202020204" pitchFamily="34" charset="0"/>
                        <a:buChar char="•"/>
                      </a:pPr>
                      <a:r>
                        <a:rPr lang="en-AU" sz="900" b="1" i="0" u="none" strike="noStrike" noProof="0" dirty="0">
                          <a:latin typeface="Arial"/>
                        </a:rPr>
                        <a:t>3% cash back</a:t>
                      </a:r>
                      <a:r>
                        <a:rPr lang="en-AU" sz="900" b="0" i="0" u="none" strike="noStrike" noProof="0" dirty="0">
                          <a:latin typeface="Arial"/>
                        </a:rPr>
                        <a:t> in the category of your choice, </a:t>
                      </a:r>
                      <a:r>
                        <a:rPr lang="en-AU" sz="900" b="1" i="0" u="none" strike="noStrike" noProof="0" dirty="0">
                          <a:latin typeface="Arial"/>
                        </a:rPr>
                        <a:t>2% cash back</a:t>
                      </a:r>
                      <a:r>
                        <a:rPr lang="en-AU" sz="900" b="0" i="0" u="none" strike="noStrike" noProof="0" dirty="0">
                          <a:latin typeface="Arial"/>
                        </a:rPr>
                        <a:t> at grocery stores and wholesale clubs and </a:t>
                      </a:r>
                      <a:r>
                        <a:rPr lang="en-AU" sz="900" b="1" i="0" u="none" strike="noStrike" noProof="0" dirty="0">
                          <a:latin typeface="Arial"/>
                        </a:rPr>
                        <a:t>unlimited 1% cash back</a:t>
                      </a:r>
                      <a:r>
                        <a:rPr lang="en-AU" sz="900" b="0" i="0" u="none" strike="noStrike" noProof="0" dirty="0">
                          <a:latin typeface="Arial"/>
                        </a:rPr>
                        <a:t> on all other purchases (on the first $2,500 in combined choice category/grocery store/wholesale club purchases each quarter) Calculate rewards</a:t>
                      </a:r>
                      <a:endParaRPr lang="en-AU" dirty="0"/>
                    </a:p>
                    <a:p>
                      <a:pPr marL="0" lvl="0" indent="0" algn="l">
                        <a:lnSpc>
                          <a:spcPct val="100000"/>
                        </a:lnSpc>
                        <a:spcBef>
                          <a:spcPts val="0"/>
                        </a:spcBef>
                        <a:spcAft>
                          <a:spcPts val="0"/>
                        </a:spcAft>
                        <a:buFont typeface="Arial" panose="020B0604020202020204" pitchFamily="34" charset="0"/>
                        <a:buChar char="•"/>
                      </a:pPr>
                      <a:r>
                        <a:rPr lang="en-AU" sz="900" b="0" i="0" u="none" strike="noStrike" noProof="0" dirty="0">
                          <a:latin typeface="Arial"/>
                        </a:rPr>
                        <a:t>Your choice categories include: </a:t>
                      </a:r>
                      <a:r>
                        <a:rPr lang="en-AU" sz="900" b="1" i="0" u="none" strike="noStrike" noProof="0" dirty="0">
                          <a:latin typeface="Arial"/>
                        </a:rPr>
                        <a:t>gas, online shopping, dining, travel, drug stores, or home improvement/furnishings</a:t>
                      </a:r>
                      <a:r>
                        <a:rPr lang="en-AU" sz="900" b="0" i="0" u="none" strike="noStrike" noProof="0" dirty="0">
                          <a:latin typeface="Arial"/>
                        </a:rPr>
                        <a:t>, with the option to change your category online or through our mobile app once each calendar month for future purchases, or make no change and the category stays the same</a:t>
                      </a:r>
                      <a:endParaRPr lang="en-AU" dirty="0"/>
                    </a:p>
                    <a:p>
                      <a:pPr marL="0" lvl="0" indent="0" algn="l">
                        <a:lnSpc>
                          <a:spcPct val="100000"/>
                        </a:lnSpc>
                        <a:spcBef>
                          <a:spcPts val="0"/>
                        </a:spcBef>
                        <a:spcAft>
                          <a:spcPts val="0"/>
                        </a:spcAft>
                        <a:buFont typeface="Arial" panose="020B0604020202020204" pitchFamily="34" charset="0"/>
                        <a:buChar char="•"/>
                      </a:pPr>
                      <a:r>
                        <a:rPr lang="en-AU" sz="900" b="1" i="0" u="none" strike="noStrike" noProof="0" dirty="0">
                          <a:latin typeface="Arial"/>
                        </a:rPr>
                        <a:t>Introductory 0%</a:t>
                      </a:r>
                      <a:r>
                        <a:rPr lang="en-AU" sz="900" b="1" i="0" u="none" strike="noStrike" baseline="30000" noProof="0" dirty="0">
                          <a:latin typeface="Arial"/>
                        </a:rPr>
                        <a:t>†</a:t>
                      </a:r>
                      <a:r>
                        <a:rPr lang="en-AU" sz="900" b="1" i="0" u="none" strike="noStrike" noProof="0" dirty="0">
                          <a:latin typeface="Arial"/>
                        </a:rPr>
                        <a:t> APR for your first 12 billing cycles for purchases</a:t>
                      </a:r>
                      <a:r>
                        <a:rPr lang="en-AU" sz="900" b="0" i="0" u="none" strike="noStrike" noProof="0" dirty="0">
                          <a:latin typeface="Arial"/>
                        </a:rPr>
                        <a:t>. After the intro APR offer ends, a Variable APR that's currently </a:t>
                      </a:r>
                      <a:r>
                        <a:rPr lang="en-AU" sz="900" b="1" i="0" u="none" strike="noStrike" noProof="0" dirty="0">
                          <a:latin typeface="Arial"/>
                        </a:rPr>
                        <a:t>13.99% to 23.99%</a:t>
                      </a:r>
                      <a:r>
                        <a:rPr lang="en-AU" sz="900" b="0" i="0" u="none" strike="noStrike" noProof="0" dirty="0">
                          <a:latin typeface="Arial"/>
                        </a:rPr>
                        <a:t> will apply.</a:t>
                      </a:r>
                      <a:endParaRPr lang="en-AU" dirty="0"/>
                    </a:p>
                    <a:p>
                      <a:pPr marL="0" lvl="0" indent="0" algn="l">
                        <a:lnSpc>
                          <a:spcPct val="100000"/>
                        </a:lnSpc>
                        <a:spcBef>
                          <a:spcPts val="0"/>
                        </a:spcBef>
                        <a:spcAft>
                          <a:spcPts val="0"/>
                        </a:spcAft>
                        <a:buFont typeface="Arial" panose="020B0604020202020204" pitchFamily="34" charset="0"/>
                        <a:buChar char="•"/>
                      </a:pPr>
                      <a:r>
                        <a:rPr lang="en-AU" sz="900" b="1" i="0" u="none" strike="noStrike" noProof="0" dirty="0">
                          <a:latin typeface="Arial"/>
                        </a:rPr>
                        <a:t>Contactless card</a:t>
                      </a:r>
                      <a:r>
                        <a:rPr lang="en-AU" sz="900" b="0" i="0" u="none" strike="noStrike" noProof="0" dirty="0">
                          <a:latin typeface="Arial"/>
                        </a:rPr>
                        <a:t> - The security of a chip card, with the convenience of a tap.</a:t>
                      </a:r>
                      <a:endParaRPr lang="en-AU" dirty="0"/>
                    </a:p>
                    <a:p>
                      <a:pPr marL="171450" marR="0" lvl="0" indent="-171450" algn="l">
                        <a:lnSpc>
                          <a:spcPct val="90000"/>
                        </a:lnSpc>
                        <a:spcBef>
                          <a:spcPts val="0"/>
                        </a:spcBef>
                        <a:spcAft>
                          <a:spcPts val="0"/>
                        </a:spcAft>
                        <a:buFont typeface="Arial" panose="020B0604020202020204" pitchFamily="34" charset="0"/>
                        <a:buChar char="•"/>
                      </a:pPr>
                      <a:endParaRPr lang="en-AU" dirty="0"/>
                    </a:p>
                  </a:txBody>
                  <a:tcPr anchor="ctr"/>
                </a:tc>
                <a:tc>
                  <a:txBody>
                    <a:bodyPr/>
                    <a:lstStyle/>
                    <a:p>
                      <a:pPr marL="171450" marR="0" lvl="0" indent="-171450" algn="l" eaLnBrk="1" fontAlgn="auto" latinLnBrk="0" hangingPunct="1">
                        <a:lnSpc>
                          <a:spcPct val="90000"/>
                        </a:lnSpc>
                        <a:spcBef>
                          <a:spcPts val="0"/>
                        </a:spcBef>
                        <a:spcAft>
                          <a:spcPts val="0"/>
                        </a:spcAft>
                        <a:buFont typeface="Arial" panose="020B0604020202020204" pitchFamily="34" charset="0"/>
                        <a:buChar char="•"/>
                      </a:pPr>
                      <a:r>
                        <a:rPr lang="en-AU" sz="900" b="0" i="0" u="none" strike="noStrike" noProof="0" dirty="0">
                          <a:latin typeface="Arial"/>
                        </a:rPr>
                        <a:t>5X Rewards on departmental store purchases, dining, and international transactions.</a:t>
                      </a:r>
                    </a:p>
                    <a:p>
                      <a:pPr marL="171450" marR="0" lvl="0" indent="-171450" algn="l">
                        <a:lnSpc>
                          <a:spcPct val="90000"/>
                        </a:lnSpc>
                        <a:spcBef>
                          <a:spcPts val="0"/>
                        </a:spcBef>
                        <a:spcAft>
                          <a:spcPts val="0"/>
                        </a:spcAft>
                        <a:buFont typeface="Arial" panose="020B0604020202020204" pitchFamily="34" charset="0"/>
                        <a:buChar char="•"/>
                      </a:pPr>
                      <a:r>
                        <a:rPr lang="en-AU" sz="900" b="0" i="0" u="none" strike="noStrike" noProof="0" dirty="0"/>
                        <a:t>2 Rewards points for every Rs. 100 spent on other types of transactions</a:t>
                      </a:r>
                      <a:endParaRPr lang="en-AU" sz="900" b="0" i="0" u="none" strike="noStrike" noProof="0" dirty="0">
                        <a:latin typeface="Arial"/>
                      </a:endParaRPr>
                    </a:p>
                  </a:txBody>
                  <a:tcPr anchor="ctr"/>
                </a:tc>
                <a:extLst>
                  <a:ext uri="{0D108BD9-81ED-4DB2-BD59-A6C34878D82A}">
                    <a16:rowId xmlns:a16="http://schemas.microsoft.com/office/drawing/2014/main" val="440696135"/>
                  </a:ext>
                </a:extLst>
              </a:tr>
            </a:tbl>
          </a:graphicData>
        </a:graphic>
      </p:graphicFrame>
      <p:sp>
        <p:nvSpPr>
          <p:cNvPr id="11" name="Rectangle 10">
            <a:extLst>
              <a:ext uri="{FF2B5EF4-FFF2-40B4-BE49-F238E27FC236}">
                <a16:creationId xmlns:a16="http://schemas.microsoft.com/office/drawing/2014/main" id="{E7BCB288-63C6-4755-9050-646B8905EDC1}"/>
              </a:ext>
            </a:extLst>
          </p:cNvPr>
          <p:cNvSpPr/>
          <p:nvPr/>
        </p:nvSpPr>
        <p:spPr bwMode="auto">
          <a:xfrm>
            <a:off x="1297764" y="244099"/>
            <a:ext cx="8686800"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AU" sz="900" b="0" i="1" u="none" strike="noStrike" cap="none" normalizeH="0" baseline="0" dirty="0">
                <a:ln>
                  <a:noFill/>
                </a:ln>
                <a:solidFill>
                  <a:schemeClr val="accent5"/>
                </a:solidFill>
                <a:effectLst/>
                <a:ea typeface="+mj-ea"/>
              </a:rPr>
              <a:t>Perform a</a:t>
            </a:r>
            <a:r>
              <a:rPr lang="en-AU" sz="900" i="1" dirty="0">
                <a:solidFill>
                  <a:schemeClr val="accent5"/>
                </a:solidFill>
                <a:ea typeface="+mj-ea"/>
              </a:rPr>
              <a:t>n analysis of Citi’s competitors (other financial institutions and banks) which already offer products/services to the segment that you’ve chosen on slide 2.</a:t>
            </a:r>
          </a:p>
          <a:p>
            <a:pPr algn="ctr" defTabSz="914400" fontAlgn="base" hangingPunct="1">
              <a:spcBef>
                <a:spcPct val="0"/>
              </a:spcBef>
              <a:spcAft>
                <a:spcPct val="0"/>
              </a:spcAft>
            </a:pPr>
            <a:r>
              <a:rPr lang="en-AU" sz="900" i="1" dirty="0">
                <a:solidFill>
                  <a:schemeClr val="accent5"/>
                </a:solidFill>
              </a:rPr>
              <a:t> [THIS TEXTBOX 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311743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Business Recommendation</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9D779044-360E-454D-8B73-AB3FB91B5368}"/>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graphicFrame>
        <p:nvGraphicFramePr>
          <p:cNvPr id="7" name="Table 6">
            <a:extLst>
              <a:ext uri="{FF2B5EF4-FFF2-40B4-BE49-F238E27FC236}">
                <a16:creationId xmlns:a16="http://schemas.microsoft.com/office/drawing/2014/main" id="{4CF48510-03A9-4CEA-A4A0-A87B42AC55B9}"/>
              </a:ext>
            </a:extLst>
          </p:cNvPr>
          <p:cNvGraphicFramePr>
            <a:graphicFrameLocks noGrp="1"/>
          </p:cNvGraphicFramePr>
          <p:nvPr>
            <p:extLst>
              <p:ext uri="{D42A27DB-BD31-4B8C-83A1-F6EECF244321}">
                <p14:modId xmlns:p14="http://schemas.microsoft.com/office/powerpoint/2010/main" val="1597518211"/>
              </p:ext>
            </p:extLst>
          </p:nvPr>
        </p:nvGraphicFramePr>
        <p:xfrm>
          <a:off x="2528546" y="1339865"/>
          <a:ext cx="5860467" cy="4813364"/>
        </p:xfrm>
        <a:graphic>
          <a:graphicData uri="http://schemas.openxmlformats.org/drawingml/2006/table">
            <a:tbl>
              <a:tblPr firstRow="1" bandRow="1">
                <a:tableStyleId>{5940675A-B579-460E-94D1-54222C63F5DA}</a:tableStyleId>
              </a:tblPr>
              <a:tblGrid>
                <a:gridCol w="1596004">
                  <a:extLst>
                    <a:ext uri="{9D8B030D-6E8A-4147-A177-3AD203B41FA5}">
                      <a16:colId xmlns:a16="http://schemas.microsoft.com/office/drawing/2014/main" val="2234889192"/>
                    </a:ext>
                  </a:extLst>
                </a:gridCol>
                <a:gridCol w="4264463">
                  <a:extLst>
                    <a:ext uri="{9D8B030D-6E8A-4147-A177-3AD203B41FA5}">
                      <a16:colId xmlns:a16="http://schemas.microsoft.com/office/drawing/2014/main" val="3590685729"/>
                    </a:ext>
                  </a:extLst>
                </a:gridCol>
              </a:tblGrid>
              <a:tr h="318292">
                <a:tc>
                  <a:txBody>
                    <a:bodyPr/>
                    <a:lstStyle/>
                    <a:p>
                      <a:r>
                        <a:rPr lang="en-AU" sz="1050" b="1" dirty="0"/>
                        <a:t>Name</a:t>
                      </a:r>
                      <a:endParaRPr lang="en-AU" sz="1000" b="0" i="1" dirty="0"/>
                    </a:p>
                  </a:txBody>
                  <a:tcPr anchor="ctr">
                    <a:solidFill>
                      <a:schemeClr val="tx2">
                        <a:lumMod val="20000"/>
                        <a:lumOff val="80000"/>
                      </a:schemeClr>
                    </a:solidFill>
                  </a:tcPr>
                </a:tc>
                <a:tc>
                  <a:txBody>
                    <a:bodyPr/>
                    <a:lstStyle/>
                    <a:p>
                      <a:pPr algn="l"/>
                      <a:r>
                        <a:rPr lang="en-AU" dirty="0"/>
                        <a:t>CITI INDIA CASH BACK</a:t>
                      </a:r>
                    </a:p>
                  </a:txBody>
                  <a:tcPr anchor="ctr"/>
                </a:tc>
                <a:extLst>
                  <a:ext uri="{0D108BD9-81ED-4DB2-BD59-A6C34878D82A}">
                    <a16:rowId xmlns:a16="http://schemas.microsoft.com/office/drawing/2014/main" val="1563738509"/>
                  </a:ext>
                </a:extLst>
              </a:tr>
              <a:tr h="781892">
                <a:tc>
                  <a:txBody>
                    <a:bodyPr/>
                    <a:lstStyle/>
                    <a:p>
                      <a:r>
                        <a:rPr lang="en-AU" sz="1000" b="1" i="0" dirty="0"/>
                        <a:t>Description</a:t>
                      </a:r>
                    </a:p>
                  </a:txBody>
                  <a:tcPr anchor="ctr">
                    <a:solidFill>
                      <a:schemeClr val="tx2">
                        <a:lumMod val="20000"/>
                        <a:lumOff val="80000"/>
                      </a:schemeClr>
                    </a:solidFill>
                  </a:tcPr>
                </a:tc>
                <a:tc>
                  <a:txBody>
                    <a:bodyPr/>
                    <a:lstStyle/>
                    <a:p>
                      <a:pPr algn="l"/>
                      <a:r>
                        <a:rPr lang="en-AU" dirty="0"/>
                        <a:t>Redemption rate for Cash Back:</a:t>
                      </a:r>
                    </a:p>
                    <a:p>
                      <a:pPr lvl="0" algn="l">
                        <a:buNone/>
                      </a:pPr>
                      <a:r>
                        <a:rPr lang="en-AU" dirty="0"/>
                        <a:t>1 Reward = Rs 0.35 || Minimum Rewards Required to Redeem: 5000</a:t>
                      </a:r>
                    </a:p>
                    <a:p>
                      <a:pPr lvl="0" algn="l">
                        <a:buNone/>
                      </a:pPr>
                      <a:r>
                        <a:rPr lang="en-AU" dirty="0"/>
                        <a:t>Reward Rs rate may change based on the customer loyalty period and number of transaction using the Citi credit card</a:t>
                      </a:r>
                    </a:p>
                  </a:txBody>
                  <a:tcPr anchor="ctr"/>
                </a:tc>
                <a:extLst>
                  <a:ext uri="{0D108BD9-81ED-4DB2-BD59-A6C34878D82A}">
                    <a16:rowId xmlns:a16="http://schemas.microsoft.com/office/drawing/2014/main" val="1897915663"/>
                  </a:ext>
                </a:extLst>
              </a:tr>
              <a:tr h="1551048">
                <a:tc>
                  <a:txBody>
                    <a:bodyPr/>
                    <a:lstStyle/>
                    <a:p>
                      <a:r>
                        <a:rPr lang="en-AU" sz="1050" b="1" dirty="0"/>
                        <a:t>Key Features</a:t>
                      </a:r>
                    </a:p>
                    <a:p>
                      <a:r>
                        <a:rPr lang="en-AU" sz="700" b="0" i="1" dirty="0"/>
                        <a:t>What are the key features of your recommendation?</a:t>
                      </a:r>
                      <a:endParaRPr lang="en-AU" sz="1050" b="1" dirty="0"/>
                    </a:p>
                  </a:txBody>
                  <a:tcPr anchor="ctr">
                    <a:solidFill>
                      <a:schemeClr val="tx2">
                        <a:lumMod val="20000"/>
                        <a:lumOff val="80000"/>
                      </a:schemeClr>
                    </a:solidFill>
                  </a:tcPr>
                </a:tc>
                <a:tc>
                  <a:txBody>
                    <a:bodyPr/>
                    <a:lstStyle/>
                    <a:p>
                      <a:pPr marL="171450" marR="0" lvl="0" indent="-171450" algn="l" eaLnBrk="1" fontAlgn="auto" latinLnBrk="0" hangingPunct="1">
                        <a:lnSpc>
                          <a:spcPct val="90000"/>
                        </a:lnSpc>
                        <a:spcBef>
                          <a:spcPts val="0"/>
                        </a:spcBef>
                        <a:spcAft>
                          <a:spcPts val="0"/>
                        </a:spcAft>
                        <a:buFont typeface="Arial" panose="020B0604020202020204" pitchFamily="34" charset="0"/>
                        <a:buChar char="•"/>
                      </a:pPr>
                      <a:r>
                        <a:rPr lang="en-AU" dirty="0"/>
                        <a:t>Citi India Cashback would be a great initiative due to its customer retention and attraction ability.</a:t>
                      </a:r>
                    </a:p>
                    <a:p>
                      <a:pPr marL="171450" marR="0" lvl="0" indent="-171450" algn="l">
                        <a:lnSpc>
                          <a:spcPct val="90000"/>
                        </a:lnSpc>
                        <a:spcBef>
                          <a:spcPts val="0"/>
                        </a:spcBef>
                        <a:spcAft>
                          <a:spcPts val="0"/>
                        </a:spcAft>
                        <a:buFont typeface="Arial" panose="020B0604020202020204" pitchFamily="34" charset="0"/>
                        <a:buChar char="•"/>
                      </a:pPr>
                      <a:r>
                        <a:rPr lang="en-AU" sz="900" b="0" i="0" u="none" strike="noStrike" noProof="0" dirty="0">
                          <a:latin typeface="Arial"/>
                        </a:rPr>
                        <a:t>Customers will know they are getting exclusive loyalty benefits that are not being offered at any of other banks. They know if they make the most out of Citi credit card then there are chances of receiving higher value rewards point with higher Rs rate is more. </a:t>
                      </a:r>
                      <a:endParaRPr lang="en-AU" dirty="0"/>
                    </a:p>
                  </a:txBody>
                  <a:tcPr anchor="ctr"/>
                </a:tc>
                <a:extLst>
                  <a:ext uri="{0D108BD9-81ED-4DB2-BD59-A6C34878D82A}">
                    <a16:rowId xmlns:a16="http://schemas.microsoft.com/office/drawing/2014/main" val="2617503130"/>
                  </a:ext>
                </a:extLst>
              </a:tr>
              <a:tr h="2162132">
                <a:tc>
                  <a:txBody>
                    <a:bodyPr/>
                    <a:lstStyle/>
                    <a:p>
                      <a:r>
                        <a:rPr lang="en-AU" sz="1050" b="1" dirty="0"/>
                        <a:t>Why your business recommendation is a good solution?</a:t>
                      </a:r>
                    </a:p>
                  </a:txBody>
                  <a:tcPr anchor="ctr">
                    <a:solidFill>
                      <a:schemeClr val="tx2">
                        <a:lumMod val="20000"/>
                        <a:lumOff val="80000"/>
                      </a:schemeClr>
                    </a:solidFill>
                  </a:tcPr>
                </a:tc>
                <a:tc>
                  <a:txBody>
                    <a:bodyPr/>
                    <a:lstStyle/>
                    <a:p>
                      <a:pPr marL="171450" indent="-171450">
                        <a:buFont typeface="Arial" panose="020B0604020202020204" pitchFamily="34" charset="0"/>
                        <a:buChar char="•"/>
                      </a:pPr>
                      <a:r>
                        <a:rPr lang="en-AU" sz="900" b="0" i="0" u="none" strike="noStrike" noProof="0" dirty="0">
                          <a:latin typeface="Arial"/>
                        </a:rPr>
                        <a:t>The solution CITI INDIA CASHBACK is a lucrative idea. It bolsters the concept that if you get more than you expected then you recommend such services to others and continue to use them more and more for a prolonged time. </a:t>
                      </a:r>
                      <a:endParaRPr lang="en-AU" dirty="0"/>
                    </a:p>
                    <a:p>
                      <a:pPr marL="171450" lvl="0" indent="-171450">
                        <a:buFont typeface="Arial" panose="020B0604020202020204" pitchFamily="34" charset="0"/>
                        <a:buChar char="•"/>
                      </a:pPr>
                      <a:r>
                        <a:rPr lang="en-AU" sz="900" b="0" i="0" u="none" strike="noStrike" noProof="0" dirty="0">
                          <a:latin typeface="Arial"/>
                        </a:rPr>
                        <a:t>The Indian community to which this solution is directed comes on the large e-commerce transaction users so their mind thinks about the cash backs, coupons, offers, and discounts on every product they see.</a:t>
                      </a:r>
                      <a:endParaRPr lang="en-AU" dirty="0"/>
                    </a:p>
                    <a:p>
                      <a:pPr marL="171450" lvl="0" indent="-171450">
                        <a:buFont typeface="Arial" panose="020B0604020202020204" pitchFamily="34" charset="0"/>
                        <a:buChar char="•"/>
                      </a:pPr>
                      <a:r>
                        <a:rPr lang="en-AU" sz="900" b="0" i="0" u="none" strike="noStrike" noProof="0" dirty="0"/>
                        <a:t>This initiative will encourage the user to spend more and use the same service for every transaction they do in order to receive the highest Reward Rs rate on the loyalty basis and earn that VIP tag.</a:t>
                      </a:r>
                      <a:endParaRPr lang="en-AU" sz="900" b="0" i="0" u="none" strike="noStrike" noProof="0" dirty="0">
                        <a:latin typeface="Arial"/>
                      </a:endParaRPr>
                    </a:p>
                  </a:txBody>
                  <a:tcPr anchor="ctr"/>
                </a:tc>
                <a:extLst>
                  <a:ext uri="{0D108BD9-81ED-4DB2-BD59-A6C34878D82A}">
                    <a16:rowId xmlns:a16="http://schemas.microsoft.com/office/drawing/2014/main" val="762701566"/>
                  </a:ext>
                </a:extLst>
              </a:tr>
            </a:tbl>
          </a:graphicData>
        </a:graphic>
      </p:graphicFrame>
      <p:sp>
        <p:nvSpPr>
          <p:cNvPr id="8" name="Rectangle 7">
            <a:extLst>
              <a:ext uri="{FF2B5EF4-FFF2-40B4-BE49-F238E27FC236}">
                <a16:creationId xmlns:a16="http://schemas.microsoft.com/office/drawing/2014/main" id="{0548AB5F-774A-408C-A39F-26F948817E21}"/>
              </a:ext>
            </a:extLst>
          </p:cNvPr>
          <p:cNvSpPr/>
          <p:nvPr/>
        </p:nvSpPr>
        <p:spPr bwMode="auto">
          <a:xfrm>
            <a:off x="1243912" y="847952"/>
            <a:ext cx="9218141"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With consideration of the trends identified earlier along with the competitive environment, ideate a product/service that can be developed for the segment that you’ve chosen on slide 2.</a:t>
            </a:r>
          </a:p>
          <a:p>
            <a:pPr algn="ctr" defTabSz="914400" fontAlgn="base" hangingPunct="1">
              <a:spcBef>
                <a:spcPct val="0"/>
              </a:spcBef>
              <a:spcAft>
                <a:spcPct val="0"/>
              </a:spcAft>
            </a:pPr>
            <a:r>
              <a:rPr lang="en-AU" sz="900" i="1" dirty="0">
                <a:solidFill>
                  <a:schemeClr val="accent5"/>
                </a:solidFill>
              </a:rPr>
              <a:t> [THIS TEXTBOX 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120484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Text"/>
</p:tagLst>
</file>

<file path=ppt/tags/tag2.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xml><?xml version="1.0" encoding="utf-8"?>
<p:tagLst xmlns:a="http://schemas.openxmlformats.org/drawingml/2006/main" xmlns:r="http://schemas.openxmlformats.org/officeDocument/2006/relationships" xmlns:p="http://schemas.openxmlformats.org/presentationml/2006/main">
  <p:tag name="LAYOUT" val="ppLayoutCustom"/>
</p:tagLst>
</file>

<file path=ppt/theme/theme1.xml><?xml version="1.0" encoding="utf-8"?>
<a:theme xmlns:a="http://schemas.openxmlformats.org/drawingml/2006/main" name="White">
  <a:themeElements>
    <a:clrScheme name="Citi">
      <a:dk1>
        <a:srgbClr val="5B5B5B"/>
      </a:dk1>
      <a:lt1>
        <a:srgbClr val="FFFFFF"/>
      </a:lt1>
      <a:dk2>
        <a:srgbClr val="0074B0"/>
      </a:dk2>
      <a:lt2>
        <a:srgbClr val="97999B"/>
      </a:lt2>
      <a:accent1>
        <a:srgbClr val="0E4B7E"/>
      </a:accent1>
      <a:accent2>
        <a:srgbClr val="36AFE0"/>
      </a:accent2>
      <a:accent3>
        <a:srgbClr val="FFAA11"/>
      </a:accent3>
      <a:accent4>
        <a:srgbClr val="FF0000"/>
      </a:accent4>
      <a:accent5>
        <a:srgbClr val="890C58"/>
      </a:accent5>
      <a:accent6>
        <a:srgbClr val="00B0B9"/>
      </a:accent6>
      <a:hlink>
        <a:srgbClr val="36AFE0"/>
      </a:hlink>
      <a:folHlink>
        <a:srgbClr val="36AF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CE7"/>
      </a:accent1>
      <a:accent2>
        <a:srgbClr val="707070"/>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HOSTNAME%">sydgcgwa089067.apac.nsroot.net</XMLData>
</file>

<file path=customXml/item2.xml><?xml version="1.0" encoding="utf-8"?>
<XMLData TextToDisplay="%USERNAME%">cc61057</XMLData>
</file>

<file path=customXml/item3.xml><?xml version="1.0" encoding="utf-8"?>
<XMLData TextToDisplay="%EMAILADDRESS%">cc61057@imcap.ap.ssmb.com</XMLData>
</file>

<file path=customXml/item4.xml><?xml version="1.0" encoding="utf-8"?>
<XMLData TextToDisplay="%DOCUMENTGUID%">{00000000-0000-0000-0000-000000000000}</XMLData>
</file>

<file path=customXml/item5.xml><?xml version="1.0" encoding="utf-8"?>
<XMLData TextToDisplay="%CLASSIFICATIONDATETIME%">05:29 07/01/2020</XMLData>
</file>

<file path=customXml/item6.xml><?xml version="1.0" encoding="utf-8"?>
<XMLData TextToDisplay="RightsWATCHMark">7|CITI-No PII-Public|{00000000-0000-0000-0000-000000000000}</XMLData>
</file>

<file path=customXml/itemProps1.xml><?xml version="1.0" encoding="utf-8"?>
<ds:datastoreItem xmlns:ds="http://schemas.openxmlformats.org/officeDocument/2006/customXml" ds:itemID="{D2DEF2C1-D579-4E12-884D-2D40BC682284}">
  <ds:schemaRefs/>
</ds:datastoreItem>
</file>

<file path=customXml/itemProps2.xml><?xml version="1.0" encoding="utf-8"?>
<ds:datastoreItem xmlns:ds="http://schemas.openxmlformats.org/officeDocument/2006/customXml" ds:itemID="{5D19B5DA-3C50-429D-9A1E-2297718F8CAB}">
  <ds:schemaRefs/>
</ds:datastoreItem>
</file>

<file path=customXml/itemProps3.xml><?xml version="1.0" encoding="utf-8"?>
<ds:datastoreItem xmlns:ds="http://schemas.openxmlformats.org/officeDocument/2006/customXml" ds:itemID="{153EE527-7B37-4C3F-AA17-C8808DD579A8}">
  <ds:schemaRefs/>
</ds:datastoreItem>
</file>

<file path=customXml/itemProps4.xml><?xml version="1.0" encoding="utf-8"?>
<ds:datastoreItem xmlns:ds="http://schemas.openxmlformats.org/officeDocument/2006/customXml" ds:itemID="{1C534E47-44B7-41C5-A749-043DE6AAA344}">
  <ds:schemaRefs/>
</ds:datastoreItem>
</file>

<file path=customXml/itemProps5.xml><?xml version="1.0" encoding="utf-8"?>
<ds:datastoreItem xmlns:ds="http://schemas.openxmlformats.org/officeDocument/2006/customXml" ds:itemID="{851C85DD-838C-4356-8DC4-A0E61D5A44F4}">
  <ds:schemaRefs/>
</ds:datastoreItem>
</file>

<file path=customXml/itemProps6.xml><?xml version="1.0" encoding="utf-8"?>
<ds:datastoreItem xmlns:ds="http://schemas.openxmlformats.org/officeDocument/2006/customXml" ds:itemID="{576293E8-0EFC-419F-BCCC-8D31F68D4BBA}">
  <ds:schemaRefs/>
</ds:datastoreItem>
</file>

<file path=docProps/app.xml><?xml version="1.0" encoding="utf-8"?>
<Properties xmlns="http://schemas.openxmlformats.org/officeDocument/2006/extended-properties" xmlns:vt="http://schemas.openxmlformats.org/officeDocument/2006/docPropsVTypes">
  <TotalTime>1031</TotalTime>
  <Words>539</Words>
  <Application>Microsoft Office PowerPoint</Application>
  <PresentationFormat>Custom</PresentationFormat>
  <Paragraphs>53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White</vt:lpstr>
      <vt:lpstr>Market research and product development  Citi Global Consumer Bank    </vt:lpstr>
      <vt:lpstr>Segmentation Analysis</vt:lpstr>
      <vt:lpstr>Competitive Analysis</vt:lpstr>
      <vt:lpstr>Business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Valderrama, William [ICG-TTS NE]</dc:creator>
  <cp:lastModifiedBy>Childs, Christian [GCB-RTLB]</cp:lastModifiedBy>
  <cp:revision>438</cp:revision>
  <dcterms:modified xsi:type="dcterms:W3CDTF">2020-09-22T05:03:32Z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tchbook Compatible">
    <vt:lpwstr>Yes</vt:lpwstr>
  </property>
  <property fmtid="{D5CDD505-2E9C-101B-9397-08002B2CF9AE}" pid="3" name="RightsWATCHMark">
    <vt:lpwstr>7|CITI-No PII-Public|{00000000-0000-0000-0000-000000000000}</vt:lpwstr>
  </property>
</Properties>
</file>