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320" r:id="rId2"/>
    <p:sldId id="316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8" r:id="rId18"/>
    <p:sldId id="339" r:id="rId19"/>
    <p:sldId id="317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48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18" r:id="rId43"/>
    <p:sldId id="322" r:id="rId44"/>
    <p:sldId id="366" r:id="rId45"/>
  </p:sldIdLst>
  <p:sldSz cx="18288000" cy="10287000"/>
  <p:notesSz cx="10287000" cy="18288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나눔스퀘어라운드 Bold" panose="020B0600000101010101" pitchFamily="50" charset="-127"/>
      <p:bold r:id="rId52"/>
    </p:embeddedFont>
    <p:embeddedFont>
      <p:font typeface="나눔스퀘어라운드 Regular" panose="020B0600000101010101" pitchFamily="50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CDB"/>
    <a:srgbClr val="263238"/>
    <a:srgbClr val="65C0ED"/>
    <a:srgbClr val="12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09E8-CF4B-4255-9070-858CF18E1EF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F116-B261-4C6A-9D91-7661FD413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7C0CAC-8E01-4C20-B7D9-3CD3E05D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270E27-7CEA-4DBB-8678-BE7E95BE0B28}"/>
              </a:ext>
            </a:extLst>
          </p:cNvPr>
          <p:cNvSpPr/>
          <p:nvPr userDrawn="1"/>
        </p:nvSpPr>
        <p:spPr>
          <a:xfrm>
            <a:off x="381000" y="366956"/>
            <a:ext cx="152400" cy="555006"/>
          </a:xfrm>
          <a:prstGeom prst="rect">
            <a:avLst/>
          </a:prstGeom>
          <a:solidFill>
            <a:srgbClr val="4F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FE7962-49EF-476D-A75D-4AF404513668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8A0F4-10A3-4AD0-8344-DB35C50ED253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990950-6D73-4502-A99C-772080C82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73DC43-2248-42DF-8E7F-D82B77FC727B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F2156-C2EE-4D54-862B-B6E6BB4D520A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C11345-E41B-47E3-98D0-2CC7794B2B07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1EE537-4A32-40A2-8D72-6187A8536665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2D38-7ECE-43D9-9164-0F414B524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30400" y="9639300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A4FA1-2F91-424A-B259-D37841676080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3D51E-B58B-43F4-B4D5-0FE2C8E56E39}" type="datetime1">
              <a:rPr lang="en-US" altLang="ko-KR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E7FBEC-59CD-4C2F-8520-04495775C3F3}"/>
              </a:ext>
            </a:extLst>
          </p:cNvPr>
          <p:cNvCxnSpPr>
            <a:cxnSpLocks/>
          </p:cNvCxnSpPr>
          <p:nvPr userDrawn="1"/>
        </p:nvCxnSpPr>
        <p:spPr>
          <a:xfrm>
            <a:off x="533400" y="9486900"/>
            <a:ext cx="1717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F7FCE15A-827E-4463-A4C3-EC2C0F8A5A8E}"/>
              </a:ext>
            </a:extLst>
          </p:cNvPr>
          <p:cNvGrpSpPr/>
          <p:nvPr userDrawn="1"/>
        </p:nvGrpSpPr>
        <p:grpSpPr>
          <a:xfrm>
            <a:off x="16800221" y="321294"/>
            <a:ext cx="941599" cy="941599"/>
            <a:chOff x="16800221" y="321294"/>
            <a:chExt cx="941599" cy="941599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EA6279B6-60F0-4631-A6A1-298E3B11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00221" y="321294"/>
              <a:ext cx="941599" cy="9415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19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4386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24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acmicpc.net/problem/16202" TargetMode="External"/><Relationship Id="rId2" Type="http://schemas.openxmlformats.org/officeDocument/2006/relationships/hyperlink" Target="https://www.acmicpc.net/problem/1042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problem/1647" TargetMode="External"/><Relationship Id="rId5" Type="http://schemas.openxmlformats.org/officeDocument/2006/relationships/hyperlink" Target="https://www.acmicpc.net/problem/1368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acmicpc.net/problem/1774" TargetMode="External"/><Relationship Id="rId9" Type="http://schemas.openxmlformats.org/officeDocument/2006/relationships/hyperlink" Target="https://programmers.co.kr/learn/courses/30/lessons/60061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EAB119A-DC7C-46B0-9603-7D29BB14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0E1A7-C505-4B51-842D-6F7C74663B72}"/>
              </a:ext>
            </a:extLst>
          </p:cNvPr>
          <p:cNvSpPr txBox="1"/>
          <p:nvPr/>
        </p:nvSpPr>
        <p:spPr>
          <a:xfrm>
            <a:off x="406755" y="33289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알튜비튜</a:t>
            </a:r>
            <a:endParaRPr lang="en-US" altLang="ko-KR" sz="72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r>
              <a:rPr lang="ko-KR" altLang="en-US" sz="72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최소 신장 트리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DF1D-1C34-8AE1-A07D-2AFA6353744D}"/>
              </a:ext>
            </a:extLst>
          </p:cNvPr>
          <p:cNvSpPr txBox="1"/>
          <p:nvPr/>
        </p:nvSpPr>
        <p:spPr>
          <a:xfrm>
            <a:off x="406754" y="3008040"/>
            <a:ext cx="919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그래프에서 트리를 만들 수 있는 방법은 많습니다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 중 간선의 가중치 합이 가장 작은 트리는 어떻게 구할까요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알고리즘으로 대표할 수 있는 최소 신장 트리 문제입니다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90783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3825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78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88635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7671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71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17917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7022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4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02247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4583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1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09692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65963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49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BDDE4C-4EB0-93D9-93E1-4CA171308108}"/>
              </a:ext>
            </a:extLst>
          </p:cNvPr>
          <p:cNvCxnSpPr>
            <a:cxnSpLocks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4710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9466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0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BDDE4C-4EB0-93D9-93E1-4CA171308108}"/>
              </a:ext>
            </a:extLst>
          </p:cNvPr>
          <p:cNvCxnSpPr>
            <a:cxnSpLocks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72333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71268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-8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9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BDDE4C-4EB0-93D9-93E1-4CA171308108}"/>
              </a:ext>
            </a:extLst>
          </p:cNvPr>
          <p:cNvCxnSpPr>
            <a:cxnSpLocks/>
          </p:cNvCxnSpPr>
          <p:nvPr/>
        </p:nvCxnSpPr>
        <p:spPr>
          <a:xfrm>
            <a:off x="12242335" y="4726684"/>
            <a:ext cx="0" cy="93675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401194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25388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74362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77400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98156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74362" y="400399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71325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95119" y="2362321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36259" y="2724218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92159" y="2618221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80438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77400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98156" y="4364787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80438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401194" y="4364787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42335" y="2724218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80438" y="566343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95197" y="4620687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28426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89152" y="308809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18621" y="28949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50315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611406" y="3837680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31464" y="38708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99333" y="308603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300931" y="491806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40963" y="51091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553902-3C4D-4623-C667-916071C2F608}"/>
              </a:ext>
            </a:extLst>
          </p:cNvPr>
          <p:cNvSpPr txBox="1"/>
          <p:nvPr/>
        </p:nvSpPr>
        <p:spPr>
          <a:xfrm>
            <a:off x="1827657" y="7295971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트리를 만들기 위해 필요한 간선의 수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V-1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모두 고르면</a:t>
            </a:r>
            <a:endParaRPr lang="en-US" altLang="ko-KR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379733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401194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25388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74362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77400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98156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74362" y="400399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71325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95119" y="2362321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92159" y="2618221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80438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77400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80438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401194" y="4364787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42335" y="2724218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80438" y="566343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95197" y="4620687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28426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18621" y="28949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50315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31464" y="38708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99333" y="308603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40963" y="51091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59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11472-71FC-D024-ADF9-4C57F303B86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3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3A65B1CC-462D-A5F5-371B-551ED59F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841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691B59-3B6B-2E84-23EE-E5C9A8832EA5}"/>
              </a:ext>
            </a:extLst>
          </p:cNvPr>
          <p:cNvSpPr txBox="1"/>
          <p:nvPr/>
        </p:nvSpPr>
        <p:spPr>
          <a:xfrm>
            <a:off x="1676400" y="247823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1197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최소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스패닝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트리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F489B-3498-FD62-A5FD-26F48F3EB1B1}"/>
              </a:ext>
            </a:extLst>
          </p:cNvPr>
          <p:cNvSpPr txBox="1"/>
          <p:nvPr/>
        </p:nvSpPr>
        <p:spPr>
          <a:xfrm>
            <a:off x="1676400" y="339263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8032F-EF2E-41D5-669F-508B83B5DED6}"/>
              </a:ext>
            </a:extLst>
          </p:cNvPr>
          <p:cNvSpPr txBox="1"/>
          <p:nvPr/>
        </p:nvSpPr>
        <p:spPr>
          <a:xfrm>
            <a:off x="1676400" y="4199572"/>
            <a:ext cx="1325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그래프에 대한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신장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CF6CB-09BD-4A65-6E87-A304BC01F216}"/>
              </a:ext>
            </a:extLst>
          </p:cNvPr>
          <p:cNvSpPr txBox="1"/>
          <p:nvPr/>
        </p:nvSpPr>
        <p:spPr>
          <a:xfrm>
            <a:off x="1676400" y="499283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ABA96-E51F-7FC3-E345-CCF6CDCCBCA1}"/>
              </a:ext>
            </a:extLst>
          </p:cNvPr>
          <p:cNvSpPr txBox="1"/>
          <p:nvPr/>
        </p:nvSpPr>
        <p:spPr>
          <a:xfrm>
            <a:off x="1676400" y="5799772"/>
            <a:ext cx="1409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V &lt;= 10,000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E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&lt;= 100,000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가중치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-1,000,000 &lt;= C &lt;= 1,000,000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6170F-8801-5D9C-9F14-2B9E4F18E092}"/>
              </a:ext>
            </a:extLst>
          </p:cNvPr>
          <p:cNvSpPr txBox="1"/>
          <p:nvPr/>
        </p:nvSpPr>
        <p:spPr>
          <a:xfrm>
            <a:off x="12662848" y="231761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B90B5DF7-93CF-660C-5B85-62AD58A37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67909"/>
              </p:ext>
            </p:extLst>
          </p:nvPr>
        </p:nvGraphicFramePr>
        <p:xfrm>
          <a:off x="12801600" y="3106115"/>
          <a:ext cx="2185095" cy="247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473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3 3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1 2 1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2 3 2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1 3 3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16A2013-C3F7-EC38-21EA-0A27F49255F5}"/>
              </a:ext>
            </a:extLst>
          </p:cNvPr>
          <p:cNvSpPr txBox="1"/>
          <p:nvPr/>
        </p:nvSpPr>
        <p:spPr>
          <a:xfrm>
            <a:off x="12662848" y="590149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81E60D56-C896-965B-48A3-DEAA9B811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13636"/>
              </p:ext>
            </p:extLst>
          </p:nvPr>
        </p:nvGraphicFramePr>
        <p:xfrm>
          <a:off x="12801599" y="6689997"/>
          <a:ext cx="2185095" cy="1495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495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81320C3-ABA3-851D-3C77-E2EAD7E8D75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5974831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0EE1E8D-78F6-06B0-09B0-24304486817B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5612934" y="3139932"/>
              <a:ext cx="0" cy="1279774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C01761F-67B7-0297-C406-8B690D4458C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5868834" y="3033935"/>
              <a:ext cx="1691238" cy="1491768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653AECF-8A49-0AF7-B3BB-BEEC6248DEE3}"/>
                </a:ext>
              </a:extLst>
            </p:cNvPr>
            <p:cNvCxnSpPr>
              <a:cxnSpLocks/>
              <a:stCxn id="48" idx="0"/>
              <a:endCxn id="45" idx="4"/>
            </p:cNvCxnSpPr>
            <p:nvPr/>
          </p:nvCxnSpPr>
          <p:spPr>
            <a:xfrm flipV="1">
              <a:off x="10019010" y="3139932"/>
              <a:ext cx="0" cy="127867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20FC41-E8EB-9C29-5FEE-3E94217F659F}"/>
                </a:ext>
              </a:extLst>
            </p:cNvPr>
            <p:cNvCxnSpPr>
              <a:cxnSpLocks/>
              <a:stCxn id="51" idx="1"/>
              <a:endCxn id="46" idx="5"/>
            </p:cNvCxnSpPr>
            <p:nvPr/>
          </p:nvCxnSpPr>
          <p:spPr>
            <a:xfrm flipH="1" flipV="1">
              <a:off x="8071872" y="5036401"/>
              <a:ext cx="1691238" cy="1148747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7E8BAC-771D-3647-31EF-7A4CB457C541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10019010" y="5142398"/>
              <a:ext cx="0" cy="936753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338ABB-BF66-5A22-A23F-0A1EF2E69719}"/>
              </a:ext>
            </a:extLst>
          </p:cNvPr>
          <p:cNvSpPr txBox="1"/>
          <p:nvPr/>
        </p:nvSpPr>
        <p:spPr>
          <a:xfrm>
            <a:off x="8714901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C45976-7C30-11DE-73AF-62E75D1C6CE0}"/>
              </a:ext>
            </a:extLst>
          </p:cNvPr>
          <p:cNvSpPr txBox="1"/>
          <p:nvPr/>
        </p:nvSpPr>
        <p:spPr>
          <a:xfrm>
            <a:off x="7375627" y="382556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13F48-9796-EE7D-53F4-E00C189A2F12}"/>
              </a:ext>
            </a:extLst>
          </p:cNvPr>
          <p:cNvSpPr txBox="1"/>
          <p:nvPr/>
        </p:nvSpPr>
        <p:spPr>
          <a:xfrm>
            <a:off x="8605096" y="36324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421D61-3CEC-E810-6DA9-A54F3BB08B44}"/>
              </a:ext>
            </a:extLst>
          </p:cNvPr>
          <p:cNvSpPr txBox="1"/>
          <p:nvPr/>
        </p:nvSpPr>
        <p:spPr>
          <a:xfrm>
            <a:off x="12285808" y="382350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4ACF7E-0E6A-14D3-6A8C-985FF30408F5}"/>
              </a:ext>
            </a:extLst>
          </p:cNvPr>
          <p:cNvSpPr txBox="1"/>
          <p:nvPr/>
        </p:nvSpPr>
        <p:spPr>
          <a:xfrm>
            <a:off x="12287406" y="5655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B3D62-7F6B-EF1C-C82F-F921EBCBC5D7}"/>
              </a:ext>
            </a:extLst>
          </p:cNvPr>
          <p:cNvSpPr txBox="1"/>
          <p:nvPr/>
        </p:nvSpPr>
        <p:spPr>
          <a:xfrm>
            <a:off x="10727438" y="584659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12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67BCF4-7813-0B98-FD6D-1577E0DABC91}"/>
              </a:ext>
            </a:extLst>
          </p:cNvPr>
          <p:cNvSpPr txBox="1"/>
          <p:nvPr/>
        </p:nvSpPr>
        <p:spPr>
          <a:xfrm>
            <a:off x="1447800" y="292081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Prim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DC54A-319E-17CB-634F-6FC78BB16598}"/>
              </a:ext>
            </a:extLst>
          </p:cNvPr>
          <p:cNvSpPr txBox="1"/>
          <p:nvPr/>
        </p:nvSpPr>
        <p:spPr>
          <a:xfrm>
            <a:off x="1447800" y="3966508"/>
            <a:ext cx="1470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특정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시작하여 접근할 수 있는 정점 중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가중치가 가장 작은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우선으로 접근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시작점으로부터의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누적 거리를 고려한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다익스트라와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달리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 자체의 가중치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만 고려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특별하게 주어진 경우에 주로 사용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복잡도는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같은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lvl="1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*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 구하는 과정은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동일하니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최단 경로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ppt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참고해주세요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7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9797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29005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72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49859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7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28183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18146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4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03468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01282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5B7FC0-522A-578A-FE13-EF782BB9FD92}"/>
              </a:ext>
            </a:extLst>
          </p:cNvPr>
          <p:cNvSpPr txBox="1"/>
          <p:nvPr/>
        </p:nvSpPr>
        <p:spPr>
          <a:xfrm>
            <a:off x="7664539" y="840407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 &lt; 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25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88781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26048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42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94847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46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55972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87DE6-D485-F5FF-2C6A-CC1D25B3AFE0}"/>
              </a:ext>
            </a:extLst>
          </p:cNvPr>
          <p:cNvSpPr txBox="1"/>
          <p:nvPr/>
        </p:nvSpPr>
        <p:spPr>
          <a:xfrm>
            <a:off x="9417139" y="840407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 &gt; 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07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09270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86554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1FBB9-3149-7EEA-C99B-742FAB7F93E6}"/>
              </a:ext>
            </a:extLst>
          </p:cNvPr>
          <p:cNvSpPr txBox="1"/>
          <p:nvPr/>
        </p:nvSpPr>
        <p:spPr>
          <a:xfrm>
            <a:off x="11093539" y="840407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 &lt; 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15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92241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50570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00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81320C3-ABA3-851D-3C77-E2EAD7E8D75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5974831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653AECF-8A49-0AF7-B3BB-BEEC6248DEE3}"/>
                </a:ext>
              </a:extLst>
            </p:cNvPr>
            <p:cNvCxnSpPr>
              <a:cxnSpLocks/>
              <a:stCxn id="48" idx="0"/>
              <a:endCxn id="45" idx="4"/>
            </p:cNvCxnSpPr>
            <p:nvPr/>
          </p:nvCxnSpPr>
          <p:spPr>
            <a:xfrm flipV="1">
              <a:off x="10019010" y="3139932"/>
              <a:ext cx="0" cy="127867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7E8BAC-771D-3647-31EF-7A4CB457C541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10019010" y="5142398"/>
              <a:ext cx="0" cy="936753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338ABB-BF66-5A22-A23F-0A1EF2E69719}"/>
              </a:ext>
            </a:extLst>
          </p:cNvPr>
          <p:cNvSpPr txBox="1"/>
          <p:nvPr/>
        </p:nvSpPr>
        <p:spPr>
          <a:xfrm>
            <a:off x="8714901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421D61-3CEC-E810-6DA9-A54F3BB08B44}"/>
              </a:ext>
            </a:extLst>
          </p:cNvPr>
          <p:cNvSpPr txBox="1"/>
          <p:nvPr/>
        </p:nvSpPr>
        <p:spPr>
          <a:xfrm>
            <a:off x="12285808" y="382350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4ACF7E-0E6A-14D3-6A8C-985FF30408F5}"/>
              </a:ext>
            </a:extLst>
          </p:cNvPr>
          <p:cNvSpPr txBox="1"/>
          <p:nvPr/>
        </p:nvSpPr>
        <p:spPr>
          <a:xfrm>
            <a:off x="12287406" y="5655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3FF1EF-2B7E-A5D3-29D9-DD71347A4307}"/>
              </a:ext>
            </a:extLst>
          </p:cNvPr>
          <p:cNvSpPr txBox="1"/>
          <p:nvPr/>
        </p:nvSpPr>
        <p:spPr>
          <a:xfrm>
            <a:off x="693807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5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6876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21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A7F758-3294-F964-A319-8A549ABD8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구현할 때 주의할 점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837F9CA-CF58-E74F-C98E-A0D9F68E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72" y="1245329"/>
            <a:ext cx="10274444" cy="7543415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910EC9E-E8E1-9D55-10B8-139E2D3C5901}"/>
              </a:ext>
            </a:extLst>
          </p:cNvPr>
          <p:cNvSpPr/>
          <p:nvPr/>
        </p:nvSpPr>
        <p:spPr>
          <a:xfrm>
            <a:off x="7162800" y="6161810"/>
            <a:ext cx="1066800" cy="381000"/>
          </a:xfrm>
          <a:prstGeom prst="ellipse">
            <a:avLst/>
          </a:prstGeom>
          <a:noFill/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404A5-781C-EF72-F4E8-CDABEE5F59FB}"/>
              </a:ext>
            </a:extLst>
          </p:cNvPr>
          <p:cNvSpPr txBox="1"/>
          <p:nvPr/>
        </p:nvSpPr>
        <p:spPr>
          <a:xfrm>
            <a:off x="4800028" y="7581900"/>
            <a:ext cx="579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 부분만 없으면 될까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7D23841-0073-DEA7-32EE-31AD219CFF48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7696200" y="6542810"/>
            <a:ext cx="0" cy="103909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27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65121912-2082-B66F-C0F1-2B53C6CB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235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4EF4255F-D111-DB5A-205B-F04678CA8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04143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456FC-5884-7FC8-68BC-5CEF4F625C3F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A80B19A1-B653-534E-7EC1-C5FC96DA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88492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A0C73B0B-27C4-F633-4E12-8CAC65974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48529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4172BCB-CD4C-D39E-5C8D-D72400FA420F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822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05DC3164-03F2-03FB-6D5D-C319ECB6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4686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5B08562D-9E26-A4E7-76DC-7FF042003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86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AB5A1A0-4694-F32E-DE09-AE04AAEAFAEB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921641B2-A6B2-72AD-E6C9-0661B349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29437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AF9B5F05-EC80-6673-B1CD-B69543A9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0373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6D2DC6F-0441-62F1-E97D-7388FE476848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808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AB94FF82-739A-711F-609A-C9D65C706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4241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19114BD4-B3EE-37B0-4465-BFAF4C2C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86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4694D3A-9AD1-4630-9D67-F0BC4FE4812D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16EC5D08-09C2-0095-3C68-03979AC2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95517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2E318358-5186-E26D-382E-5A0D2C15F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0373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AF1AC1-2A4C-0CB7-6325-69802FF361F4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335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67B8C-21C6-7A55-9693-BFA06620716D}"/>
              </a:ext>
            </a:extLst>
          </p:cNvPr>
          <p:cNvSpPr txBox="1"/>
          <p:nvPr/>
        </p:nvSpPr>
        <p:spPr>
          <a:xfrm>
            <a:off x="10189050" y="3996071"/>
            <a:ext cx="39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B0BCD-E116-5E17-138D-76C09D47B6F1}"/>
              </a:ext>
            </a:extLst>
          </p:cNvPr>
          <p:cNvSpPr txBox="1"/>
          <p:nvPr/>
        </p:nvSpPr>
        <p:spPr>
          <a:xfrm>
            <a:off x="6280926" y="809998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&gt;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B34EA9A1-A42D-E5AB-9FCA-1066829F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08670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D8BDCF74-B56C-5B72-E90F-3D8209CF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01477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88723F-66F2-4408-5D6B-CA8653EF18D9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EB6E274A-F3CF-E175-CA52-BC5876359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28070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5438B5C0-2D96-4EA0-AC23-01589098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26387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C3B909-5680-2E7F-5785-FFF6EB28D234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88EA21-6FFC-0421-F60D-EEF16D996E15}"/>
              </a:ext>
            </a:extLst>
          </p:cNvPr>
          <p:cNvSpPr txBox="1"/>
          <p:nvPr/>
        </p:nvSpPr>
        <p:spPr>
          <a:xfrm>
            <a:off x="10600821" y="8099980"/>
            <a:ext cx="2225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&lt;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+4!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701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2022-1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A63AB4-874A-2AD0-EEB2-EA125D79DF50}"/>
              </a:ext>
            </a:extLst>
          </p:cNvPr>
          <p:cNvSpPr txBox="1"/>
          <p:nvPr/>
        </p:nvSpPr>
        <p:spPr>
          <a:xfrm>
            <a:off x="2899332" y="6691679"/>
            <a:ext cx="1310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는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시작점부터의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거리를 기록하므로 가중치가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누적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altLang="ko-KR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 저장된 값과의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비교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통해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재방문 방지</a:t>
            </a:r>
            <a:endParaRPr lang="en-US" altLang="ko-KR" sz="28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은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선택한 간선의 가중치만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사용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 저장된 값과의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비교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통해 재방문을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판단 할 수 없으므로 </a:t>
            </a:r>
            <a:r>
              <a:rPr lang="en-US" altLang="ko-KR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visited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 필요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1EA711-F208-DD08-8666-76A10323D74C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9867794" y="153984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46A89C-261B-0106-81D3-F348302A1A59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7664757" y="1539845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881E9B-D56B-514D-ABA6-5FF39BFD77DB}"/>
              </a:ext>
            </a:extLst>
          </p:cNvPr>
          <p:cNvSpPr txBox="1"/>
          <p:nvPr/>
        </p:nvSpPr>
        <p:spPr>
          <a:xfrm>
            <a:off x="8195026" y="98584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83C3BEB-15A8-D5D9-A077-E67A6849E524}"/>
              </a:ext>
            </a:extLst>
          </p:cNvPr>
          <p:cNvSpPr/>
          <p:nvPr/>
        </p:nvSpPr>
        <p:spPr>
          <a:xfrm>
            <a:off x="9144000" y="117794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D6D4E3A-9485-D37E-2685-5685D4ADDCEA}"/>
              </a:ext>
            </a:extLst>
          </p:cNvPr>
          <p:cNvSpPr/>
          <p:nvPr/>
        </p:nvSpPr>
        <p:spPr>
          <a:xfrm>
            <a:off x="11347038" y="117794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7683414-8EEE-5478-33FB-D0A5820A78A6}"/>
              </a:ext>
            </a:extLst>
          </p:cNvPr>
          <p:cNvSpPr/>
          <p:nvPr/>
        </p:nvSpPr>
        <p:spPr>
          <a:xfrm>
            <a:off x="6940963" y="117794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0AE45-451F-56A2-FD1D-7319BC2DE273}"/>
              </a:ext>
            </a:extLst>
          </p:cNvPr>
          <p:cNvSpPr txBox="1"/>
          <p:nvPr/>
        </p:nvSpPr>
        <p:spPr>
          <a:xfrm>
            <a:off x="10398064" y="98584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4A213C-28E9-463A-C723-16B5D53339F3}"/>
              </a:ext>
            </a:extLst>
          </p:cNvPr>
          <p:cNvSpPr txBox="1"/>
          <p:nvPr/>
        </p:nvSpPr>
        <p:spPr>
          <a:xfrm>
            <a:off x="6439327" y="1976624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0B2E1B-3224-BF80-3F4D-A1722CEDF3E8}"/>
              </a:ext>
            </a:extLst>
          </p:cNvPr>
          <p:cNvSpPr txBox="1"/>
          <p:nvPr/>
        </p:nvSpPr>
        <p:spPr>
          <a:xfrm>
            <a:off x="10410888" y="1577392"/>
            <a:ext cx="39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0E97BF-BB34-2A2C-60B1-247B4ADC627B}"/>
              </a:ext>
            </a:extLst>
          </p:cNvPr>
          <p:cNvSpPr txBox="1"/>
          <p:nvPr/>
        </p:nvSpPr>
        <p:spPr>
          <a:xfrm>
            <a:off x="6502764" y="5681301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&gt;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88BD8C79-B0C1-AB19-9C7B-420984ED3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4318"/>
              </p:ext>
            </p:extLst>
          </p:nvPr>
        </p:nvGraphicFramePr>
        <p:xfrm>
          <a:off x="5947934" y="4702424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382FAC89-FE73-FC80-C2F6-13FDC89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8913"/>
              </p:ext>
            </p:extLst>
          </p:nvPr>
        </p:nvGraphicFramePr>
        <p:xfrm>
          <a:off x="5947934" y="3816100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F85DA3E9-EF9E-FE2F-2716-A382988A336A}"/>
              </a:ext>
            </a:extLst>
          </p:cNvPr>
          <p:cNvSpPr txBox="1"/>
          <p:nvPr/>
        </p:nvSpPr>
        <p:spPr>
          <a:xfrm>
            <a:off x="6175932" y="304977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9D6B63BC-DA70-1EE1-55F5-170DF20A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38223"/>
              </p:ext>
            </p:extLst>
          </p:nvPr>
        </p:nvGraphicFramePr>
        <p:xfrm>
          <a:off x="10401251" y="4697454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52" name="표 3">
            <a:extLst>
              <a:ext uri="{FF2B5EF4-FFF2-40B4-BE49-F238E27FC236}">
                <a16:creationId xmlns:a16="http://schemas.microsoft.com/office/drawing/2014/main" id="{AAC30F1E-CAB2-2330-68EF-190829A3F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10380"/>
              </p:ext>
            </p:extLst>
          </p:nvPr>
        </p:nvGraphicFramePr>
        <p:xfrm>
          <a:off x="10401251" y="3811130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BAE091D-81C9-CB66-16D3-C66118C5A3EA}"/>
              </a:ext>
            </a:extLst>
          </p:cNvPr>
          <p:cNvSpPr txBox="1"/>
          <p:nvPr/>
        </p:nvSpPr>
        <p:spPr>
          <a:xfrm>
            <a:off x="10204038" y="304977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5518D2-C194-962F-F27F-8DB7924D9701}"/>
              </a:ext>
            </a:extLst>
          </p:cNvPr>
          <p:cNvSpPr txBox="1"/>
          <p:nvPr/>
        </p:nvSpPr>
        <p:spPr>
          <a:xfrm>
            <a:off x="10822659" y="5681301"/>
            <a:ext cx="2225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&lt;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+4!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994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31068-5B6A-8E9F-E4A6-F649A4A7AEE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어떤 알고리즘을 사용해야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3CE455-744C-F63D-3250-4D30E26C29CD}"/>
              </a:ext>
            </a:extLst>
          </p:cNvPr>
          <p:cNvSpPr txBox="1"/>
          <p:nvPr/>
        </p:nvSpPr>
        <p:spPr>
          <a:xfrm>
            <a:off x="1447800" y="3467100"/>
            <a:ext cx="1470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시간 복잡도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ElogE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시간 복잡도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알고리즘 연산 횟수에 영향을 주는 요소는 오직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알고리즘 연산 횟수에 주로 영향을 주는 요소는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많거나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특정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주어지면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적거나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특정한 시작 정점이 없다면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개인 취향의 영역에 가까움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40084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89196-6FAF-53E7-A568-D342B78AA8E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응용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6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14175F84-A4CB-F9D1-203E-5FE88049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568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31769B-DE46-8D6E-65D1-23EAAEE5D539}"/>
              </a:ext>
            </a:extLst>
          </p:cNvPr>
          <p:cNvSpPr txBox="1"/>
          <p:nvPr/>
        </p:nvSpPr>
        <p:spPr>
          <a:xfrm>
            <a:off x="1676400" y="20955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4386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별자리 만들기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AE510-C1C4-D913-B597-8318B3448AF3}"/>
              </a:ext>
            </a:extLst>
          </p:cNvPr>
          <p:cNvSpPr txBox="1"/>
          <p:nvPr/>
        </p:nvSpPr>
        <p:spPr>
          <a:xfrm>
            <a:off x="1676400" y="309229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E248A-E841-A33A-D660-F093322A1652}"/>
              </a:ext>
            </a:extLst>
          </p:cNvPr>
          <p:cNvSpPr txBox="1"/>
          <p:nvPr/>
        </p:nvSpPr>
        <p:spPr>
          <a:xfrm>
            <a:off x="1676400" y="3899237"/>
            <a:ext cx="1325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차원 평면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위치한 별들의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(x, y)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좌표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주어진다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개를 연결하는 비용은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별 사이의 거리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같다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별들을 가장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적은 비용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 연결할 방법은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6624D8-3456-C1A5-DD48-91ABAC3265D6}"/>
              </a:ext>
            </a:extLst>
          </p:cNvPr>
          <p:cNvSpPr txBox="1"/>
          <p:nvPr/>
        </p:nvSpPr>
        <p:spPr>
          <a:xfrm>
            <a:off x="1676400" y="55979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7EEA7-71B4-8406-2B96-06B33F555B63}"/>
              </a:ext>
            </a:extLst>
          </p:cNvPr>
          <p:cNvSpPr txBox="1"/>
          <p:nvPr/>
        </p:nvSpPr>
        <p:spPr>
          <a:xfrm>
            <a:off x="1676400" y="6404908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별의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100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x,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y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좌표는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0.0 &lt;= x,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y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&lt;= 1000.0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96294-7240-0FD2-54B9-B0A807DBD886}"/>
              </a:ext>
            </a:extLst>
          </p:cNvPr>
          <p:cNvSpPr txBox="1"/>
          <p:nvPr/>
        </p:nvSpPr>
        <p:spPr>
          <a:xfrm>
            <a:off x="12662848" y="231761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F8AA93A4-BBA5-8E2C-CE17-E29B842E3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19079"/>
              </p:ext>
            </p:extLst>
          </p:nvPr>
        </p:nvGraphicFramePr>
        <p:xfrm>
          <a:off x="12801600" y="3106115"/>
          <a:ext cx="2185095" cy="247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473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1.0 1.0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2.0 2.0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2.0 4.0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A15E17E-2ACB-F7A4-A346-CB40925CBB9C}"/>
              </a:ext>
            </a:extLst>
          </p:cNvPr>
          <p:cNvSpPr txBox="1"/>
          <p:nvPr/>
        </p:nvSpPr>
        <p:spPr>
          <a:xfrm>
            <a:off x="12662848" y="590149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0A788B49-6D3E-63E2-EF6E-BA12904D2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60492"/>
              </p:ext>
            </p:extLst>
          </p:nvPr>
        </p:nvGraphicFramePr>
        <p:xfrm>
          <a:off x="12801599" y="6689997"/>
          <a:ext cx="2185095" cy="1495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495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3.41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457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BD6AE-984E-6264-7227-5152391BF391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몰래 보세요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578C1-A210-E0C4-6595-7972D10620BD}"/>
              </a:ext>
            </a:extLst>
          </p:cNvPr>
          <p:cNvSpPr txBox="1"/>
          <p:nvPr/>
        </p:nvSpPr>
        <p:spPr>
          <a:xfrm>
            <a:off x="1676400" y="3899237"/>
            <a:ext cx="1325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입력 범위가 작네요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차원 평면에서 두 좌표 사이의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거리를 구하는 공식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은 무엇이었나요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FB0E2-810F-0E63-21B8-C43745946B0E}"/>
              </a:ext>
            </a:extLst>
          </p:cNvPr>
          <p:cNvSpPr txBox="1"/>
          <p:nvPr/>
        </p:nvSpPr>
        <p:spPr>
          <a:xfrm>
            <a:off x="1676400" y="309229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Hint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2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0EE1E8D-78F6-06B0-09B0-24304486817B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5612934" y="3139932"/>
              <a:ext cx="0" cy="1279774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C01761F-67B7-0297-C406-8B690D4458C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5868834" y="3033935"/>
              <a:ext cx="1691238" cy="1491768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20FC41-E8EB-9C29-5FEE-3E94217F659F}"/>
                </a:ext>
              </a:extLst>
            </p:cNvPr>
            <p:cNvCxnSpPr>
              <a:cxnSpLocks/>
              <a:stCxn id="51" idx="1"/>
              <a:endCxn id="46" idx="5"/>
            </p:cNvCxnSpPr>
            <p:nvPr/>
          </p:nvCxnSpPr>
          <p:spPr>
            <a:xfrm flipH="1" flipV="1">
              <a:off x="8071872" y="5036401"/>
              <a:ext cx="1691238" cy="1148747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C45976-7C30-11DE-73AF-62E75D1C6CE0}"/>
              </a:ext>
            </a:extLst>
          </p:cNvPr>
          <p:cNvSpPr txBox="1"/>
          <p:nvPr/>
        </p:nvSpPr>
        <p:spPr>
          <a:xfrm>
            <a:off x="7375627" y="382556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13F48-9796-EE7D-53F4-E00C189A2F12}"/>
              </a:ext>
            </a:extLst>
          </p:cNvPr>
          <p:cNvSpPr txBox="1"/>
          <p:nvPr/>
        </p:nvSpPr>
        <p:spPr>
          <a:xfrm>
            <a:off x="8605096" y="36324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B3D62-7F6B-EF1C-C82F-F921EBCBC5D7}"/>
              </a:ext>
            </a:extLst>
          </p:cNvPr>
          <p:cNvSpPr txBox="1"/>
          <p:nvPr/>
        </p:nvSpPr>
        <p:spPr>
          <a:xfrm>
            <a:off x="10727438" y="584659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020BF9-55FF-0C7C-9620-1FDD84D7B672}"/>
              </a:ext>
            </a:extLst>
          </p:cNvPr>
          <p:cNvSpPr txBox="1"/>
          <p:nvPr/>
        </p:nvSpPr>
        <p:spPr>
          <a:xfrm>
            <a:off x="693807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95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C8690-4BBC-201E-6F48-DF162E10BCA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간선이 없다면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7EFBDC-7C59-2622-C16A-0A393F640F8E}"/>
              </a:ext>
            </a:extLst>
          </p:cNvPr>
          <p:cNvCxnSpPr>
            <a:cxnSpLocks/>
          </p:cNvCxnSpPr>
          <p:nvPr/>
        </p:nvCxnSpPr>
        <p:spPr>
          <a:xfrm>
            <a:off x="4114800" y="1714500"/>
            <a:ext cx="0" cy="647700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9E949F-12AB-BED8-A370-082BCFFE9146}"/>
              </a:ext>
            </a:extLst>
          </p:cNvPr>
          <p:cNvCxnSpPr>
            <a:cxnSpLocks/>
          </p:cNvCxnSpPr>
          <p:nvPr/>
        </p:nvCxnSpPr>
        <p:spPr>
          <a:xfrm flipH="1">
            <a:off x="3352800" y="7505700"/>
            <a:ext cx="11353800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8927378-95D5-35C6-D28D-F52D6D477FEF}"/>
              </a:ext>
            </a:extLst>
          </p:cNvPr>
          <p:cNvSpPr/>
          <p:nvPr/>
        </p:nvSpPr>
        <p:spPr>
          <a:xfrm>
            <a:off x="5909401" y="56169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024A94-3761-F25B-86C7-3726B0E0301E}"/>
              </a:ext>
            </a:extLst>
          </p:cNvPr>
          <p:cNvSpPr/>
          <p:nvPr/>
        </p:nvSpPr>
        <p:spPr>
          <a:xfrm>
            <a:off x="7336200" y="441043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E0CCA8-9956-719A-501E-843CC6782607}"/>
              </a:ext>
            </a:extLst>
          </p:cNvPr>
          <p:cNvSpPr/>
          <p:nvPr/>
        </p:nvSpPr>
        <p:spPr>
          <a:xfrm>
            <a:off x="7336200" y="171450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2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C8690-4BBC-201E-6F48-DF162E10BCA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간선이 없다면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7EFBDC-7C59-2622-C16A-0A393F640F8E}"/>
              </a:ext>
            </a:extLst>
          </p:cNvPr>
          <p:cNvCxnSpPr>
            <a:cxnSpLocks/>
          </p:cNvCxnSpPr>
          <p:nvPr/>
        </p:nvCxnSpPr>
        <p:spPr>
          <a:xfrm>
            <a:off x="4114800" y="1714500"/>
            <a:ext cx="0" cy="647700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9E949F-12AB-BED8-A370-082BCFFE9146}"/>
              </a:ext>
            </a:extLst>
          </p:cNvPr>
          <p:cNvCxnSpPr>
            <a:cxnSpLocks/>
          </p:cNvCxnSpPr>
          <p:nvPr/>
        </p:nvCxnSpPr>
        <p:spPr>
          <a:xfrm flipH="1">
            <a:off x="3352800" y="7505700"/>
            <a:ext cx="11353800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17754EB-3F90-DB3F-2BAC-9D97AA4CE9A9}"/>
              </a:ext>
            </a:extLst>
          </p:cNvPr>
          <p:cNvSpPr/>
          <p:nvPr/>
        </p:nvSpPr>
        <p:spPr>
          <a:xfrm>
            <a:off x="5909401" y="56169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BE392F-DB6C-F36E-A235-7B9AA76A292C}"/>
              </a:ext>
            </a:extLst>
          </p:cNvPr>
          <p:cNvSpPr/>
          <p:nvPr/>
        </p:nvSpPr>
        <p:spPr>
          <a:xfrm>
            <a:off x="7336200" y="441043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0BFC92-3F29-D763-AB38-14887613D108}"/>
              </a:ext>
            </a:extLst>
          </p:cNvPr>
          <p:cNvSpPr/>
          <p:nvPr/>
        </p:nvSpPr>
        <p:spPr>
          <a:xfrm>
            <a:off x="7336200" y="171450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E4F263-EEE9-ABE3-4A6F-597990DCA0C0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6089401" y="2021779"/>
            <a:ext cx="1299520" cy="3595181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BA5A5B-2667-1621-7607-7F5F93225FB0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6216680" y="4717716"/>
            <a:ext cx="1172241" cy="95196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8F147C-72D7-1FED-89D3-B9E238AF969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7516200" y="2074500"/>
            <a:ext cx="0" cy="233593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7C0CEC-AE59-F766-CD83-CC0AA770D03A}"/>
                  </a:ext>
                </a:extLst>
              </p:cNvPr>
              <p:cNvSpPr txBox="1"/>
              <p:nvPr/>
            </p:nvSpPr>
            <p:spPr>
              <a:xfrm>
                <a:off x="8611034" y="3848100"/>
                <a:ext cx="8479198" cy="190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2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차원 좌표의 </a:t>
                </a:r>
                <a:r>
                  <a:rPr lang="ko-KR" altLang="en-US" sz="2800" dirty="0">
                    <a:solidFill>
                      <a:srgbClr val="4FACDB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거리 구하는 공식을 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이용하여</a:t>
                </a:r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임의의 두 좌표에 대한 </a:t>
                </a:r>
                <a:r>
                  <a:rPr lang="ko-KR" altLang="en-US" sz="2800" dirty="0">
                    <a:solidFill>
                      <a:srgbClr val="4FACDB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가능한 모든 거리 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구하기</a:t>
                </a:r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  <a:p>
                <a:pPr algn="ctr"/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(x1, y1) ~ (x2, y2)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34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1−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2)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34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𝑦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1−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𝑦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2)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7C0CEC-AE59-F766-CD83-CC0AA770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034" y="3848100"/>
                <a:ext cx="8479198" cy="1906804"/>
              </a:xfrm>
              <a:prstGeom prst="rect">
                <a:avLst/>
              </a:prstGeom>
              <a:blipFill>
                <a:blip r:embed="rId2"/>
                <a:stretch>
                  <a:fillRect t="-3195" b="-7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98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1FE844-0882-4F10-9892-B61263EB2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A7788-F61D-4711-9E2C-6FB7345FCB1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마무리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5FD7C-DB2F-4771-B6FF-985A6DC4D1FC}"/>
              </a:ext>
            </a:extLst>
          </p:cNvPr>
          <p:cNvSpPr txBox="1"/>
          <p:nvPr/>
        </p:nvSpPr>
        <p:spPr>
          <a:xfrm>
            <a:off x="693807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정리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A511-0307-4C99-B532-CC6938A86D4E}"/>
              </a:ext>
            </a:extLst>
          </p:cNvPr>
          <p:cNvSpPr txBox="1"/>
          <p:nvPr/>
        </p:nvSpPr>
        <p:spPr>
          <a:xfrm>
            <a:off x="693807" y="5981700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이것도 알아보세요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C478F-C97E-C1C3-DA59-102C1B46A11C}"/>
              </a:ext>
            </a:extLst>
          </p:cNvPr>
          <p:cNvSpPr txBox="1"/>
          <p:nvPr/>
        </p:nvSpPr>
        <p:spPr>
          <a:xfrm>
            <a:off x="838200" y="2857500"/>
            <a:ext cx="133224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그래프에서 만들 수 있는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트리를 신장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칭함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 중 간선의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 총 합이 가장 작은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신장 트리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(MST)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MST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구하는 알고리즘은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있음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알고리즘을 활용하고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유사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적다면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많거나 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주어지면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A7F69-75A7-E651-7C43-8C2E9EF70493}"/>
              </a:ext>
            </a:extLst>
          </p:cNvPr>
          <p:cNvSpPr txBox="1"/>
          <p:nvPr/>
        </p:nvSpPr>
        <p:spPr>
          <a:xfrm>
            <a:off x="801757" y="6843742"/>
            <a:ext cx="17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지난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주간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자료구조와 트리를 활용하는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신장 트리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알고리즘에 대해 배웠습니다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pPr lvl="1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개의 주제를 함께 복습하시면 지난 내용이 더 잘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이해될거예요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0750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C986B1-21D4-4133-AAF0-DA1BF9E6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25AAB-3B8B-F683-29CA-FD15A8A9DAA4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815B0-3E80-CA38-5269-CF83DEC1B75C}"/>
              </a:ext>
            </a:extLst>
          </p:cNvPr>
          <p:cNvSpPr txBox="1"/>
          <p:nvPr/>
        </p:nvSpPr>
        <p:spPr>
          <a:xfrm>
            <a:off x="690759" y="4637000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 이상 선택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8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DE3C8E7C-6C1A-55DA-F35C-03A5968E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97" y="5692775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0A292D-47FA-C78A-6768-2787C8424F0F}"/>
              </a:ext>
            </a:extLst>
          </p:cNvPr>
          <p:cNvSpPr txBox="1"/>
          <p:nvPr/>
        </p:nvSpPr>
        <p:spPr>
          <a:xfrm>
            <a:off x="1717297" y="56125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10423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전기가 부족해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2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0" name="Picture 2" descr="글 읽기 - 게시판에 그림/파일 첨부할 수 있습니다">
            <a:hlinkClick r:id="rId4"/>
            <a:extLst>
              <a:ext uri="{FF2B5EF4-FFF2-40B4-BE49-F238E27FC236}">
                <a16:creationId xmlns:a16="http://schemas.microsoft.com/office/drawing/2014/main" id="{E8F88889-30F1-49B5-7AA6-4A32C491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2" y="6269882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2B955C-016D-5D1D-FB6B-71AF5A4138C8}"/>
              </a:ext>
            </a:extLst>
          </p:cNvPr>
          <p:cNvSpPr txBox="1"/>
          <p:nvPr/>
        </p:nvSpPr>
        <p:spPr>
          <a:xfrm>
            <a:off x="1689652" y="618970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1774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우주신과의 교감 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Gold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2" name="Picture 2" descr="글 읽기 - 게시판에 그림/파일 첨부할 수 있습니다">
            <a:hlinkClick r:id="rId5"/>
            <a:extLst>
              <a:ext uri="{FF2B5EF4-FFF2-40B4-BE49-F238E27FC236}">
                <a16:creationId xmlns:a16="http://schemas.microsoft.com/office/drawing/2014/main" id="{755D5C4A-C020-FDFD-DEDC-4977E2C3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2" y="8118455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E416C9-2C51-7740-B077-1D017E89CB84}"/>
              </a:ext>
            </a:extLst>
          </p:cNvPr>
          <p:cNvSpPr txBox="1"/>
          <p:nvPr/>
        </p:nvSpPr>
        <p:spPr>
          <a:xfrm>
            <a:off x="1689652" y="803827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1368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물대기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2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4" name="Picture 2" descr="글 읽기 - 게시판에 그림/파일 첨부할 수 있습니다">
            <a:hlinkClick r:id="rId6"/>
            <a:extLst>
              <a:ext uri="{FF2B5EF4-FFF2-40B4-BE49-F238E27FC236}">
                <a16:creationId xmlns:a16="http://schemas.microsoft.com/office/drawing/2014/main" id="{8ABE0187-F350-96A3-C55C-B362CB0C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2" y="6885155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786848-27B0-F6B5-AB29-3B25623264D8}"/>
              </a:ext>
            </a:extLst>
          </p:cNvPr>
          <p:cNvSpPr txBox="1"/>
          <p:nvPr/>
        </p:nvSpPr>
        <p:spPr>
          <a:xfrm>
            <a:off x="1689652" y="680497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1647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도시 분할 계획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6" name="Picture 2" descr="글 읽기 - 게시판에 그림/파일 첨부할 수 있습니다">
            <a:hlinkClick r:id="rId7"/>
            <a:extLst>
              <a:ext uri="{FF2B5EF4-FFF2-40B4-BE49-F238E27FC236}">
                <a16:creationId xmlns:a16="http://schemas.microsoft.com/office/drawing/2014/main" id="{77886E3D-A943-5DE4-75DD-E2E9653C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2" y="7488888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E24A90-1659-8D49-74D0-D2E002D2A74D}"/>
              </a:ext>
            </a:extLst>
          </p:cNvPr>
          <p:cNvSpPr txBox="1"/>
          <p:nvPr/>
        </p:nvSpPr>
        <p:spPr>
          <a:xfrm>
            <a:off x="1689652" y="740870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16202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MST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게임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205F6-B1D8-1B9E-93FB-12719A6B649B}"/>
              </a:ext>
            </a:extLst>
          </p:cNvPr>
          <p:cNvSpPr txBox="1"/>
          <p:nvPr/>
        </p:nvSpPr>
        <p:spPr>
          <a:xfrm>
            <a:off x="693807" y="17907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필수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9" name="Picture 2" descr="글 읽기 - 게시판에 그림/파일 첨부할 수 있습니다">
            <a:hlinkClick r:id="rId8"/>
            <a:extLst>
              <a:ext uri="{FF2B5EF4-FFF2-40B4-BE49-F238E27FC236}">
                <a16:creationId xmlns:a16="http://schemas.microsoft.com/office/drawing/2014/main" id="{6664B01A-66DC-CC20-30A4-F87EDBF9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3218805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CA1456-A0F6-FBBC-C4FA-C504EA7F042E}"/>
              </a:ext>
            </a:extLst>
          </p:cNvPr>
          <p:cNvSpPr txBox="1"/>
          <p:nvPr/>
        </p:nvSpPr>
        <p:spPr>
          <a:xfrm>
            <a:off x="1649104" y="313862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1244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스위치 켜고 끄기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31" name="그림 30" descr="텍스트, 클립아트이(가) 표시된 사진&#10;&#10;자동 생성된 설명">
            <a:hlinkClick r:id="rId9"/>
            <a:extLst>
              <a:ext uri="{FF2B5EF4-FFF2-40B4-BE49-F238E27FC236}">
                <a16:creationId xmlns:a16="http://schemas.microsoft.com/office/drawing/2014/main" id="{8BE4F469-EBC5-274C-17B3-CB86699B4EE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16861" r="80409" b="18640"/>
          <a:stretch/>
        </p:blipFill>
        <p:spPr>
          <a:xfrm>
            <a:off x="838200" y="2476500"/>
            <a:ext cx="691200" cy="6901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58FBF9-8C5D-B467-A594-5BF0C8A28BB5}"/>
              </a:ext>
            </a:extLst>
          </p:cNvPr>
          <p:cNvSpPr txBox="1"/>
          <p:nvPr/>
        </p:nvSpPr>
        <p:spPr>
          <a:xfrm>
            <a:off x="1649104" y="2576094"/>
            <a:ext cx="1580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2022 KAKAO BLIND RECRUITMENT: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기둥과 보 설치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Level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019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C986B1-21D4-4133-AAF0-DA1BF9E6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D8A3-CBE7-4399-8137-C10F17A34AA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 마감일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69E0A-D07C-4C06-A11D-86766F28475F}"/>
              </a:ext>
            </a:extLst>
          </p:cNvPr>
          <p:cNvSpPr txBox="1"/>
          <p:nvPr/>
        </p:nvSpPr>
        <p:spPr>
          <a:xfrm>
            <a:off x="693807" y="342093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코드리뷰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O 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CA53E-2AA4-4657-B2D8-0CD80D7D3AA4}"/>
              </a:ext>
            </a:extLst>
          </p:cNvPr>
          <p:cNvSpPr txBox="1"/>
          <p:nvPr/>
        </p:nvSpPr>
        <p:spPr>
          <a:xfrm>
            <a:off x="693807" y="468776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코드리뷰 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X </a:t>
            </a:r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3280C-BB70-470E-B4B3-20CB1FE26995}"/>
              </a:ext>
            </a:extLst>
          </p:cNvPr>
          <p:cNvSpPr txBox="1"/>
          <p:nvPr/>
        </p:nvSpPr>
        <p:spPr>
          <a:xfrm>
            <a:off x="693807" y="595459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추가제출 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5E8ED-1EC9-4399-8BE8-2681658EFE00}"/>
              </a:ext>
            </a:extLst>
          </p:cNvPr>
          <p:cNvSpPr txBox="1"/>
          <p:nvPr/>
        </p:nvSpPr>
        <p:spPr>
          <a:xfrm>
            <a:off x="4191000" y="34671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6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월요일 낮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26E81-F6FA-430C-8501-0261A564294D}"/>
              </a:ext>
            </a:extLst>
          </p:cNvPr>
          <p:cNvSpPr txBox="1"/>
          <p:nvPr/>
        </p:nvSpPr>
        <p:spPr>
          <a:xfrm>
            <a:off x="4191000" y="4757014"/>
            <a:ext cx="1112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6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월요일 밤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일에서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일로 넘어가는 자정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E22CA-742B-475F-AF33-51DF13EE22D0}"/>
              </a:ext>
            </a:extLst>
          </p:cNvPr>
          <p:cNvSpPr txBox="1"/>
          <p:nvPr/>
        </p:nvSpPr>
        <p:spPr>
          <a:xfrm>
            <a:off x="4191000" y="6000761"/>
            <a:ext cx="1287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6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화요일 밤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일에서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일로 넘어가는 자정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53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0EE1E8D-78F6-06B0-09B0-24304486817B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5612934" y="3139932"/>
              <a:ext cx="0" cy="1279774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C01761F-67B7-0297-C406-8B690D4458C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5868834" y="3033935"/>
              <a:ext cx="1691238" cy="1491768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20FC41-E8EB-9C29-5FEE-3E94217F659F}"/>
                </a:ext>
              </a:extLst>
            </p:cNvPr>
            <p:cNvCxnSpPr>
              <a:cxnSpLocks/>
              <a:stCxn id="51" idx="1"/>
              <a:endCxn id="46" idx="5"/>
            </p:cNvCxnSpPr>
            <p:nvPr/>
          </p:nvCxnSpPr>
          <p:spPr>
            <a:xfrm flipH="1" flipV="1">
              <a:off x="8071872" y="5036401"/>
              <a:ext cx="1691238" cy="1148747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C45976-7C30-11DE-73AF-62E75D1C6CE0}"/>
              </a:ext>
            </a:extLst>
          </p:cNvPr>
          <p:cNvSpPr txBox="1"/>
          <p:nvPr/>
        </p:nvSpPr>
        <p:spPr>
          <a:xfrm>
            <a:off x="7375627" y="382556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13F48-9796-EE7D-53F4-E00C189A2F12}"/>
              </a:ext>
            </a:extLst>
          </p:cNvPr>
          <p:cNvSpPr txBox="1"/>
          <p:nvPr/>
        </p:nvSpPr>
        <p:spPr>
          <a:xfrm>
            <a:off x="8605096" y="36324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B3D62-7F6B-EF1C-C82F-F921EBCBC5D7}"/>
              </a:ext>
            </a:extLst>
          </p:cNvPr>
          <p:cNvSpPr txBox="1"/>
          <p:nvPr/>
        </p:nvSpPr>
        <p:spPr>
          <a:xfrm>
            <a:off x="10727438" y="584659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D6B39-9DCC-6148-E17E-4FACFE2C79F0}"/>
              </a:ext>
            </a:extLst>
          </p:cNvPr>
          <p:cNvSpPr txBox="1"/>
          <p:nvPr/>
        </p:nvSpPr>
        <p:spPr>
          <a:xfrm>
            <a:off x="1827657" y="7621369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가중치의 합이 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가장 작은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트리는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2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E35792-A5BE-7171-AED0-E8D2177DFB7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최소 신장 트리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578A66-F68E-F967-94FF-A973A56F20E0}"/>
              </a:ext>
            </a:extLst>
          </p:cNvPr>
          <p:cNvSpPr txBox="1"/>
          <p:nvPr/>
        </p:nvSpPr>
        <p:spPr>
          <a:xfrm>
            <a:off x="990600" y="582087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Minimum Spanning 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CD784-DB5D-57C1-31E4-8B9CB847E192}"/>
              </a:ext>
            </a:extLst>
          </p:cNvPr>
          <p:cNvSpPr txBox="1"/>
          <p:nvPr/>
        </p:nvSpPr>
        <p:spPr>
          <a:xfrm>
            <a:off x="990600" y="6866572"/>
            <a:ext cx="1562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그래프에서 만들 수 있는 트리들을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신장 트리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(Spanning Tree)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부름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신장 트리 중 간선의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 합이 가장 작은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최소 신장 트리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MST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구하는 알고리즘으로는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있음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018543-3B71-2C37-920F-307FB46886D0}"/>
              </a:ext>
            </a:extLst>
          </p:cNvPr>
          <p:cNvSpPr txBox="1"/>
          <p:nvPr/>
        </p:nvSpPr>
        <p:spPr>
          <a:xfrm>
            <a:off x="6511863" y="20193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5F27E0-22EC-7333-2D6B-F79B79F215AB}"/>
              </a:ext>
            </a:extLst>
          </p:cNvPr>
          <p:cNvSpPr/>
          <p:nvPr/>
        </p:nvSpPr>
        <p:spPr>
          <a:xfrm>
            <a:off x="7460837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A1DA81D-0587-0411-3974-93EF1E1EC708}"/>
              </a:ext>
            </a:extLst>
          </p:cNvPr>
          <p:cNvSpPr/>
          <p:nvPr/>
        </p:nvSpPr>
        <p:spPr>
          <a:xfrm>
            <a:off x="9663875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374CDA5-14A2-1BF2-B89F-E741F499A63C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>
          <a:xfrm flipH="1">
            <a:off x="8184631" y="25732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4F8BABF4-CDE2-C17A-A8AB-BAA7204144B6}"/>
              </a:ext>
            </a:extLst>
          </p:cNvPr>
          <p:cNvSpPr/>
          <p:nvPr/>
        </p:nvSpPr>
        <p:spPr>
          <a:xfrm>
            <a:off x="7460837" y="42149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BDB6A0-BD4F-3220-B8FB-A8DD4574A6EB}"/>
              </a:ext>
            </a:extLst>
          </p:cNvPr>
          <p:cNvSpPr/>
          <p:nvPr/>
        </p:nvSpPr>
        <p:spPr>
          <a:xfrm>
            <a:off x="5257800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40CAAA4-B2A1-30D5-7977-8EC390B16CBC}"/>
              </a:ext>
            </a:extLst>
          </p:cNvPr>
          <p:cNvCxnSpPr>
            <a:cxnSpLocks/>
            <a:stCxn id="64" idx="6"/>
            <a:endCxn id="53" idx="2"/>
          </p:cNvCxnSpPr>
          <p:nvPr/>
        </p:nvCxnSpPr>
        <p:spPr>
          <a:xfrm>
            <a:off x="5981594" y="25732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EBE7029-4E78-82C9-BA8C-14794EC62474}"/>
              </a:ext>
            </a:extLst>
          </p:cNvPr>
          <p:cNvCxnSpPr>
            <a:cxnSpLocks/>
            <a:stCxn id="54" idx="3"/>
            <a:endCxn id="61" idx="7"/>
          </p:cNvCxnSpPr>
          <p:nvPr/>
        </p:nvCxnSpPr>
        <p:spPr>
          <a:xfrm flipH="1">
            <a:off x="8078634" y="28291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4E87CFD-1EDB-066D-5644-057BC67B0D5A}"/>
              </a:ext>
            </a:extLst>
          </p:cNvPr>
          <p:cNvCxnSpPr>
            <a:cxnSpLocks/>
            <a:stCxn id="68" idx="2"/>
            <a:endCxn id="54" idx="6"/>
          </p:cNvCxnSpPr>
          <p:nvPr/>
        </p:nvCxnSpPr>
        <p:spPr>
          <a:xfrm flipH="1">
            <a:off x="10387669" y="25732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645C1607-870C-C7D8-C80D-FF4417D9BD04}"/>
              </a:ext>
            </a:extLst>
          </p:cNvPr>
          <p:cNvSpPr/>
          <p:nvPr/>
        </p:nvSpPr>
        <p:spPr>
          <a:xfrm>
            <a:off x="11866913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C5313BE-DF45-CE5F-72B0-A877AC2CB878}"/>
              </a:ext>
            </a:extLst>
          </p:cNvPr>
          <p:cNvSpPr/>
          <p:nvPr/>
        </p:nvSpPr>
        <p:spPr>
          <a:xfrm>
            <a:off x="9663875" y="42138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37FD46D-1CD4-B202-FC63-A40BD4BE9C54}"/>
              </a:ext>
            </a:extLst>
          </p:cNvPr>
          <p:cNvSpPr/>
          <p:nvPr/>
        </p:nvSpPr>
        <p:spPr>
          <a:xfrm>
            <a:off x="11866913" y="42138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0172EE7-337A-0878-8003-9C09FF8AA2D4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>
          <a:xfrm flipH="1">
            <a:off x="10387669" y="45757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0FCBD31-CDC7-9624-5206-A7952310E1B4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12228810" y="29351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FCD282B-7A87-924D-2944-C44755487031}"/>
              </a:ext>
            </a:extLst>
          </p:cNvPr>
          <p:cNvSpPr/>
          <p:nvPr/>
        </p:nvSpPr>
        <p:spPr>
          <a:xfrm>
            <a:off x="11866913" y="58744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D444103-89DD-59C5-7AFA-D70B0DD3EC2A}"/>
              </a:ext>
            </a:extLst>
          </p:cNvPr>
          <p:cNvCxnSpPr>
            <a:cxnSpLocks/>
            <a:stCxn id="73" idx="1"/>
            <a:endCxn id="69" idx="5"/>
          </p:cNvCxnSpPr>
          <p:nvPr/>
        </p:nvCxnSpPr>
        <p:spPr>
          <a:xfrm flipH="1" flipV="1">
            <a:off x="10281672" y="4831664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F5F0285-C284-87A5-D49A-3342CD6A081C}"/>
              </a:ext>
            </a:extLst>
          </p:cNvPr>
          <p:cNvSpPr txBox="1"/>
          <p:nvPr/>
        </p:nvSpPr>
        <p:spPr>
          <a:xfrm>
            <a:off x="8714901" y="20193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8311D7-8A35-8C11-34E7-25A76ADC93F6}"/>
              </a:ext>
            </a:extLst>
          </p:cNvPr>
          <p:cNvSpPr txBox="1"/>
          <p:nvPr/>
        </p:nvSpPr>
        <p:spPr>
          <a:xfrm>
            <a:off x="8605096" y="31059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70E2A7-C331-6D96-FE3B-39B5C0AD6C39}"/>
              </a:ext>
            </a:extLst>
          </p:cNvPr>
          <p:cNvSpPr txBox="1"/>
          <p:nvPr/>
        </p:nvSpPr>
        <p:spPr>
          <a:xfrm>
            <a:off x="10936790" y="20193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36E2CD-B411-4C78-9D74-13786E59DF1D}"/>
              </a:ext>
            </a:extLst>
          </p:cNvPr>
          <p:cNvSpPr txBox="1"/>
          <p:nvPr/>
        </p:nvSpPr>
        <p:spPr>
          <a:xfrm>
            <a:off x="10917939" y="40818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EF5CD7-3575-5779-4416-1130277B0EE7}"/>
              </a:ext>
            </a:extLst>
          </p:cNvPr>
          <p:cNvSpPr txBox="1"/>
          <p:nvPr/>
        </p:nvSpPr>
        <p:spPr>
          <a:xfrm>
            <a:off x="12285808" y="32970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AE2AFF-E2C4-4632-1BAA-E9F77431D914}"/>
              </a:ext>
            </a:extLst>
          </p:cNvPr>
          <p:cNvSpPr txBox="1"/>
          <p:nvPr/>
        </p:nvSpPr>
        <p:spPr>
          <a:xfrm>
            <a:off x="10727438" y="53201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D76C3A-A09A-56D6-AED2-D7158086831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B9800-5E6F-C1DE-3D7A-54B3ACC6381D}"/>
              </a:ext>
            </a:extLst>
          </p:cNvPr>
          <p:cNvSpPr txBox="1"/>
          <p:nvPr/>
        </p:nvSpPr>
        <p:spPr>
          <a:xfrm>
            <a:off x="1447800" y="292081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Kruskal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32A22-B27F-43F3-5738-147C32AF023F}"/>
              </a:ext>
            </a:extLst>
          </p:cNvPr>
          <p:cNvSpPr txBox="1"/>
          <p:nvPr/>
        </p:nvSpPr>
        <p:spPr>
          <a:xfrm>
            <a:off x="1447800" y="3966508"/>
            <a:ext cx="1470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알고리즘을 이용해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MST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구하는 알고리즘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파인드에서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같은 집합이라면 사이클이 발생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한다는 점을 이용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가중치가 가장 작은 간선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부터 선택하며 사이클이 발생하지 않는다면 트리에 포함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시간 복잡도가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O(1)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가깝기 때문에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간선을 정렬하는 시간 복잡도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만 고려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많지 않을 때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주로 사용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할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ElogE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56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74684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14169"/>
              </p:ext>
            </p:extLst>
          </p:nvPr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99655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15243"/>
              </p:ext>
            </p:extLst>
          </p:nvPr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9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83658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0457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0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2167</Words>
  <Application>Microsoft Office PowerPoint</Application>
  <PresentationFormat>사용자 지정</PresentationFormat>
  <Paragraphs>1258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맑은 고딕</vt:lpstr>
      <vt:lpstr>Calibri</vt:lpstr>
      <vt:lpstr>나눔스퀘어라운드 Regular</vt:lpstr>
      <vt:lpstr>Cambria Math</vt:lpstr>
      <vt:lpstr>나눔스퀘어라운드 Bold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박지영(호크마교양대학행정실)</cp:lastModifiedBy>
  <cp:revision>108</cp:revision>
  <dcterms:created xsi:type="dcterms:W3CDTF">2021-08-21T18:40:45Z</dcterms:created>
  <dcterms:modified xsi:type="dcterms:W3CDTF">2022-05-31T09:15:23Z</dcterms:modified>
</cp:coreProperties>
</file>