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20" r:id="rId2"/>
    <p:sldId id="316" r:id="rId3"/>
    <p:sldId id="324" r:id="rId4"/>
    <p:sldId id="325" r:id="rId5"/>
    <p:sldId id="326" r:id="rId6"/>
    <p:sldId id="327" r:id="rId7"/>
    <p:sldId id="328" r:id="rId8"/>
    <p:sldId id="329" r:id="rId9"/>
    <p:sldId id="317" r:id="rId10"/>
    <p:sldId id="352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38" r:id="rId19"/>
    <p:sldId id="336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5" r:id="rId33"/>
    <p:sldId id="354" r:id="rId34"/>
    <p:sldId id="318" r:id="rId35"/>
    <p:sldId id="322" r:id="rId36"/>
    <p:sldId id="366" r:id="rId37"/>
  </p:sldIdLst>
  <p:sldSz cx="18288000" cy="10287000"/>
  <p:notesSz cx="10287000" cy="18288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나눔스퀘어라운드 Bold" panose="020B0600000101010101" pitchFamily="50" charset="-127"/>
      <p:bold r:id="rId44"/>
    </p:embeddedFont>
    <p:embeddedFont>
      <p:font typeface="나눔스퀘어라운드 Regular" panose="020B0600000101010101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CDB"/>
    <a:srgbClr val="263238"/>
    <a:srgbClr val="65C0ED"/>
    <a:srgbClr val="12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280" autoAdjust="0"/>
  </p:normalViewPr>
  <p:slideViewPr>
    <p:cSldViewPr>
      <p:cViewPr varScale="1">
        <p:scale>
          <a:sx n="71" d="100"/>
          <a:sy n="71" d="100"/>
        </p:scale>
        <p:origin x="9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A09E8-CF4B-4255-9070-858CF18E1EF7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F116-B261-4C6A-9D91-7661FD413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7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2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4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4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2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8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0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F116-B261-4C6A-9D91-7661FD4138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8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7C0CAC-8E01-4C20-B7D9-3CD3E05D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270E27-7CEA-4DBB-8678-BE7E95BE0B28}"/>
              </a:ext>
            </a:extLst>
          </p:cNvPr>
          <p:cNvSpPr/>
          <p:nvPr userDrawn="1"/>
        </p:nvSpPr>
        <p:spPr>
          <a:xfrm>
            <a:off x="381000" y="366956"/>
            <a:ext cx="152400" cy="555006"/>
          </a:xfrm>
          <a:prstGeom prst="rect">
            <a:avLst/>
          </a:prstGeom>
          <a:solidFill>
            <a:srgbClr val="4FA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FE7962-49EF-476D-A75D-4AF404513668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8A0F4-10A3-4AD0-8344-DB35C50ED253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990950-6D73-4502-A99C-772080C82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73DC43-2248-42DF-8E7F-D82B77FC727B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F2156-C2EE-4D54-862B-B6E6BB4D520A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C11345-E41B-47E3-98D0-2CC7794B2B07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1EE537-4A32-40A2-8D72-6187A8536665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2D38-7ECE-43D9-9164-0F414B524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30400" y="9639300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7A4FA1-2F91-424A-B259-D37841676080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83D51E-B58B-43F4-B4D5-0FE2C8E56E39}" type="datetime1">
              <a:rPr lang="en-US" altLang="ko-KR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0" y="97917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9426575"/>
            <a:ext cx="36576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E7FBEC-59CD-4C2F-8520-04495775C3F3}"/>
              </a:ext>
            </a:extLst>
          </p:cNvPr>
          <p:cNvCxnSpPr>
            <a:cxnSpLocks/>
          </p:cNvCxnSpPr>
          <p:nvPr userDrawn="1"/>
        </p:nvCxnSpPr>
        <p:spPr>
          <a:xfrm>
            <a:off x="533400" y="9486900"/>
            <a:ext cx="171735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004">
            <a:extLst>
              <a:ext uri="{FF2B5EF4-FFF2-40B4-BE49-F238E27FC236}">
                <a16:creationId xmlns:a16="http://schemas.microsoft.com/office/drawing/2014/main" id="{F7FCE15A-827E-4463-A4C3-EC2C0F8A5A8E}"/>
              </a:ext>
            </a:extLst>
          </p:cNvPr>
          <p:cNvGrpSpPr/>
          <p:nvPr userDrawn="1"/>
        </p:nvGrpSpPr>
        <p:grpSpPr>
          <a:xfrm>
            <a:off x="16800221" y="321294"/>
            <a:ext cx="941599" cy="941599"/>
            <a:chOff x="16800221" y="321294"/>
            <a:chExt cx="941599" cy="941599"/>
          </a:xfrm>
        </p:grpSpPr>
        <p:pic>
          <p:nvPicPr>
            <p:cNvPr id="6" name="Object 13">
              <a:extLst>
                <a:ext uri="{FF2B5EF4-FFF2-40B4-BE49-F238E27FC236}">
                  <a16:creationId xmlns:a16="http://schemas.microsoft.com/office/drawing/2014/main" id="{EA6279B6-60F0-4631-A6A1-298E3B11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0221" y="321294"/>
              <a:ext cx="941599" cy="941599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961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296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56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acmicpc.net/problem/20302" TargetMode="External"/><Relationship Id="rId2" Type="http://schemas.openxmlformats.org/officeDocument/2006/relationships/hyperlink" Target="https://www.acmicpc.net/problem/1061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problem/6588" TargetMode="External"/><Relationship Id="rId5" Type="http://schemas.openxmlformats.org/officeDocument/2006/relationships/hyperlink" Target="https://www.acmicpc.net/problem/2436" TargetMode="External"/><Relationship Id="rId4" Type="http://schemas.openxmlformats.org/officeDocument/2006/relationships/hyperlink" Target="https://www.acmicpc.net/problem/1449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cmicpc.net/problem/260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EAB119A-DC7C-46B0-9603-7D29BB14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0E1A7-C505-4B51-842D-6F7C74663B72}"/>
              </a:ext>
            </a:extLst>
          </p:cNvPr>
          <p:cNvSpPr txBox="1"/>
          <p:nvPr/>
        </p:nvSpPr>
        <p:spPr>
          <a:xfrm>
            <a:off x="406755" y="33289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알튜비튜</a:t>
            </a:r>
            <a:endParaRPr lang="en-US" altLang="ko-KR" sz="7200" dirty="0">
              <a:solidFill>
                <a:schemeClr val="bg1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r>
              <a:rPr lang="ko-KR" altLang="en-US" sz="7200" dirty="0">
                <a:solidFill>
                  <a:srgbClr val="4FACDB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정수론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12DD6-69C3-48B2-B354-9AF80A2394C9}"/>
              </a:ext>
            </a:extLst>
          </p:cNvPr>
          <p:cNvSpPr txBox="1"/>
          <p:nvPr/>
        </p:nvSpPr>
        <p:spPr>
          <a:xfrm>
            <a:off x="406754" y="3008040"/>
            <a:ext cx="1262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오늘은 각종 수의 성질을 다루는 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정수론에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대해 배웁니다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특히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최대공약수를 효율적으로 구하는 유클리드 호제법과 소수를 빠른 시간 내에 판별하는 </a:t>
            </a:r>
            <a:r>
              <a:rPr lang="ko-KR" altLang="en-US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에라토스테네스의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체에 대해 알아봅시다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79F74-B24B-457F-AF1B-66CF3DBB5590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응용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A6506-9849-4941-A560-6F0E91FB6367}"/>
              </a:ext>
            </a:extLst>
          </p:cNvPr>
          <p:cNvSpPr txBox="1"/>
          <p:nvPr/>
        </p:nvSpPr>
        <p:spPr>
          <a:xfrm>
            <a:off x="1709928" y="286300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512B9-094E-49C6-BC7C-AF3917D90346}"/>
              </a:ext>
            </a:extLst>
          </p:cNvPr>
          <p:cNvSpPr txBox="1"/>
          <p:nvPr/>
        </p:nvSpPr>
        <p:spPr>
          <a:xfrm>
            <a:off x="1697736" y="3653923"/>
            <a:ext cx="7696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개의 정수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주어졌을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가능한 모든 쌍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GCD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합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구하는 문제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12B95F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 문제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CACFF-7FA8-4C09-B1EA-C6A371ABC751}"/>
              </a:ext>
            </a:extLst>
          </p:cNvPr>
          <p:cNvSpPr txBox="1"/>
          <p:nvPr/>
        </p:nvSpPr>
        <p:spPr>
          <a:xfrm>
            <a:off x="1676400" y="56741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EF70A-9E19-43ED-8B48-7DA4A84E6370}"/>
              </a:ext>
            </a:extLst>
          </p:cNvPr>
          <p:cNvSpPr txBox="1"/>
          <p:nvPr/>
        </p:nvSpPr>
        <p:spPr>
          <a:xfrm>
            <a:off x="1676400" y="6481108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입력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100, 1 &lt;= k &lt;= 1,000,000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각각의 쌍에 대해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모두 구해야 하므로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유클리드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호제법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FCB4-1D9C-4414-BB15-BC90507D6DDA}"/>
              </a:ext>
            </a:extLst>
          </p:cNvPr>
          <p:cNvSpPr txBox="1"/>
          <p:nvPr/>
        </p:nvSpPr>
        <p:spPr>
          <a:xfrm>
            <a:off x="11506200" y="164279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3" name="표 3">
            <a:extLst>
              <a:ext uri="{FF2B5EF4-FFF2-40B4-BE49-F238E27FC236}">
                <a16:creationId xmlns:a16="http://schemas.microsoft.com/office/drawing/2014/main" id="{524A0F65-6FB4-4EEB-9A31-CE0694C0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68723"/>
              </p:ext>
            </p:extLst>
          </p:nvPr>
        </p:nvGraphicFramePr>
        <p:xfrm>
          <a:off x="11639312" y="2532771"/>
          <a:ext cx="32766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4 10 20 30 40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3 7 5 12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3 125 15 25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84F7D7B-B484-4E95-BD9F-DB8083E83288}"/>
              </a:ext>
            </a:extLst>
          </p:cNvPr>
          <p:cNvSpPr txBox="1"/>
          <p:nvPr/>
        </p:nvSpPr>
        <p:spPr>
          <a:xfrm>
            <a:off x="11506200" y="515385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87091F60-29BE-4C33-9F6C-BDB14FEC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21772"/>
              </p:ext>
            </p:extLst>
          </p:nvPr>
        </p:nvGraphicFramePr>
        <p:xfrm>
          <a:off x="11644746" y="5997331"/>
          <a:ext cx="327116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16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70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pic>
        <p:nvPicPr>
          <p:cNvPr id="26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E220C57A-332B-4298-BF9B-87B93FE0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415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4D03A4-7212-4B18-9F96-CD1753F147DE}"/>
              </a:ext>
            </a:extLst>
          </p:cNvPr>
          <p:cNvSpPr txBox="1"/>
          <p:nvPr/>
        </p:nvSpPr>
        <p:spPr>
          <a:xfrm>
            <a:off x="1676400" y="17539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9613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GCD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3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48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0CCD2-6ECB-4E49-81CA-426DF7289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몰래 보세요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57B2D-22EF-4107-83DF-9E2A4C18C546}"/>
              </a:ext>
            </a:extLst>
          </p:cNvPr>
          <p:cNvSpPr txBox="1"/>
          <p:nvPr/>
        </p:nvSpPr>
        <p:spPr>
          <a:xfrm>
            <a:off x="1600200" y="175283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Hint – 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해설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D333C-C005-4EA7-AFEC-29F23108F920}"/>
              </a:ext>
            </a:extLst>
          </p:cNvPr>
          <p:cNvSpPr txBox="1"/>
          <p:nvPr/>
        </p:nvSpPr>
        <p:spPr>
          <a:xfrm>
            <a:off x="1600200" y="283453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DD1AC67C-AEF6-4567-A8BD-A20B152B5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53209"/>
              </p:ext>
            </p:extLst>
          </p:nvPr>
        </p:nvGraphicFramePr>
        <p:xfrm>
          <a:off x="1733312" y="3724512"/>
          <a:ext cx="32766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4 </a:t>
                      </a:r>
                      <a:r>
                        <a:rPr lang="en-US" altLang="ko-KR" sz="3000" dirty="0">
                          <a:solidFill>
                            <a:srgbClr val="4FACDB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10 20 30 40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3 7 5 12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3 125 15 25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9DE244B-CF78-47B5-911E-563638AE9625}"/>
              </a:ext>
            </a:extLst>
          </p:cNvPr>
          <p:cNvSpPr txBox="1"/>
          <p:nvPr/>
        </p:nvSpPr>
        <p:spPr>
          <a:xfrm>
            <a:off x="13109117" y="274343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0DAB871D-95E9-4A97-BF5A-2311266E6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71880"/>
              </p:ext>
            </p:extLst>
          </p:nvPr>
        </p:nvGraphicFramePr>
        <p:xfrm>
          <a:off x="13247663" y="3586904"/>
          <a:ext cx="327116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16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rgbClr val="4FACDB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70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35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5FE7EA1-9E89-45DF-A648-6FC6B08E58D3}"/>
              </a:ext>
            </a:extLst>
          </p:cNvPr>
          <p:cNvSpPr txBox="1"/>
          <p:nvPr/>
        </p:nvSpPr>
        <p:spPr>
          <a:xfrm>
            <a:off x="6781800" y="283453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가능한 숫자 쌍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833CA-20C0-47FD-B6EC-38258E882D33}"/>
              </a:ext>
            </a:extLst>
          </p:cNvPr>
          <p:cNvSpPr txBox="1"/>
          <p:nvPr/>
        </p:nvSpPr>
        <p:spPr>
          <a:xfrm>
            <a:off x="6781801" y="3724513"/>
            <a:ext cx="5181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(10, 20)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ACDB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(10, 30)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</a:t>
            </a:r>
          </a:p>
          <a:p>
            <a:pPr marL="457200" indent="-457200" latinLnBrk="1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(10, 40)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</a:t>
            </a:r>
          </a:p>
          <a:p>
            <a:pPr marL="457200" indent="-457200" latinLnBrk="1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(20, 30)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</a:t>
            </a:r>
          </a:p>
          <a:p>
            <a:pPr marL="457200" indent="-457200" latinLnBrk="1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(20, 40)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</a:t>
            </a:r>
          </a:p>
          <a:p>
            <a:pPr marL="457200" indent="-457200" latinLnBrk="1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(30, 40) -&gt; GCD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10</a:t>
            </a:r>
            <a:endParaRPr lang="ko-KR" altLang="en-US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748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D8B022F-26B4-4D6A-8F46-7A408857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A1F79-8011-4ADE-8016-9D82EE8B4F0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400AB-0507-4E75-8569-EEA393563650}"/>
              </a:ext>
            </a:extLst>
          </p:cNvPr>
          <p:cNvSpPr txBox="1"/>
          <p:nvPr/>
        </p:nvSpPr>
        <p:spPr>
          <a:xfrm>
            <a:off x="8049840" y="3576758"/>
            <a:ext cx="218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정수론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82E4-0536-4C0A-9E55-83DF91F7F8A9}"/>
              </a:ext>
            </a:extLst>
          </p:cNvPr>
          <p:cNvSpPr txBox="1"/>
          <p:nvPr/>
        </p:nvSpPr>
        <p:spPr>
          <a:xfrm>
            <a:off x="6850752" y="4504372"/>
            <a:ext cx="458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약수 배수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최소공배수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 판별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7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27D4233-92E5-4F43-BB68-54AD0993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C8E7-C298-4970-B9F0-AC31960230F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소수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76EE4-4C7F-410E-BC28-20ED293DD50D}"/>
              </a:ext>
            </a:extLst>
          </p:cNvPr>
          <p:cNvSpPr txBox="1"/>
          <p:nvPr/>
        </p:nvSpPr>
        <p:spPr>
          <a:xfrm>
            <a:off x="1752600" y="325787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소수 구하기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2B1EC-202A-4CED-B3E9-B320CFFA76FE}"/>
                  </a:ext>
                </a:extLst>
              </p:cNvPr>
              <p:cNvSpPr txBox="1"/>
              <p:nvPr/>
            </p:nvSpPr>
            <p:spPr>
              <a:xfrm>
                <a:off x="1752600" y="4303574"/>
                <a:ext cx="13411200" cy="242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~ n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돌리면서 나눠지는 수가 없는지 판단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돌리면서 나눠지는 수가 없는지 판단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>
                  <a:buClr>
                    <a:srgbClr val="12B95F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a = n /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  <m:r>
                      <a:rPr lang="ko-KR" altLang="en-US" sz="3000" i="1">
                        <a:solidFill>
                          <a:srgbClr val="4FACDB"/>
                        </a:solidFill>
                        <a:latin typeface="Cambria Math" panose="02040503050406030204" pitchFamily="18" charset="0"/>
                        <a:ea typeface="나눔스퀘어라운드 Regular" panose="020B0600000101010101" pitchFamily="34" charset="-127"/>
                      </a:rPr>
                      <m:t>이</m:t>
                    </m:r>
                  </m:oMath>
                </a14:m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상의 수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)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라는 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a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가 존재한다면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, a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는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이상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i="1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이하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다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(n % a = 0)</a:t>
                </a:r>
              </a:p>
              <a:p>
                <a:pPr>
                  <a:buClr>
                    <a:srgbClr val="12B95F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-&gt;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따라서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i="1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까지만 확인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을 하면 그 이상은 확인할 필요가 없다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>
                  <a:buClr>
                    <a:srgbClr val="12B95F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(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예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) n = 8, 8 = 2 * 4 = 4 * 2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로 대칭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2B1EC-202A-4CED-B3E9-B320CFFA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303574"/>
                <a:ext cx="13411200" cy="2421432"/>
              </a:xfrm>
              <a:prstGeom prst="rect">
                <a:avLst/>
              </a:prstGeom>
              <a:blipFill>
                <a:blip r:embed="rId2"/>
                <a:stretch>
                  <a:fillRect l="-1091" t="-3275" b="-6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E6E4B-383F-46BD-80CC-591CD27CE677}"/>
                  </a:ext>
                </a:extLst>
              </p:cNvPr>
              <p:cNvSpPr txBox="1"/>
              <p:nvPr/>
            </p:nvSpPr>
            <p:spPr>
              <a:xfrm>
                <a:off x="9982200" y="4303574"/>
                <a:ext cx="1772793" cy="1297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O(n)</a:t>
                </a:r>
              </a:p>
              <a:p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E6E4B-383F-46BD-80CC-591CD27C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303574"/>
                <a:ext cx="1772793" cy="1297856"/>
              </a:xfrm>
              <a:prstGeom prst="rect">
                <a:avLst/>
              </a:prstGeom>
              <a:blipFill>
                <a:blip r:embed="rId3"/>
                <a:stretch>
                  <a:fillRect l="-8276" t="-6103" r="-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0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27D4233-92E5-4F43-BB68-54AD0993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BC8E7-C298-4970-B9F0-AC31960230F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소수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76EE4-4C7F-410E-BC28-20ED293DD50D}"/>
              </a:ext>
            </a:extLst>
          </p:cNvPr>
          <p:cNvSpPr txBox="1"/>
          <p:nvPr/>
        </p:nvSpPr>
        <p:spPr>
          <a:xfrm>
            <a:off x="1752600" y="325787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소수 구하기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2B1EC-202A-4CED-B3E9-B320CFFA76FE}"/>
                  </a:ext>
                </a:extLst>
              </p:cNvPr>
              <p:cNvSpPr txBox="1"/>
              <p:nvPr/>
            </p:nvSpPr>
            <p:spPr>
              <a:xfrm>
                <a:off x="1752600" y="4303574"/>
                <a:ext cx="13411200" cy="1944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~ n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돌리면서 나눠지는 수가 없는지 판단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돌리면서 나눠지는 수가 없는지 판단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ü"/>
                </a:pP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>
                  <a:buClr>
                    <a:srgbClr val="4FACDB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n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이 큰 상황에서 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 ~ n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사이에 존재하는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모든 소수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를 구해야 한다면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2B1EC-202A-4CED-B3E9-B320CFFA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303574"/>
                <a:ext cx="13411200" cy="1944187"/>
              </a:xfrm>
              <a:prstGeom prst="rect">
                <a:avLst/>
              </a:prstGeom>
              <a:blipFill>
                <a:blip r:embed="rId3"/>
                <a:stretch>
                  <a:fillRect l="-1091" t="-4075" b="-8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E6E4B-383F-46BD-80CC-591CD27CE677}"/>
                  </a:ext>
                </a:extLst>
              </p:cNvPr>
              <p:cNvSpPr txBox="1"/>
              <p:nvPr/>
            </p:nvSpPr>
            <p:spPr>
              <a:xfrm>
                <a:off x="9982200" y="4303574"/>
                <a:ext cx="1772793" cy="1297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O(n)</a:t>
                </a:r>
              </a:p>
              <a:p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-&gt;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E6E4B-383F-46BD-80CC-591CD27C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303574"/>
                <a:ext cx="1772793" cy="1297856"/>
              </a:xfrm>
              <a:prstGeom prst="rect">
                <a:avLst/>
              </a:prstGeom>
              <a:blipFill>
                <a:blip r:embed="rId4"/>
                <a:stretch>
                  <a:fillRect l="-8276" t="-6103" r="-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88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2D9B5C-5178-412A-B94D-84F03BBD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C9C90-8A62-4003-A3A6-DBCEAE4EBF0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소수판별법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5EC22-5570-4694-979F-5ADC22851D5E}"/>
              </a:ext>
            </a:extLst>
          </p:cNvPr>
          <p:cNvSpPr txBox="1"/>
          <p:nvPr/>
        </p:nvSpPr>
        <p:spPr>
          <a:xfrm>
            <a:off x="1752600" y="30099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5539D-B5B7-4DA6-9AFB-01255AF1C46D}"/>
                  </a:ext>
                </a:extLst>
              </p:cNvPr>
              <p:cNvSpPr txBox="1"/>
              <p:nvPr/>
            </p:nvSpPr>
            <p:spPr>
              <a:xfrm>
                <a:off x="1752600" y="4055597"/>
                <a:ext cx="1303020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각 수가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소수인지 판단한 여부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를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저장하는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배열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사용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부터 시작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해서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해당 숫자의 배수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에 해당하는 숫자들을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지워나감 </a:t>
                </a:r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(~</a:t>
                </a:r>
                <a:r>
                  <a:rPr lang="en-US" altLang="ko-KR" sz="3000" dirty="0">
                    <a:solidFill>
                      <a:srgbClr val="4FACDB"/>
                    </a:solidFill>
                    <a:ea typeface="나눔스퀘어라운드 Regular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)</a:t>
                </a:r>
              </a:p>
              <a:p>
                <a:pPr>
                  <a:buClr>
                    <a:srgbClr val="12B95F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	-&gt;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약수가 존재하면 소수가 아니므로</a:t>
                </a:r>
                <a:endParaRPr lang="en-US" altLang="ko-KR" sz="3000" dirty="0">
                  <a:solidFill>
                    <a:schemeClr val="bg1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>
                  <a:buClr>
                    <a:srgbClr val="12B95F"/>
                  </a:buClr>
                </a:pP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	-&gt;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해당 숫자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는</a:t>
                </a:r>
                <a:r>
                  <a:rPr lang="ko-KR" altLang="en-US" sz="3000" dirty="0">
                    <a:solidFill>
                      <a:srgbClr val="12B95F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소수</a:t>
                </a:r>
                <a:endParaRPr lang="en-US" altLang="ko-KR" sz="3000" dirty="0">
                  <a:solidFill>
                    <a:srgbClr val="4FACDB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12B95F"/>
                  </a:buClr>
                  <a:buFont typeface="Wingdings" panose="05000000000000000000" pitchFamily="2" charset="2"/>
                  <a:buChar char="l"/>
                </a:pPr>
                <a:endParaRPr lang="en-US" altLang="ko-KR" sz="3000" dirty="0">
                  <a:solidFill>
                    <a:srgbClr val="12B95F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en-US" altLang="ko-KR" sz="3000" b="0" i="0" dirty="0">
                    <a:solidFill>
                      <a:srgbClr val="4FACDB"/>
                    </a:solidFill>
                    <a:effectLst/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O(</a:t>
                </a:r>
                <a:r>
                  <a:rPr lang="en-US" altLang="ko-KR" sz="3000" b="0" i="0" dirty="0" err="1">
                    <a:solidFill>
                      <a:srgbClr val="4FACDB"/>
                    </a:solidFill>
                    <a:effectLst/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nlog</a:t>
                </a:r>
                <a:r>
                  <a:rPr lang="en-US" altLang="ko-KR" sz="3000" b="0" i="0" dirty="0">
                    <a:solidFill>
                      <a:srgbClr val="4FACDB"/>
                    </a:solidFill>
                    <a:effectLst/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(</a:t>
                </a:r>
                <a:r>
                  <a:rPr lang="en-US" altLang="ko-KR" sz="3000" b="0" i="0" dirty="0" err="1">
                    <a:solidFill>
                      <a:srgbClr val="4FACDB"/>
                    </a:solidFill>
                    <a:effectLst/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logn</a:t>
                </a:r>
                <a:r>
                  <a:rPr lang="en-US" altLang="ko-KR" sz="3000" b="0" i="0" dirty="0">
                    <a:solidFill>
                      <a:srgbClr val="4FACDB"/>
                    </a:solidFill>
                    <a:effectLst/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))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만에 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2 ~ n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수에 대해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소수 판정 가능 </a:t>
                </a:r>
                <a:endParaRPr lang="en-US" altLang="ko-KR" sz="3000" dirty="0">
                  <a:solidFill>
                    <a:srgbClr val="4FACDB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B5539D-B5B7-4DA6-9AFB-01255AF1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55597"/>
                <a:ext cx="13030200" cy="2893100"/>
              </a:xfrm>
              <a:prstGeom prst="rect">
                <a:avLst/>
              </a:prstGeom>
              <a:blipFill>
                <a:blip r:embed="rId2"/>
                <a:stretch>
                  <a:fillRect l="-983" t="-2737" b="-4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2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79966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76250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30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3456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2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41277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9D50A6C-9F38-474D-990B-EC3029608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2022-1 SW</a:t>
            </a:r>
            <a:r>
              <a:rPr lang="ko-KR" altLang="en-US" dirty="0"/>
              <a:t>학부 </a:t>
            </a:r>
            <a:r>
              <a:rPr lang="ko-KR" altLang="en-US" dirty="0" err="1"/>
              <a:t>원스탑</a:t>
            </a:r>
            <a:r>
              <a:rPr lang="ko-KR" altLang="en-US" dirty="0"/>
              <a:t>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ko-KR" altLang="en-US" dirty="0" err="1"/>
              <a:t>알튜비튜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92770-BAF1-41C5-8574-FC29D0E4D3E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소개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A741BA-5051-4933-BFDA-24C2F117CA7F}"/>
              </a:ext>
            </a:extLst>
          </p:cNvPr>
          <p:cNvSpPr txBox="1"/>
          <p:nvPr/>
        </p:nvSpPr>
        <p:spPr>
          <a:xfrm>
            <a:off x="8049840" y="3576758"/>
            <a:ext cx="218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정수론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1E0D8B-0125-4C2A-AF2A-60432A01CEB9}"/>
              </a:ext>
            </a:extLst>
          </p:cNvPr>
          <p:cNvSpPr txBox="1"/>
          <p:nvPr/>
        </p:nvSpPr>
        <p:spPr>
          <a:xfrm>
            <a:off x="6850752" y="4504372"/>
            <a:ext cx="458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약수 배수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최소공배수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 판별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12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24727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0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18973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3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E1F3DE29-A44F-46EF-BA55-22D9698B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42195"/>
              </p:ext>
            </p:extLst>
          </p:nvPr>
        </p:nvGraphicFramePr>
        <p:xfrm>
          <a:off x="5450694" y="1993500"/>
          <a:ext cx="7560000" cy="63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412607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5946156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9301924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6816308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6372399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2745656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1538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25629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2188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24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1096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26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</a:t>
                      </a:r>
                      <a:endParaRPr lang="ko-KR" altLang="en-US" sz="3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43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B698B7-1C7F-469A-B9E3-74EA2731B36D}"/>
              </a:ext>
            </a:extLst>
          </p:cNvPr>
          <p:cNvSpPr txBox="1"/>
          <p:nvPr/>
        </p:nvSpPr>
        <p:spPr>
          <a:xfrm>
            <a:off x="6094857" y="8618274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2, 3, 5, 7, 11, 13, 17, 19, 23, 29</a:t>
            </a:r>
          </a:p>
        </p:txBody>
      </p:sp>
    </p:spTree>
    <p:extLst>
      <p:ext uri="{BB962C8B-B14F-4D97-AF65-F5344CB8AC3E}">
        <p14:creationId xmlns:p14="http://schemas.microsoft.com/office/powerpoint/2010/main" val="69845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F8678E-1F1A-4187-BA00-A82806A9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64AA-5510-4C1F-B8D1-5237E56BD77F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 체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4B6C56-B3DD-4934-9F41-CAD55196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86" y="2247900"/>
            <a:ext cx="11338214" cy="5374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E70B0-E92E-4E68-BB09-A6A505FB8989}"/>
              </a:ext>
            </a:extLst>
          </p:cNvPr>
          <p:cNvSpPr txBox="1"/>
          <p:nvPr/>
        </p:nvSpPr>
        <p:spPr>
          <a:xfrm>
            <a:off x="2781300" y="8420100"/>
            <a:ext cx="1272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python3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에서는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math.sqrt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사용해도 되지만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i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** (1/2)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구할 수도 있어요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4C745-3FC6-4A0B-9F28-68DF851E73E1}"/>
              </a:ext>
            </a:extLst>
          </p:cNvPr>
          <p:cNvSpPr txBox="1"/>
          <p:nvPr/>
        </p:nvSpPr>
        <p:spPr>
          <a:xfrm>
            <a:off x="1937524" y="836958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tip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0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E4D688-BAC4-4626-BF1F-1BAFF331E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4FBC1-A68F-443B-AD9C-00FDB1E6CF4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6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8A7D652E-7060-4927-8AE1-5BA5EEE4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70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34A64-7D16-4A54-A43A-971D6B2A5AE7}"/>
              </a:ext>
            </a:extLst>
          </p:cNvPr>
          <p:cNvSpPr txBox="1"/>
          <p:nvPr/>
        </p:nvSpPr>
        <p:spPr>
          <a:xfrm>
            <a:off x="1676400" y="18669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2960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D4B8-4580-4987-A726-C7B9E0F23674}"/>
              </a:ext>
            </a:extLst>
          </p:cNvPr>
          <p:cNvSpPr txBox="1"/>
          <p:nvPr/>
        </p:nvSpPr>
        <p:spPr>
          <a:xfrm>
            <a:off x="1676400" y="33909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64819-3A2B-4F96-8F8C-CA969A5F6158}"/>
              </a:ext>
            </a:extLst>
          </p:cNvPr>
          <p:cNvSpPr txBox="1"/>
          <p:nvPr/>
        </p:nvSpPr>
        <p:spPr>
          <a:xfrm>
            <a:off x="1676400" y="419784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주어진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 대해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에라토스테네스의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적용했을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k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번째 지우는 수를 구하는 문제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12B95F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에라토스테네스의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체 구현하고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지우는 순서를 카운트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하자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FE7C8-19C7-49E3-B941-A1DA215EEB5F}"/>
              </a:ext>
            </a:extLst>
          </p:cNvPr>
          <p:cNvSpPr txBox="1"/>
          <p:nvPr/>
        </p:nvSpPr>
        <p:spPr>
          <a:xfrm>
            <a:off x="1676400" y="652576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8CCC7-7972-4B8A-8CE4-88B9D8B637E2}"/>
              </a:ext>
            </a:extLst>
          </p:cNvPr>
          <p:cNvSpPr txBox="1"/>
          <p:nvPr/>
        </p:nvSpPr>
        <p:spPr>
          <a:xfrm>
            <a:off x="1676400" y="7332702"/>
            <a:ext cx="1051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입력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K &lt; N &lt;= 1,000</a:t>
            </a:r>
          </a:p>
        </p:txBody>
      </p:sp>
    </p:spTree>
    <p:extLst>
      <p:ext uri="{BB962C8B-B14F-4D97-AF65-F5344CB8AC3E}">
        <p14:creationId xmlns:p14="http://schemas.microsoft.com/office/powerpoint/2010/main" val="338303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953071-6E19-4A3D-9614-142A8760F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A6A69-4408-413D-9A7F-B0798C581B0E}"/>
              </a:ext>
            </a:extLst>
          </p:cNvPr>
          <p:cNvSpPr txBox="1"/>
          <p:nvPr/>
        </p:nvSpPr>
        <p:spPr>
          <a:xfrm>
            <a:off x="1371600" y="2442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270557-AA6D-4A4C-9585-A6F817FD5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93730"/>
              </p:ext>
            </p:extLst>
          </p:nvPr>
        </p:nvGraphicFramePr>
        <p:xfrm>
          <a:off x="1504711" y="3332545"/>
          <a:ext cx="1676401" cy="106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7 3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F3E372-F2C6-4135-9971-0592209A7164}"/>
              </a:ext>
            </a:extLst>
          </p:cNvPr>
          <p:cNvSpPr txBox="1"/>
          <p:nvPr/>
        </p:nvSpPr>
        <p:spPr>
          <a:xfrm>
            <a:off x="1371600" y="4728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32C502B4-9A4C-4DE9-8D16-B07BE2BCA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75196"/>
              </p:ext>
            </p:extLst>
          </p:nvPr>
        </p:nvGraphicFramePr>
        <p:xfrm>
          <a:off x="1490857" y="5721515"/>
          <a:ext cx="1690256" cy="1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31648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98D849-1DFD-4C07-84A6-0B16620A0A7D}"/>
              </a:ext>
            </a:extLst>
          </p:cNvPr>
          <p:cNvSpPr txBox="1"/>
          <p:nvPr/>
        </p:nvSpPr>
        <p:spPr>
          <a:xfrm>
            <a:off x="5143500" y="2442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FC75FCBD-68B8-4E25-8026-D7B42C8A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97931"/>
              </p:ext>
            </p:extLst>
          </p:nvPr>
        </p:nvGraphicFramePr>
        <p:xfrm>
          <a:off x="5276612" y="3332545"/>
          <a:ext cx="1676401" cy="106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15 12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323D19-7792-4137-AA32-B8EE685F4804}"/>
              </a:ext>
            </a:extLst>
          </p:cNvPr>
          <p:cNvSpPr txBox="1"/>
          <p:nvPr/>
        </p:nvSpPr>
        <p:spPr>
          <a:xfrm>
            <a:off x="5143500" y="4728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40FF9E00-6212-44DA-869C-7B3CAF659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066"/>
              </p:ext>
            </p:extLst>
          </p:nvPr>
        </p:nvGraphicFramePr>
        <p:xfrm>
          <a:off x="5262757" y="5721515"/>
          <a:ext cx="1690256" cy="1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31648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D3532A-0CC0-4BE0-BCFB-E959B3FBBFD0}"/>
              </a:ext>
            </a:extLst>
          </p:cNvPr>
          <p:cNvSpPr txBox="1"/>
          <p:nvPr/>
        </p:nvSpPr>
        <p:spPr>
          <a:xfrm>
            <a:off x="9230694" y="2442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BB6DDE7F-E1BB-4EFC-A87E-8CA114FB9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5282"/>
              </p:ext>
            </p:extLst>
          </p:nvPr>
        </p:nvGraphicFramePr>
        <p:xfrm>
          <a:off x="9363806" y="3332545"/>
          <a:ext cx="1676401" cy="106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10 7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096791-A3EC-4EE0-8F10-2E4371B0D00C}"/>
              </a:ext>
            </a:extLst>
          </p:cNvPr>
          <p:cNvSpPr txBox="1"/>
          <p:nvPr/>
        </p:nvSpPr>
        <p:spPr>
          <a:xfrm>
            <a:off x="9230694" y="472856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87A994-C0E7-47F8-85AE-C51FA32D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79299"/>
              </p:ext>
            </p:extLst>
          </p:nvPr>
        </p:nvGraphicFramePr>
        <p:xfrm>
          <a:off x="9349951" y="5721515"/>
          <a:ext cx="1690256" cy="1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31648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9DD54DE-A076-46EE-8790-29BC2722F256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46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31129C-3DE0-41F3-9DD5-2B414ED81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BC712-79A1-4B52-B2BF-E276CEC621C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응용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6" name="Picture 2" descr="글 읽기 - 게시판에 그림/파일 첨부할 수 있습니다">
            <a:hlinkClick r:id="rId3"/>
            <a:extLst>
              <a:ext uri="{FF2B5EF4-FFF2-40B4-BE49-F238E27FC236}">
                <a16:creationId xmlns:a16="http://schemas.microsoft.com/office/drawing/2014/main" id="{0486EB53-C0B0-470C-B33A-5ED9D6EA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035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09CB4-9A1A-49AB-B167-564E6C0C0CAD}"/>
              </a:ext>
            </a:extLst>
          </p:cNvPr>
          <p:cNvSpPr txBox="1"/>
          <p:nvPr/>
        </p:nvSpPr>
        <p:spPr>
          <a:xfrm>
            <a:off x="1676400" y="18301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16563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어려운 소인수분해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0611A-F8BC-472E-86BF-DE0C1C37D022}"/>
              </a:ext>
            </a:extLst>
          </p:cNvPr>
          <p:cNvSpPr txBox="1"/>
          <p:nvPr/>
        </p:nvSpPr>
        <p:spPr>
          <a:xfrm>
            <a:off x="1676400" y="301609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4F5E5-44B9-4663-99A3-9D6836A8F260}"/>
              </a:ext>
            </a:extLst>
          </p:cNvPr>
          <p:cNvSpPr txBox="1"/>
          <p:nvPr/>
        </p:nvSpPr>
        <p:spPr>
          <a:xfrm>
            <a:off x="1676399" y="3823037"/>
            <a:ext cx="7696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개의 자연수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k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소인수분해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하여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소인수들을 오름차순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으로 출력하는 문제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46EF0-7623-459F-845D-A45818D924FE}"/>
              </a:ext>
            </a:extLst>
          </p:cNvPr>
          <p:cNvSpPr txBox="1"/>
          <p:nvPr/>
        </p:nvSpPr>
        <p:spPr>
          <a:xfrm>
            <a:off x="1676400" y="52959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C612A-EAF9-436E-A387-E33E5CE0019D}"/>
              </a:ext>
            </a:extLst>
          </p:cNvPr>
          <p:cNvSpPr txBox="1"/>
          <p:nvPr/>
        </p:nvSpPr>
        <p:spPr>
          <a:xfrm>
            <a:off x="1676400" y="6102842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N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N &lt;= 1,000,000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k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&lt;= k &lt;= 5,000,000</a:t>
            </a:r>
          </a:p>
          <a:p>
            <a:pPr marL="457200" indent="-457200">
              <a:buClr>
                <a:srgbClr val="12B95F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5,000,000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까지의 수 중 모든 소수를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구해야하므로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에라토스테네스의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체 활용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473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0BDADD5-EF19-4728-A347-EC47E08E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8841F-FA16-4099-9926-5D305B8F4D93}"/>
              </a:ext>
            </a:extLst>
          </p:cNvPr>
          <p:cNvSpPr txBox="1"/>
          <p:nvPr/>
        </p:nvSpPr>
        <p:spPr>
          <a:xfrm>
            <a:off x="1371600" y="19853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C58886-0F5F-4BEA-B0A7-A2D3A50BD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88990"/>
              </p:ext>
            </p:extLst>
          </p:nvPr>
        </p:nvGraphicFramePr>
        <p:xfrm>
          <a:off x="1504711" y="2875346"/>
          <a:ext cx="5734289" cy="106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4289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5 4 45 64 54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1C6A7C-1CB6-4B7C-B89C-5C2E34F1F2A6}"/>
              </a:ext>
            </a:extLst>
          </p:cNvPr>
          <p:cNvSpPr txBox="1"/>
          <p:nvPr/>
        </p:nvSpPr>
        <p:spPr>
          <a:xfrm>
            <a:off x="1371600" y="42713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8700D8B5-687B-4608-8F73-84BFCA0D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26080"/>
              </p:ext>
            </p:extLst>
          </p:nvPr>
        </p:nvGraphicFramePr>
        <p:xfrm>
          <a:off x="1490856" y="5264315"/>
          <a:ext cx="5748143" cy="300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8143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3003385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5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2 2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3 3 5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2 2 2 2 2 2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2 3 3 3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94CD0D-E9E0-40F8-9FD2-2117239F2867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2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91334-B14C-4FBD-B9C8-DD31C83D6033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몰래 보세요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A0498-4DCE-4434-B866-558131BEBFE4}"/>
              </a:ext>
            </a:extLst>
          </p:cNvPr>
          <p:cNvSpPr txBox="1"/>
          <p:nvPr/>
        </p:nvSpPr>
        <p:spPr>
          <a:xfrm>
            <a:off x="1828800" y="2997011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Hint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F7461-8001-49C5-9CEC-9CE37BC2BF14}"/>
              </a:ext>
            </a:extLst>
          </p:cNvPr>
          <p:cNvSpPr txBox="1"/>
          <p:nvPr/>
        </p:nvSpPr>
        <p:spPr>
          <a:xfrm>
            <a:off x="1828800" y="4305300"/>
            <a:ext cx="1363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4FACDB"/>
              </a:buClr>
              <a:buFont typeface="+mj-lt"/>
              <a:buAutoNum type="arabicPeriod"/>
            </a:pP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에라토스테네스의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체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에서 해당 수의 배수를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지워나갈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때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해당 수는 소수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였죠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…?</a:t>
            </a:r>
          </a:p>
          <a:p>
            <a:pPr marL="514350" indent="-514350">
              <a:buClr>
                <a:srgbClr val="4FACDB"/>
              </a:buClr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구해진 소수를 활용하는 것이 아니라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소수를 구하는 과정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활용할 수 없을까요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538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2F0F0-B744-48DD-AE36-70A12562CEE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체의 과정 활용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EA5B41-9A6F-48D4-88C2-C8CE90B2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47888"/>
              </p:ext>
            </p:extLst>
          </p:nvPr>
        </p:nvGraphicFramePr>
        <p:xfrm>
          <a:off x="4822857" y="4603500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31361561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7650727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962767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19438446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10800166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9736251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644459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57152084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1564543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10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B7C94-E9DA-4CF8-943A-087E70C157EC}"/>
              </a:ext>
            </a:extLst>
          </p:cNvPr>
          <p:cNvSpPr txBox="1"/>
          <p:nvPr/>
        </p:nvSpPr>
        <p:spPr>
          <a:xfrm>
            <a:off x="4419600" y="4076700"/>
            <a:ext cx="184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8E6AB3E-0B1B-4C9B-A08C-75A539463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39709"/>
              </p:ext>
            </p:extLst>
          </p:nvPr>
        </p:nvGraphicFramePr>
        <p:xfrm>
          <a:off x="4822857" y="3730974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1337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62188896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3640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3299760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43070610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5006058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9476385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13932182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4666575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65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1FBF9-4D1C-42A1-B5F8-D52A0D94D979}"/>
              </a:ext>
            </a:extLst>
          </p:cNvPr>
          <p:cNvSpPr txBox="1"/>
          <p:nvPr/>
        </p:nvSpPr>
        <p:spPr>
          <a:xfrm>
            <a:off x="3439494" y="4832613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prime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19B44E-F034-4A84-AACE-08621D2F9361}"/>
              </a:ext>
            </a:extLst>
          </p:cNvPr>
          <p:cNvCxnSpPr/>
          <p:nvPr/>
        </p:nvCxnSpPr>
        <p:spPr>
          <a:xfrm>
            <a:off x="6248400" y="3390900"/>
            <a:ext cx="0" cy="49247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54FFCB-BF61-4F76-8322-AAF612A6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02A54-006E-41D8-8A02-44503419E79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최대공약수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E657D-3D85-4063-9278-BC8D447112F6}"/>
              </a:ext>
            </a:extLst>
          </p:cNvPr>
          <p:cNvSpPr txBox="1"/>
          <p:nvPr/>
        </p:nvSpPr>
        <p:spPr>
          <a:xfrm>
            <a:off x="1752600" y="325787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최대공약수 구하기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9F343-BBE6-4B6C-8ECE-271251A1DF59}"/>
              </a:ext>
            </a:extLst>
          </p:cNvPr>
          <p:cNvSpPr txBox="1"/>
          <p:nvPr/>
        </p:nvSpPr>
        <p:spPr>
          <a:xfrm>
            <a:off x="1752600" y="4303574"/>
            <a:ext cx="1021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소인수분해를 이용하여 구하기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수 중 작은 수 기준으로 돌리면서 가장 큰 공통 약수 구하기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88692-6A39-4910-88AD-BECF93C3257E}"/>
              </a:ext>
            </a:extLst>
          </p:cNvPr>
          <p:cNvSpPr txBox="1"/>
          <p:nvPr/>
        </p:nvSpPr>
        <p:spPr>
          <a:xfrm>
            <a:off x="12199756" y="4303574"/>
            <a:ext cx="32688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구현이 까다로움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시간복잡도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O(n)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30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2F0F0-B744-48DD-AE36-70A12562CEE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체의 과정 활용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EA5B41-9A6F-48D4-88C2-C8CE90B2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01746"/>
              </p:ext>
            </p:extLst>
          </p:nvPr>
        </p:nvGraphicFramePr>
        <p:xfrm>
          <a:off x="4822857" y="4603500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31361561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7650727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962767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19438446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10800166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9736251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644459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57152084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85519644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10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B7C94-E9DA-4CF8-943A-087E70C157EC}"/>
              </a:ext>
            </a:extLst>
          </p:cNvPr>
          <p:cNvSpPr txBox="1"/>
          <p:nvPr/>
        </p:nvSpPr>
        <p:spPr>
          <a:xfrm>
            <a:off x="4419600" y="4076700"/>
            <a:ext cx="184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8E6AB3E-0B1B-4C9B-A08C-75A539463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22224"/>
              </p:ext>
            </p:extLst>
          </p:nvPr>
        </p:nvGraphicFramePr>
        <p:xfrm>
          <a:off x="4822857" y="3730974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1337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62188896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3640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3299760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43070610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5006058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9476385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13932182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8082492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65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1FBF9-4D1C-42A1-B5F8-D52A0D94D979}"/>
              </a:ext>
            </a:extLst>
          </p:cNvPr>
          <p:cNvSpPr txBox="1"/>
          <p:nvPr/>
        </p:nvSpPr>
        <p:spPr>
          <a:xfrm>
            <a:off x="3439494" y="4832613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prime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19B44E-F034-4A84-AACE-08621D2F9361}"/>
              </a:ext>
            </a:extLst>
          </p:cNvPr>
          <p:cNvCxnSpPr/>
          <p:nvPr/>
        </p:nvCxnSpPr>
        <p:spPr>
          <a:xfrm>
            <a:off x="6324600" y="3390900"/>
            <a:ext cx="0" cy="49247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898925-B321-49DB-9F3F-1282D0D42FD8}"/>
              </a:ext>
            </a:extLst>
          </p:cNvPr>
          <p:cNvSpPr txBox="1"/>
          <p:nvPr/>
        </p:nvSpPr>
        <p:spPr>
          <a:xfrm>
            <a:off x="3808857" y="6069237"/>
            <a:ext cx="1066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 판단 여부 정보가 아닌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어느 소수의 배수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지워졌는지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4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2F0F0-B744-48DD-AE36-70A12562CEE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체의 과정 활용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EA5B41-9A6F-48D4-88C2-C8CE90B2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5524"/>
              </p:ext>
            </p:extLst>
          </p:nvPr>
        </p:nvGraphicFramePr>
        <p:xfrm>
          <a:off x="4822857" y="4603500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31361561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7650727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962767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19438446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10800166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9736251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644459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57152084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70213531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10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B7C94-E9DA-4CF8-943A-087E70C157EC}"/>
              </a:ext>
            </a:extLst>
          </p:cNvPr>
          <p:cNvSpPr txBox="1"/>
          <p:nvPr/>
        </p:nvSpPr>
        <p:spPr>
          <a:xfrm>
            <a:off x="4419600" y="4076700"/>
            <a:ext cx="184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8E6AB3E-0B1B-4C9B-A08C-75A539463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3076"/>
              </p:ext>
            </p:extLst>
          </p:nvPr>
        </p:nvGraphicFramePr>
        <p:xfrm>
          <a:off x="4822857" y="3730974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1337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62188896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3640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3299760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43070610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5006058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9476385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13932182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78651338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65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1FBF9-4D1C-42A1-B5F8-D52A0D94D979}"/>
              </a:ext>
            </a:extLst>
          </p:cNvPr>
          <p:cNvSpPr txBox="1"/>
          <p:nvPr/>
        </p:nvSpPr>
        <p:spPr>
          <a:xfrm>
            <a:off x="3439494" y="4832613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prime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19B44E-F034-4A84-AACE-08621D2F9361}"/>
              </a:ext>
            </a:extLst>
          </p:cNvPr>
          <p:cNvCxnSpPr/>
          <p:nvPr/>
        </p:nvCxnSpPr>
        <p:spPr>
          <a:xfrm>
            <a:off x="7239000" y="3355626"/>
            <a:ext cx="0" cy="49247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898925-B321-49DB-9F3F-1282D0D42FD8}"/>
              </a:ext>
            </a:extLst>
          </p:cNvPr>
          <p:cNvSpPr txBox="1"/>
          <p:nvPr/>
        </p:nvSpPr>
        <p:spPr>
          <a:xfrm>
            <a:off x="3808857" y="6069237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 판단 여부 정보가 아닌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어느 소수의 배수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지워졌는지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이미 값이 존재한다면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갱신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04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2F0F0-B744-48DD-AE36-70A12562CEE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체의 과정 활용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EA5B41-9A6F-48D4-88C2-C8CE90B2CE09}"/>
              </a:ext>
            </a:extLst>
          </p:cNvPr>
          <p:cNvGraphicFramePr>
            <a:graphicFrameLocks noGrp="1"/>
          </p:cNvGraphicFramePr>
          <p:nvPr/>
        </p:nvGraphicFramePr>
        <p:xfrm>
          <a:off x="4822857" y="4603500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31361561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7650727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962767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19438446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10800166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9736251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644459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57152084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70213531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10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B7C94-E9DA-4CF8-943A-087E70C157EC}"/>
              </a:ext>
            </a:extLst>
          </p:cNvPr>
          <p:cNvSpPr txBox="1"/>
          <p:nvPr/>
        </p:nvSpPr>
        <p:spPr>
          <a:xfrm>
            <a:off x="4419600" y="4076700"/>
            <a:ext cx="184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8E6AB3E-0B1B-4C9B-A08C-75A5394638FB}"/>
              </a:ext>
            </a:extLst>
          </p:cNvPr>
          <p:cNvGraphicFramePr>
            <a:graphicFrameLocks noGrp="1"/>
          </p:cNvGraphicFramePr>
          <p:nvPr/>
        </p:nvGraphicFramePr>
        <p:xfrm>
          <a:off x="4822857" y="3730974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1337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62188896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3640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3299760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43070610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5006058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9476385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13932182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78651338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65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1FBF9-4D1C-42A1-B5F8-D52A0D94D979}"/>
              </a:ext>
            </a:extLst>
          </p:cNvPr>
          <p:cNvSpPr txBox="1"/>
          <p:nvPr/>
        </p:nvSpPr>
        <p:spPr>
          <a:xfrm>
            <a:off x="3439494" y="4832613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prime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19B44E-F034-4A84-AACE-08621D2F9361}"/>
              </a:ext>
            </a:extLst>
          </p:cNvPr>
          <p:cNvCxnSpPr/>
          <p:nvPr/>
        </p:nvCxnSpPr>
        <p:spPr>
          <a:xfrm>
            <a:off x="12954000" y="3472031"/>
            <a:ext cx="0" cy="492474"/>
          </a:xfrm>
          <a:prstGeom prst="straightConnector1">
            <a:avLst/>
          </a:prstGeom>
          <a:ln w="76200">
            <a:solidFill>
              <a:srgbClr val="4FAC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898925-B321-49DB-9F3F-1282D0D42FD8}"/>
              </a:ext>
            </a:extLst>
          </p:cNvPr>
          <p:cNvSpPr txBox="1"/>
          <p:nvPr/>
        </p:nvSpPr>
        <p:spPr>
          <a:xfrm>
            <a:off x="3808857" y="6069237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소수 판단 여부 정보가 아닌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어느 소수의 배수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로 지워졌는지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이미 값이 존재한다면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갱신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x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결국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해당 인덱스의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가장 작은 소인수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181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A2C7B0E-140C-4899-88D4-3122F4FD3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2F0F0-B744-48DD-AE36-70A12562CEE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에라토스테네스의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체의 과정 활용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59A24-4A54-4BD5-9284-F7A346C5F22D}"/>
              </a:ext>
            </a:extLst>
          </p:cNvPr>
          <p:cNvSpPr txBox="1"/>
          <p:nvPr/>
        </p:nvSpPr>
        <p:spPr>
          <a:xfrm>
            <a:off x="1981200" y="2476500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예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 K = 8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7EA5B41-9A6F-48D4-88C2-C8CE90B2CE09}"/>
              </a:ext>
            </a:extLst>
          </p:cNvPr>
          <p:cNvGraphicFramePr>
            <a:graphicFrameLocks noGrp="1"/>
          </p:cNvGraphicFramePr>
          <p:nvPr/>
        </p:nvGraphicFramePr>
        <p:xfrm>
          <a:off x="4822857" y="4603500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131361561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7650727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9627677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194384461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108001664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9736251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644459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57152084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70213531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rgbClr val="4FACDB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endParaRPr lang="ko-KR" altLang="en-US" sz="3000" b="1" dirty="0">
                        <a:solidFill>
                          <a:srgbClr val="4FACDB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b="1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310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B7C94-E9DA-4CF8-943A-087E70C157EC}"/>
              </a:ext>
            </a:extLst>
          </p:cNvPr>
          <p:cNvSpPr txBox="1"/>
          <p:nvPr/>
        </p:nvSpPr>
        <p:spPr>
          <a:xfrm>
            <a:off x="4419600" y="4076700"/>
            <a:ext cx="184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00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8E6AB3E-0B1B-4C9B-A08C-75A539463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67251"/>
              </p:ext>
            </p:extLst>
          </p:nvPr>
        </p:nvGraphicFramePr>
        <p:xfrm>
          <a:off x="4822857" y="3730974"/>
          <a:ext cx="864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201337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62188896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36404278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32997607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430706107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55006058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09476385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13932182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78651338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highlight>
                            <a:srgbClr val="4FACDB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bg1"/>
                        </a:solidFill>
                        <a:highlight>
                          <a:srgbClr val="4FACDB"/>
                        </a:highlight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highlight>
                            <a:srgbClr val="4FACDB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bg1"/>
                        </a:solidFill>
                        <a:highlight>
                          <a:srgbClr val="4FACDB"/>
                        </a:highlight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</a:t>
                      </a:r>
                      <a:endParaRPr lang="ko-KR" altLang="en-US" sz="300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highlight>
                            <a:srgbClr val="4FACDB"/>
                          </a:highligh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</a:t>
                      </a:r>
                      <a:endParaRPr lang="ko-KR" altLang="en-US" sz="3000" dirty="0">
                        <a:solidFill>
                          <a:schemeClr val="bg1"/>
                        </a:solidFill>
                        <a:highlight>
                          <a:srgbClr val="4FACDB"/>
                        </a:highlight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65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D1FBF9-4D1C-42A1-B5F8-D52A0D94D979}"/>
              </a:ext>
            </a:extLst>
          </p:cNvPr>
          <p:cNvSpPr txBox="1"/>
          <p:nvPr/>
        </p:nvSpPr>
        <p:spPr>
          <a:xfrm>
            <a:off x="3439494" y="4832613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2B95F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prime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98925-B321-49DB-9F3F-1282D0D42FD8}"/>
              </a:ext>
            </a:extLst>
          </p:cNvPr>
          <p:cNvSpPr txBox="1"/>
          <p:nvPr/>
        </p:nvSpPr>
        <p:spPr>
          <a:xfrm>
            <a:off x="5562600" y="6057451"/>
            <a:ext cx="6554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모두 완료하면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역으로 경로 조사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시작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864EC-E9B6-4DFA-A7F9-0057BB149DB8}"/>
              </a:ext>
            </a:extLst>
          </p:cNvPr>
          <p:cNvSpPr txBox="1"/>
          <p:nvPr/>
        </p:nvSpPr>
        <p:spPr>
          <a:xfrm>
            <a:off x="5562599" y="6985400"/>
            <a:ext cx="9677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8 -&gt; prime[8]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 -&gt; 8/2 = 4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4 -&gt; prime[4] =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 -&gt; 4/2 = 2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2 -&gt; prime[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] = 0  -&gt;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남은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출력 후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종료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7EC095B-42EB-471A-9126-96DC060229F0}"/>
              </a:ext>
            </a:extLst>
          </p:cNvPr>
          <p:cNvSpPr/>
          <p:nvPr/>
        </p:nvSpPr>
        <p:spPr>
          <a:xfrm>
            <a:off x="8211190" y="2973789"/>
            <a:ext cx="3766131" cy="1869467"/>
          </a:xfrm>
          <a:prstGeom prst="arc">
            <a:avLst>
              <a:gd name="adj1" fmla="val 10892995"/>
              <a:gd name="adj2" fmla="val 0"/>
            </a:avLst>
          </a:prstGeom>
          <a:ln w="5715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07E7E844-3FBD-4FA3-9C17-0382EDCDB999}"/>
              </a:ext>
            </a:extLst>
          </p:cNvPr>
          <p:cNvSpPr/>
          <p:nvPr/>
        </p:nvSpPr>
        <p:spPr>
          <a:xfrm>
            <a:off x="6328125" y="3232504"/>
            <a:ext cx="1883065" cy="1336719"/>
          </a:xfrm>
          <a:prstGeom prst="arc">
            <a:avLst>
              <a:gd name="adj1" fmla="val 10813229"/>
              <a:gd name="adj2" fmla="val 0"/>
            </a:avLst>
          </a:prstGeom>
          <a:ln w="5715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C955E6-387F-4FEE-8BE5-B502382C8FE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69788" y="3639653"/>
            <a:ext cx="158351" cy="257587"/>
          </a:xfrm>
          <a:prstGeom prst="line">
            <a:avLst/>
          </a:prstGeom>
          <a:ln w="381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4BC6C49-2E60-4C4C-A09A-63C235595E8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328139" y="3698692"/>
            <a:ext cx="218526" cy="198548"/>
          </a:xfrm>
          <a:prstGeom prst="line">
            <a:avLst/>
          </a:prstGeom>
          <a:ln w="38100">
            <a:solidFill>
              <a:srgbClr val="4FAC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9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B1FE844-0882-4F10-9892-B61263EB2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A7788-F61D-4711-9E2C-6FB7345FCB1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마무리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5FD7C-DB2F-4771-B6FF-985A6DC4D1FC}"/>
              </a:ext>
            </a:extLst>
          </p:cNvPr>
          <p:cNvSpPr txBox="1"/>
          <p:nvPr/>
        </p:nvSpPr>
        <p:spPr>
          <a:xfrm>
            <a:off x="926956" y="19928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정리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81720-C783-4E3D-8909-F62A7F9D7B6B}"/>
                  </a:ext>
                </a:extLst>
              </p:cNvPr>
              <p:cNvSpPr txBox="1"/>
              <p:nvPr/>
            </p:nvSpPr>
            <p:spPr>
              <a:xfrm>
                <a:off x="926956" y="3182963"/>
                <a:ext cx="15075044" cy="148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최대공약수를 빠르게 찾는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유클리드 </a:t>
                </a:r>
                <a:r>
                  <a:rPr lang="ko-KR" altLang="en-US" sz="3000" dirty="0" err="1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호제법</a:t>
                </a:r>
                <a:endParaRPr lang="en-US" altLang="ko-KR" sz="3000" dirty="0">
                  <a:solidFill>
                    <a:srgbClr val="4FACDB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대량의 소수를 빠르게 판별하는 </a:t>
                </a:r>
                <a:r>
                  <a:rPr lang="ko-KR" altLang="en-US" sz="3000" dirty="0" err="1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에라토스테네스의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체</a:t>
                </a:r>
                <a:endParaRPr lang="en-US" altLang="ko-KR" sz="3000" dirty="0">
                  <a:solidFill>
                    <a:srgbClr val="4FACDB"/>
                  </a:solidFill>
                  <a:latin typeface="나눔스퀘어라운드 Regular" panose="020B0600000101010101" pitchFamily="34" charset="-127"/>
                  <a:ea typeface="나눔스퀘어라운드 Regular" panose="020B0600000101010101" pitchFamily="34" charset="-127"/>
                </a:endParaRPr>
              </a:p>
              <a:p>
                <a:pPr marL="457200" indent="-457200">
                  <a:buClr>
                    <a:srgbClr val="4FACDB"/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3000" dirty="0" err="1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에라토스테네스의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체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는 </a:t>
                </a:r>
                <a:r>
                  <a:rPr lang="en-US" altLang="ko-KR" sz="3000" dirty="0">
                    <a:solidFill>
                      <a:srgbClr val="12B95F"/>
                    </a:solidFill>
                    <a:ea typeface="나눔스퀘어라운드 Regular" panose="020B0600000101010101" pitchFamily="34" charset="-127"/>
                  </a:rPr>
                  <a:t> </a:t>
                </a:r>
                <a:r>
                  <a:rPr lang="en-US" altLang="ko-KR" sz="3000" dirty="0">
                    <a:solidFill>
                      <a:srgbClr val="4FACDB"/>
                    </a:solidFill>
                    <a:ea typeface="나눔스퀘어라운드 Regular" panose="020B0600000101010101" pitchFamily="34" charset="-127"/>
                  </a:rPr>
                  <a:t>2 ~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00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ko-KR" sz="3000" b="0" i="1" smtClean="0">
                            <a:solidFill>
                              <a:srgbClr val="4FACDB"/>
                            </a:solidFill>
                            <a:latin typeface="Cambria Math" panose="02040503050406030204" pitchFamily="18" charset="0"/>
                            <a:ea typeface="나눔스퀘어라운드 Regular" panose="020B0600000101010101" pitchFamily="34" charset="-127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까지 검사 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(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단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, 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문제에서 어떻게 </a:t>
                </a:r>
                <a:r>
                  <a:rPr lang="ko-KR" altLang="en-US" sz="3000" dirty="0" err="1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활용하느냐에</a:t>
                </a:r>
                <a:r>
                  <a:rPr lang="ko-KR" altLang="en-US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 따라 </a:t>
                </a:r>
                <a:r>
                  <a:rPr lang="ko-KR" altLang="en-US" sz="3000" dirty="0">
                    <a:solidFill>
                      <a:srgbClr val="4FACDB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예외 존재</a:t>
                </a:r>
                <a:r>
                  <a:rPr lang="en-US" altLang="ko-KR" sz="3000" dirty="0">
                    <a:solidFill>
                      <a:schemeClr val="bg1"/>
                    </a:solidFill>
                    <a:latin typeface="나눔스퀘어라운드 Regular" panose="020B0600000101010101" pitchFamily="34" charset="-127"/>
                    <a:ea typeface="나눔스퀘어라운드 Regular" panose="020B0600000101010101" pitchFamily="34" charset="-127"/>
                  </a:rPr>
                  <a:t>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81720-C783-4E3D-8909-F62A7F9D7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56" y="3182963"/>
                <a:ext cx="15075044" cy="1482522"/>
              </a:xfrm>
              <a:prstGeom prst="rect">
                <a:avLst/>
              </a:prstGeom>
              <a:blipFill>
                <a:blip r:embed="rId2"/>
                <a:stretch>
                  <a:fillRect l="-809" t="-5350" b="-11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9E0A-D07C-4C06-A11D-86766F28475F}"/>
              </a:ext>
            </a:extLst>
          </p:cNvPr>
          <p:cNvSpPr txBox="1"/>
          <p:nvPr/>
        </p:nvSpPr>
        <p:spPr>
          <a:xfrm>
            <a:off x="693807" y="2683825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 이상 선택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5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164542D1-8194-4FAD-B2F1-CAE892022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428739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6889A-B8B0-4C89-85E6-0B630F3318DF}"/>
              </a:ext>
            </a:extLst>
          </p:cNvPr>
          <p:cNvSpPr txBox="1"/>
          <p:nvPr/>
        </p:nvSpPr>
        <p:spPr>
          <a:xfrm>
            <a:off x="1649104" y="420721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10610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30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7" name="Picture 2" descr="글 읽기 - 게시판에 그림/파일 첨부할 수 있습니다">
            <a:hlinkClick r:id="rId4"/>
            <a:extLst>
              <a:ext uri="{FF2B5EF4-FFF2-40B4-BE49-F238E27FC236}">
                <a16:creationId xmlns:a16="http://schemas.microsoft.com/office/drawing/2014/main" id="{D89E0750-E3A2-4090-AB38-9AF0E3A3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4848377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3988E-D5B8-4704-A325-5DE95A675522}"/>
              </a:ext>
            </a:extLst>
          </p:cNvPr>
          <p:cNvSpPr txBox="1"/>
          <p:nvPr/>
        </p:nvSpPr>
        <p:spPr>
          <a:xfrm>
            <a:off x="1665240" y="540105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2436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공약수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Gold 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9" name="Picture 2" descr="글 읽기 - 게시판에 그림/파일 첨부할 수 있습니다">
            <a:hlinkClick r:id="rId5"/>
            <a:extLst>
              <a:ext uri="{FF2B5EF4-FFF2-40B4-BE49-F238E27FC236}">
                <a16:creationId xmlns:a16="http://schemas.microsoft.com/office/drawing/2014/main" id="{BBC9BB5F-6800-4417-98C8-3CC43CE6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545211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E3558-52A0-4C56-9FCD-3E604D502550}"/>
              </a:ext>
            </a:extLst>
          </p:cNvPr>
          <p:cNvSpPr txBox="1"/>
          <p:nvPr/>
        </p:nvSpPr>
        <p:spPr>
          <a:xfrm>
            <a:off x="1649104" y="656974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20302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민트초코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– Gold 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1" name="Picture 2" descr="글 읽기 - 게시판에 그림/파일 첨부할 수 있습니다">
            <a:hlinkClick r:id="rId6"/>
            <a:extLst>
              <a:ext uri="{FF2B5EF4-FFF2-40B4-BE49-F238E27FC236}">
                <a16:creationId xmlns:a16="http://schemas.microsoft.com/office/drawing/2014/main" id="{92634CFE-A17D-4C80-9E0A-F8303886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6031017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EBA8C5-003B-4760-AF81-37E65170C32E}"/>
              </a:ext>
            </a:extLst>
          </p:cNvPr>
          <p:cNvSpPr txBox="1"/>
          <p:nvPr/>
        </p:nvSpPr>
        <p:spPr>
          <a:xfrm>
            <a:off x="1649104" y="597054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6588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골드바흐의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추측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1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13" name="Picture 2" descr="글 읽기 - 게시판에 그림/파일 첨부할 수 있습니다">
            <a:hlinkClick r:id="rId7"/>
            <a:extLst>
              <a:ext uri="{FF2B5EF4-FFF2-40B4-BE49-F238E27FC236}">
                <a16:creationId xmlns:a16="http://schemas.microsoft.com/office/drawing/2014/main" id="{B67AD4A4-5052-446D-940E-81199CB8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6634750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B555D2-28EB-4586-99EB-74D9008C855F}"/>
              </a:ext>
            </a:extLst>
          </p:cNvPr>
          <p:cNvSpPr txBox="1"/>
          <p:nvPr/>
        </p:nvSpPr>
        <p:spPr>
          <a:xfrm>
            <a:off x="1649104" y="480640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14490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백대열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 4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01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C986B1-21D4-4133-AAF0-DA1BF9E6F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4D8A3-CBE7-4399-8137-C10F17A34AAC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과제 마감일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9E0A-D07C-4C06-A11D-86766F28475F}"/>
              </a:ext>
            </a:extLst>
          </p:cNvPr>
          <p:cNvSpPr txBox="1"/>
          <p:nvPr/>
        </p:nvSpPr>
        <p:spPr>
          <a:xfrm>
            <a:off x="693807" y="342093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코드리뷰 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O </a:t>
            </a:r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CA53E-2AA4-4657-B2D8-0CD80D7D3AA4}"/>
              </a:ext>
            </a:extLst>
          </p:cNvPr>
          <p:cNvSpPr txBox="1"/>
          <p:nvPr/>
        </p:nvSpPr>
        <p:spPr>
          <a:xfrm>
            <a:off x="693807" y="468776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코드리뷰 </a:t>
            </a:r>
            <a:r>
              <a:rPr lang="en-US" altLang="ko-KR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X </a:t>
            </a:r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3280C-BB70-470E-B4B3-20CB1FE26995}"/>
              </a:ext>
            </a:extLst>
          </p:cNvPr>
          <p:cNvSpPr txBox="1"/>
          <p:nvPr/>
        </p:nvSpPr>
        <p:spPr>
          <a:xfrm>
            <a:off x="693807" y="5954594"/>
            <a:ext cx="478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추가제출 마감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5E8ED-1EC9-4399-8BE8-2681658EFE00}"/>
              </a:ext>
            </a:extLst>
          </p:cNvPr>
          <p:cNvSpPr txBox="1"/>
          <p:nvPr/>
        </p:nvSpPr>
        <p:spPr>
          <a:xfrm>
            <a:off x="4191000" y="34671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월요일 낮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926E81-F6FA-430C-8501-0261A564294D}"/>
              </a:ext>
            </a:extLst>
          </p:cNvPr>
          <p:cNvSpPr txBox="1"/>
          <p:nvPr/>
        </p:nvSpPr>
        <p:spPr>
          <a:xfrm>
            <a:off x="4191000" y="4757014"/>
            <a:ext cx="1112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월요일 밤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(21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일로 넘어가는 자정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E22CA-742B-475F-AF33-51DF13EE22D0}"/>
              </a:ext>
            </a:extLst>
          </p:cNvPr>
          <p:cNvSpPr txBox="1"/>
          <p:nvPr/>
        </p:nvSpPr>
        <p:spPr>
          <a:xfrm>
            <a:off x="4191000" y="6000761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FACDB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~ 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월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화요일 밤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일에서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일로 넘어가는 자정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53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54FFCB-BF61-4F76-8322-AAF612A67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02A54-006E-41D8-8A02-44503419E792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최대공약수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E657D-3D85-4063-9278-BC8D447112F6}"/>
              </a:ext>
            </a:extLst>
          </p:cNvPr>
          <p:cNvSpPr txBox="1"/>
          <p:nvPr/>
        </p:nvSpPr>
        <p:spPr>
          <a:xfrm>
            <a:off x="1752600" y="325787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최대공약수 구하기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9F343-BBE6-4B6C-8ECE-271251A1DF59}"/>
              </a:ext>
            </a:extLst>
          </p:cNvPr>
          <p:cNvSpPr txBox="1"/>
          <p:nvPr/>
        </p:nvSpPr>
        <p:spPr>
          <a:xfrm>
            <a:off x="1752600" y="4303574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소인수분해를 이용하여 구하기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수 중 작은 수 기준으로 돌리면서 가장 큰 공통 약수 구하기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유클리드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호제법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88692-6A39-4910-88AD-BECF93C3257E}"/>
              </a:ext>
            </a:extLst>
          </p:cNvPr>
          <p:cNvSpPr txBox="1"/>
          <p:nvPr/>
        </p:nvSpPr>
        <p:spPr>
          <a:xfrm>
            <a:off x="12199756" y="4303574"/>
            <a:ext cx="41549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구현이 까다로움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시간복잡도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O(n)</a:t>
            </a:r>
          </a:p>
          <a:p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시간복잡도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O(log(n))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9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57FA44-140B-4CD6-8892-720F2EEC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43C27-8D88-4A0C-971F-E14BB7EFF287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유클리드 호제법 기본 원리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6DCF-3A00-4879-A144-B5361ABF6C9B}"/>
              </a:ext>
            </a:extLst>
          </p:cNvPr>
          <p:cNvSpPr txBox="1"/>
          <p:nvPr/>
        </p:nvSpPr>
        <p:spPr>
          <a:xfrm>
            <a:off x="1676400" y="279895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A-B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68607-764A-4A2C-B88D-2061D89B16C8}"/>
              </a:ext>
            </a:extLst>
          </p:cNvPr>
          <p:cNvSpPr txBox="1"/>
          <p:nvPr/>
        </p:nvSpPr>
        <p:spPr>
          <a:xfrm>
            <a:off x="1676400" y="3652778"/>
            <a:ext cx="1143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 = a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 = b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(a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 - B = a · G – b · G = (a – b)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(a – b)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또한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이므로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 – B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의 최대공약수도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</a:p>
          <a:p>
            <a:pPr marL="457200" indent="-457200">
              <a:buClr>
                <a:srgbClr val="12B95F"/>
              </a:buClr>
              <a:buFont typeface="Wingdings" panose="05000000000000000000" pitchFamily="2" charset="2"/>
              <a:buChar char="l"/>
            </a:pP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GCD(A, B) = GCD(A-B, B) -&gt; A, 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차이가 크면 오래 걸림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2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57FA44-140B-4CD6-8892-720F2EEC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43C27-8D88-4A0C-971F-E14BB7EFF287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유클리드 호제법 기본 원리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9DB47-30BF-4C3D-BA83-C4AF04C9EE6D}"/>
              </a:ext>
            </a:extLst>
          </p:cNvPr>
          <p:cNvSpPr txBox="1"/>
          <p:nvPr/>
        </p:nvSpPr>
        <p:spPr>
          <a:xfrm>
            <a:off x="1676400" y="27813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A%B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B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0CEFC-396B-4D74-AE8C-24BFC5F93504}"/>
              </a:ext>
            </a:extLst>
          </p:cNvPr>
          <p:cNvSpPr txBox="1"/>
          <p:nvPr/>
        </p:nvSpPr>
        <p:spPr>
          <a:xfrm>
            <a:off x="1676400" y="3635128"/>
            <a:ext cx="1143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 = a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</a:p>
          <a:p>
            <a:pPr marL="514350" indent="-51435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 = b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(a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는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514350" indent="-51435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= q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r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(q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A/B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몫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r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A%B)</a:t>
            </a:r>
          </a:p>
          <a:p>
            <a:pPr marL="514350" indent="-51435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r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(A%B) = a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– q · b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(a – q · b) ·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(a – q · b)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또한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이므로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의 최대공약수도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G</a:t>
            </a:r>
          </a:p>
          <a:p>
            <a:pPr>
              <a:buClr>
                <a:srgbClr val="12B95F"/>
              </a:buClr>
            </a:pP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GCD(A, B) = GCD(A-B, B) = GCD(A-2B, B) = … = GCD(A%B, B)</a:t>
            </a:r>
          </a:p>
        </p:txBody>
      </p:sp>
    </p:spTree>
    <p:extLst>
      <p:ext uri="{BB962C8B-B14F-4D97-AF65-F5344CB8AC3E}">
        <p14:creationId xmlns:p14="http://schemas.microsoft.com/office/powerpoint/2010/main" val="1334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57FA44-140B-4CD6-8892-720F2EEC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7A39A-B333-4D5A-9D8B-7112BE5BED33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유클리드 호제법 기본 원리 </a:t>
            </a:r>
            <a:r>
              <a:rPr lang="en-US" altLang="ko-KR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- </a:t>
            </a:r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20DA0-1933-42E5-93C2-22E38338244B}"/>
              </a:ext>
            </a:extLst>
          </p:cNvPr>
          <p:cNvSpPr txBox="1"/>
          <p:nvPr/>
        </p:nvSpPr>
        <p:spPr>
          <a:xfrm>
            <a:off x="1676400" y="27813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28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8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= 28%8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와 </a:t>
            </a:r>
            <a:r>
              <a:rPr lang="en-US" altLang="ko-KR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8</a:t>
            </a:r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의 최대공약수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68012-21F1-4FC8-ACAD-E9EFCDD24470}"/>
              </a:ext>
            </a:extLst>
          </p:cNvPr>
          <p:cNvSpPr txBox="1"/>
          <p:nvPr/>
        </p:nvSpPr>
        <p:spPr>
          <a:xfrm>
            <a:off x="1676400" y="3635128"/>
            <a:ext cx="1203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28 = 7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8 = 2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(2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7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은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28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 q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8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+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(q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12/8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몫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28%8)</a:t>
            </a: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(28%8) = 7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– q · 2 ·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=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(7 – q · 2) ·</a:t>
            </a:r>
            <a:r>
              <a:rPr lang="en-US" altLang="ko-KR" sz="3000" dirty="0">
                <a:solidFill>
                  <a:srgbClr val="12B95F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 </a:t>
            </a:r>
          </a:p>
          <a:p>
            <a:pPr>
              <a:buClr>
                <a:srgbClr val="12B95F"/>
              </a:buClr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-&gt; (7 – q · 2)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또한 </a:t>
            </a: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서로소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이므로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A%B(4)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B(8)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의 최대공약수도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4</a:t>
            </a:r>
          </a:p>
          <a:p>
            <a:pPr>
              <a:buClr>
                <a:srgbClr val="12B95F"/>
              </a:buClr>
            </a:pP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GCD(28, 8) = GCD(20, 8) = GCD(12, 8) = GCD(4, 8)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94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A92A235-5705-44B5-B6FC-6487C335F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C9D22-F851-4A68-84D7-79654891568A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유클리드 호제법 과정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8E9CF-038E-4F11-9F81-D3A8E508DFEA}"/>
              </a:ext>
            </a:extLst>
          </p:cNvPr>
          <p:cNvSpPr txBox="1"/>
          <p:nvPr/>
        </p:nvSpPr>
        <p:spPr>
          <a:xfrm>
            <a:off x="1066800" y="30099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유클리드 </a:t>
            </a:r>
            <a:r>
              <a:rPr lang="ko-KR" altLang="en-US" sz="3600" dirty="0" err="1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호제법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D812-D340-445B-B3D8-98E4FF23CCC1}"/>
              </a:ext>
            </a:extLst>
          </p:cNvPr>
          <p:cNvSpPr txBox="1"/>
          <p:nvPr/>
        </p:nvSpPr>
        <p:spPr>
          <a:xfrm>
            <a:off x="1066800" y="4055597"/>
            <a:ext cx="9067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정수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a, 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주어짐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(a &gt; b)</a:t>
            </a: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최대공약수는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최대공약수와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같음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를 구한 후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왼쪽 값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&gt;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오른쪽 값 이어야 하므로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a%b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와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위치 바꿈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457200" indent="-457200">
              <a:buClr>
                <a:srgbClr val="4FACDB"/>
              </a:buClr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b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가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 때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a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 값이 최대공약수</a:t>
            </a:r>
            <a:endParaRPr lang="en-US" altLang="ko-KR" sz="3000" dirty="0">
              <a:solidFill>
                <a:schemeClr val="bg1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EC2F25E-5500-41C5-9C6D-290FF534A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r="10730"/>
          <a:stretch/>
        </p:blipFill>
        <p:spPr>
          <a:xfrm>
            <a:off x="10591800" y="3486150"/>
            <a:ext cx="6781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0C8D3E-116B-4246-88F8-C2D676C4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2022-1 SW</a:t>
            </a:r>
            <a:r>
              <a:rPr lang="ko-KR" altLang="en-US"/>
              <a:t>학부 원스탑 튜터 알튜비튜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35FEE-1020-4C36-8CA6-A1F6A4712A29}"/>
              </a:ext>
            </a:extLst>
          </p:cNvPr>
          <p:cNvSpPr txBox="1"/>
          <p:nvPr/>
        </p:nvSpPr>
        <p:spPr>
          <a:xfrm>
            <a:off x="543894" y="32129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기본 문제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pic>
        <p:nvPicPr>
          <p:cNvPr id="4" name="Picture 2" descr="글 읽기 - 게시판에 그림/파일 첨부할 수 있습니다">
            <a:hlinkClick r:id="rId2"/>
            <a:extLst>
              <a:ext uri="{FF2B5EF4-FFF2-40B4-BE49-F238E27FC236}">
                <a16:creationId xmlns:a16="http://schemas.microsoft.com/office/drawing/2014/main" id="{E6248B42-D024-48C8-B98A-A821FEE60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881"/>
            <a:ext cx="691481" cy="4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8A818-72CB-437E-98FB-FCB76F44C131}"/>
              </a:ext>
            </a:extLst>
          </p:cNvPr>
          <p:cNvSpPr txBox="1"/>
          <p:nvPr/>
        </p:nvSpPr>
        <p:spPr>
          <a:xfrm>
            <a:off x="1676400" y="1790700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2609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번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: 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최대공약수와 </a:t>
            </a:r>
            <a:r>
              <a:rPr lang="ko-KR" altLang="en-US" sz="3600" dirty="0" err="1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최소공배수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– Silver</a:t>
            </a:r>
            <a:r>
              <a:rPr lang="ko-KR" altLang="en-US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5</a:t>
            </a:r>
            <a:endParaRPr lang="ko-KR" altLang="en-US" sz="3600" dirty="0">
              <a:solidFill>
                <a:srgbClr val="12B95F"/>
              </a:solidFill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68619-9296-468D-8C4F-F038ACA157AF}"/>
              </a:ext>
            </a:extLst>
          </p:cNvPr>
          <p:cNvSpPr txBox="1"/>
          <p:nvPr/>
        </p:nvSpPr>
        <p:spPr>
          <a:xfrm>
            <a:off x="1676400" y="338562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문제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EEBAD-891A-48E6-9FBD-21AC79B152B3}"/>
              </a:ext>
            </a:extLst>
          </p:cNvPr>
          <p:cNvSpPr txBox="1"/>
          <p:nvPr/>
        </p:nvSpPr>
        <p:spPr>
          <a:xfrm>
            <a:off x="1676400" y="4192569"/>
            <a:ext cx="1333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두 자연수의 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최대공약수와 </a:t>
            </a:r>
            <a:r>
              <a:rPr lang="ko-KR" altLang="en-US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최소공배수</a:t>
            </a:r>
            <a:r>
              <a:rPr lang="ko-KR" altLang="en-US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출력</a:t>
            </a:r>
            <a:endParaRPr lang="en-US" altLang="ko-KR" sz="3000" dirty="0">
              <a:solidFill>
                <a:srgbClr val="4FACDB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91D68-636F-4D0E-B344-4D8BEE1520B0}"/>
              </a:ext>
            </a:extLst>
          </p:cNvPr>
          <p:cNvSpPr txBox="1"/>
          <p:nvPr/>
        </p:nvSpPr>
        <p:spPr>
          <a:xfrm>
            <a:off x="14173200" y="342143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입력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910F5325-98AF-4652-AA06-96134F44E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67861"/>
              </p:ext>
            </p:extLst>
          </p:nvPr>
        </p:nvGraphicFramePr>
        <p:xfrm>
          <a:off x="14306312" y="4311415"/>
          <a:ext cx="1676401" cy="1063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063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24 18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6816D1-0922-496B-9903-E7D44C033F4A}"/>
              </a:ext>
            </a:extLst>
          </p:cNvPr>
          <p:cNvSpPr txBox="1"/>
          <p:nvPr/>
        </p:nvSpPr>
        <p:spPr>
          <a:xfrm>
            <a:off x="14173200" y="570743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예제 출력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B4C6A6DA-5394-4A2E-89BA-F2804C907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23863"/>
              </p:ext>
            </p:extLst>
          </p:nvPr>
        </p:nvGraphicFramePr>
        <p:xfrm>
          <a:off x="14292457" y="6700385"/>
          <a:ext cx="1690256" cy="1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1731017159"/>
                    </a:ext>
                  </a:extLst>
                </a:gridCol>
              </a:tblGrid>
              <a:tr h="131648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6</a:t>
                      </a:r>
                    </a:p>
                    <a:p>
                      <a:pPr latinLnBrk="1"/>
                      <a:r>
                        <a:rPr lang="fr-FR" altLang="ko-KR" sz="3000" dirty="0">
                          <a:solidFill>
                            <a:schemeClr val="bg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72</a:t>
                      </a:r>
                      <a:endParaRPr lang="ko-KR" altLang="en-US" sz="3000" dirty="0">
                        <a:solidFill>
                          <a:schemeClr val="bg1"/>
                        </a:solidFill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4FA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504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BB9B06-FC41-463C-890C-E48CC26C87B3}"/>
              </a:ext>
            </a:extLst>
          </p:cNvPr>
          <p:cNvSpPr txBox="1"/>
          <p:nvPr/>
        </p:nvSpPr>
        <p:spPr>
          <a:xfrm>
            <a:off x="1676400" y="498055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제한 사항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0D6C0-8047-4EB8-9CD4-BB1FDD81BD5D}"/>
              </a:ext>
            </a:extLst>
          </p:cNvPr>
          <p:cNvSpPr txBox="1"/>
          <p:nvPr/>
        </p:nvSpPr>
        <p:spPr>
          <a:xfrm>
            <a:off x="1676400" y="5787496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입력 범위는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1 &lt;= </a:t>
            </a:r>
            <a:r>
              <a:rPr lang="en-US" altLang="ko-KR" sz="3000" dirty="0" err="1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a,b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&lt;= 10,000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0F334-BAE6-46F2-960B-AA6883614EDA}"/>
              </a:ext>
            </a:extLst>
          </p:cNvPr>
          <p:cNvSpPr txBox="1"/>
          <p:nvPr/>
        </p:nvSpPr>
        <p:spPr>
          <a:xfrm>
            <a:off x="1676400" y="670189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highlight>
                  <a:srgbClr val="4FACDB"/>
                </a:highlight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풀이</a:t>
            </a:r>
            <a:endParaRPr lang="ko-KR" altLang="en-US" sz="3600" dirty="0">
              <a:solidFill>
                <a:srgbClr val="12B95F"/>
              </a:solidFill>
              <a:highlight>
                <a:srgbClr val="4FACDB"/>
              </a:highlight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722D7-184A-4B67-BB81-3796EF662438}"/>
              </a:ext>
            </a:extLst>
          </p:cNvPr>
          <p:cNvSpPr txBox="1"/>
          <p:nvPr/>
        </p:nvSpPr>
        <p:spPr>
          <a:xfrm>
            <a:off x="1676400" y="7508838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FACDB"/>
              </a:buClr>
              <a:buFont typeface="Wingdings" panose="05000000000000000000" pitchFamily="2" charset="2"/>
              <a:buChar char="l"/>
            </a:pPr>
            <a:r>
              <a:rPr lang="ko-KR" altLang="en-US" sz="3000" dirty="0" err="1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최소공배수는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3000" dirty="0">
                <a:solidFill>
                  <a:srgbClr val="4FACDB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 * B = G * L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공식을 이용</a:t>
            </a:r>
            <a:r>
              <a:rPr lang="en-US" altLang="ko-KR" sz="3000" dirty="0">
                <a:solidFill>
                  <a:schemeClr val="bg1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  <a:endParaRPr lang="en-US" altLang="ko-KR" sz="3000" dirty="0">
              <a:solidFill>
                <a:srgbClr val="12B95F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83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1932</Words>
  <Application>Microsoft Office PowerPoint</Application>
  <PresentationFormat>사용자 지정</PresentationFormat>
  <Paragraphs>576</Paragraphs>
  <Slides>36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나눔스퀘어라운드 Bold</vt:lpstr>
      <vt:lpstr>Cambria Math</vt:lpstr>
      <vt:lpstr>나눔스퀘어라운드 Regular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박지영(호크마교양대학행정실)</cp:lastModifiedBy>
  <cp:revision>99</cp:revision>
  <dcterms:created xsi:type="dcterms:W3CDTF">2021-08-21T18:40:45Z</dcterms:created>
  <dcterms:modified xsi:type="dcterms:W3CDTF">2022-03-15T09:19:21Z</dcterms:modified>
</cp:coreProperties>
</file>