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320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7" r:id="rId16"/>
    <p:sldId id="339" r:id="rId17"/>
    <p:sldId id="340" r:id="rId18"/>
    <p:sldId id="341" r:id="rId19"/>
    <p:sldId id="342" r:id="rId20"/>
    <p:sldId id="343" r:id="rId21"/>
    <p:sldId id="394" r:id="rId22"/>
    <p:sldId id="395" r:id="rId23"/>
    <p:sldId id="39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22" r:id="rId60"/>
    <p:sldId id="398" r:id="rId61"/>
  </p:sldIdLst>
  <p:sldSz cx="18288000" cy="10287000"/>
  <p:notesSz cx="10287000" cy="18288000"/>
  <p:embeddedFontLst>
    <p:embeddedFont>
      <p:font typeface="나눔스퀘어라운드 Bold" panose="020B0600000101010101" charset="-127"/>
      <p:bold r:id="rId63"/>
    </p:embeddedFont>
    <p:embeddedFont>
      <p:font typeface="나눔스퀘어라운드 Regular" panose="020B0600000101010101" charset="-127"/>
      <p:regular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CDB"/>
    <a:srgbClr val="263238"/>
    <a:srgbClr val="65C0ED"/>
    <a:srgbClr val="12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9E8-CF4B-4255-9070-858CF18E1EF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F116-B261-4C6A-9D91-7661FD413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7C0CAC-8E01-4C20-B7D9-3CD3E05D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70E27-7CEA-4DBB-8678-BE7E95BE0B28}"/>
              </a:ext>
            </a:extLst>
          </p:cNvPr>
          <p:cNvSpPr/>
          <p:nvPr userDrawn="1"/>
        </p:nvSpPr>
        <p:spPr>
          <a:xfrm>
            <a:off x="381000" y="366956"/>
            <a:ext cx="152400" cy="555006"/>
          </a:xfrm>
          <a:prstGeom prst="rect">
            <a:avLst/>
          </a:prstGeom>
          <a:solidFill>
            <a:srgbClr val="4F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7962-49EF-476D-A75D-4AF404513668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8A0F4-10A3-4AD0-8344-DB35C50ED253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990950-6D73-4502-A99C-772080C8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3DC43-2248-42DF-8E7F-D82B77FC727B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F2156-C2EE-4D54-862B-B6E6BB4D520A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C11345-E41B-47E3-98D0-2CC7794B2B07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1EE537-4A32-40A2-8D72-6187A8536665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2D38-7ECE-43D9-9164-0F414B52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30400" y="9639300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A4FA1-2F91-424A-B259-D37841676080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3D51E-B58B-43F4-B4D5-0FE2C8E56E39}" type="datetime1">
              <a:rPr lang="en-US" altLang="ko-KR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E7FBEC-59CD-4C2F-8520-04495775C3F3}"/>
              </a:ext>
            </a:extLst>
          </p:cNvPr>
          <p:cNvCxnSpPr>
            <a:cxnSpLocks/>
          </p:cNvCxnSpPr>
          <p:nvPr userDrawn="1"/>
        </p:nvCxnSpPr>
        <p:spPr>
          <a:xfrm>
            <a:off x="533400" y="9486900"/>
            <a:ext cx="1717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7FCE15A-827E-4463-A4C3-EC2C0F8A5A8E}"/>
              </a:ext>
            </a:extLst>
          </p:cNvPr>
          <p:cNvGrpSpPr/>
          <p:nvPr userDrawn="1"/>
        </p:nvGrpSpPr>
        <p:grpSpPr>
          <a:xfrm>
            <a:off x="16800221" y="321294"/>
            <a:ext cx="941599" cy="941599"/>
            <a:chOff x="16800221" y="321294"/>
            <a:chExt cx="941599" cy="941599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EA6279B6-60F0-4631-A6A1-298E3B11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0221" y="321294"/>
              <a:ext cx="941599" cy="9415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140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1657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programmers.co.kr/learn/courses/30/lessons/72413" TargetMode="External"/><Relationship Id="rId2" Type="http://schemas.openxmlformats.org/officeDocument/2006/relationships/hyperlink" Target="https://www.acmicpc.net/problem/24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1238" TargetMode="External"/><Relationship Id="rId5" Type="http://schemas.openxmlformats.org/officeDocument/2006/relationships/hyperlink" Target="https://www.acmicpc.net/problem/15685" TargetMode="External"/><Relationship Id="rId4" Type="http://schemas.openxmlformats.org/officeDocument/2006/relationships/hyperlink" Target="https://www.acmicpc.net/problem/186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EAB119A-DC7C-46B0-9603-7D29BB14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0E1A7-C505-4B51-842D-6F7C74663B72}"/>
              </a:ext>
            </a:extLst>
          </p:cNvPr>
          <p:cNvSpPr txBox="1"/>
          <p:nvPr/>
        </p:nvSpPr>
        <p:spPr>
          <a:xfrm>
            <a:off x="406755" y="33289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알튜비튜</a:t>
            </a:r>
            <a:endParaRPr lang="en-US" altLang="ko-KR" sz="72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r>
              <a:rPr lang="ko-KR" altLang="en-US" sz="72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경로</a:t>
            </a:r>
            <a:endParaRPr lang="ko-KR" altLang="en-US" sz="72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12DD6-69C3-48B2-B354-9AF80A2394C9}"/>
              </a:ext>
            </a:extLst>
          </p:cNvPr>
          <p:cNvSpPr txBox="1"/>
          <p:nvPr/>
        </p:nvSpPr>
        <p:spPr>
          <a:xfrm>
            <a:off x="406754" y="3008040"/>
            <a:ext cx="1262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간선에 가중치가 있는 그래프가 주어질 때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 사이의 최단 경로를 구하는 알고리즘입니다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대표적으로 </a:t>
            </a:r>
            <a:r>
              <a:rPr lang="ko-KR" altLang="en-US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en-US" altLang="ko-KR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플로이드</a:t>
            </a:r>
            <a:r>
              <a:rPr lang="en-US" altLang="ko-KR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워셜</a:t>
            </a:r>
            <a:r>
              <a:rPr lang="en-US" altLang="ko-KR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벨만</a:t>
            </a:r>
            <a:r>
              <a:rPr lang="en-US" altLang="ko-KR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포드 알고리즘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있습니다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코딩테스트에 자주 나오진 않지만 한 번 나오면 난이도 있는 문제로 나오곤 해요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61BDC-110E-14CC-C06B-D74C8CD25D4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C58ABE9D-2433-3FE6-7160-4BD389B5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53673"/>
              </p:ext>
            </p:extLst>
          </p:nvPr>
        </p:nvGraphicFramePr>
        <p:xfrm>
          <a:off x="7193808" y="7508244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F5AD410E-7CC2-CCA3-19DF-3995928BB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23390"/>
              </p:ext>
            </p:extLst>
          </p:nvPr>
        </p:nvGraphicFramePr>
        <p:xfrm>
          <a:off x="7193808" y="6591300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F9C0B0-0C44-163D-2C35-1C488BD54AAE}"/>
              </a:ext>
            </a:extLst>
          </p:cNvPr>
          <p:cNvSpPr txBox="1"/>
          <p:nvPr/>
        </p:nvSpPr>
        <p:spPr>
          <a:xfrm>
            <a:off x="9569539" y="8400736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 &lt; 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7D1741-7D4E-F7A0-909D-D4900DBEDD1A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AD3C6A-F407-5D1B-421C-FC2ED8A5D694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1D747B-A4A8-9545-516C-E5D791E93155}"/>
              </a:ext>
            </a:extLst>
          </p:cNvPr>
          <p:cNvSpPr/>
          <p:nvPr/>
        </p:nvSpPr>
        <p:spPr>
          <a:xfrm>
            <a:off x="72056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2E3FBBC-0FC6-DDE7-5A1B-90AF257432A6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6BF063-6B9E-50C6-80FB-16CACDB4F301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53638C-FE52-D30F-77FA-6DAF650AADB4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EF14A0B-684E-AF68-8F03-EABC9908BBA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B0CBDD-18E7-31AC-8697-2BB5C1F1CFB1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A96988-1E1A-7B5C-7156-2725A05B35EA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9FC730-CC24-66E8-47BF-A9B21970D61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308889" y="3927984"/>
            <a:ext cx="1002754" cy="15450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9CB9A1-D3CB-B2BB-720E-B62125FE1DD6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E5C591-2E2B-A9EE-DFE2-50EDF0515BC3}"/>
              </a:ext>
            </a:extLst>
          </p:cNvPr>
          <p:cNvSpPr txBox="1"/>
          <p:nvPr/>
        </p:nvSpPr>
        <p:spPr>
          <a:xfrm>
            <a:off x="6308889" y="460149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482D1-A7D9-90CA-B6BD-15E8818D8007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4B002-1A2B-9491-F70C-AF8F98E0B849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4AB6B-C227-86FC-A198-2F18105585EE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C3556B-35D9-10DF-92EE-095D968D3AE5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BE251-570D-EFD6-2377-938BB2112E2E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8311CE-6AC0-ACFD-B0EF-7EA9F21EBA92}"/>
              </a:ext>
            </a:extLst>
          </p:cNvPr>
          <p:cNvSpPr txBox="1"/>
          <p:nvPr/>
        </p:nvSpPr>
        <p:spPr>
          <a:xfrm>
            <a:off x="5332411" y="2595033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30838CA0-00EE-CB58-AD42-ECBC080CD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046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6E5D0-C224-04DA-6790-D0696F2B533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555AC808-3506-6B37-9978-8C846469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57766"/>
              </p:ext>
            </p:extLst>
          </p:nvPr>
        </p:nvGraphicFramePr>
        <p:xfrm>
          <a:off x="7193808" y="7508244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3848BA8D-91CA-0C4E-B89E-FDD11C41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67324"/>
              </p:ext>
            </p:extLst>
          </p:nvPr>
        </p:nvGraphicFramePr>
        <p:xfrm>
          <a:off x="7193808" y="6591300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AFEF1D6-5C12-D762-5A77-35452DBAFD34}"/>
              </a:ext>
            </a:extLst>
          </p:cNvPr>
          <p:cNvSpPr txBox="1"/>
          <p:nvPr/>
        </p:nvSpPr>
        <p:spPr>
          <a:xfrm>
            <a:off x="5935827" y="8661063"/>
            <a:ext cx="7230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더 이상 탐색할 수 있는 정점 없음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DAD37B-DA50-102E-014D-29C09F04EC8E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F985A1-0D90-0081-074D-F8DAC1E3075E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F0BD78-0B9C-9642-73FB-CFA681016FF9}"/>
              </a:ext>
            </a:extLst>
          </p:cNvPr>
          <p:cNvSpPr/>
          <p:nvPr/>
        </p:nvSpPr>
        <p:spPr>
          <a:xfrm>
            <a:off x="72056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F7BA126-5AEF-3F5A-7955-619DCF9849B8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74F2B-8837-F2AF-6758-8ECA46899DBB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9DBC9C-E289-DD3A-5DDB-C826EE75312E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8C4EF83-3DB8-6858-3F65-380774DA4CB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9AFCC9-2718-9F9D-5CA9-8D976CBE36BE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569B15-03BF-AC22-CD0F-53818D4442B8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B7DF18-1F32-2212-3641-4FF0586B83B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308889" y="3927984"/>
            <a:ext cx="1002754" cy="15450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16C79F-E517-0EB7-856A-922934E268E9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57AA76-46C8-D205-458E-985122A7BC0F}"/>
              </a:ext>
            </a:extLst>
          </p:cNvPr>
          <p:cNvSpPr txBox="1"/>
          <p:nvPr/>
        </p:nvSpPr>
        <p:spPr>
          <a:xfrm>
            <a:off x="6308889" y="460149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1CE2D-5198-5066-511B-B26CD32AD442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EB33CB-B2E2-6CB1-03EC-CD630A1EBBC9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DA42E3-28B8-96ED-694D-59EFDF899572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CA6427-45BB-8D3F-1DB9-091965044B48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34B63D-8599-4D48-5FD7-1BC67539EE59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67D750-9C64-0DC1-ABC7-6CCD4FD6A0C1}"/>
              </a:ext>
            </a:extLst>
          </p:cNvPr>
          <p:cNvSpPr txBox="1"/>
          <p:nvPr/>
        </p:nvSpPr>
        <p:spPr>
          <a:xfrm>
            <a:off x="5332411" y="2595033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79EE46CA-5370-5E83-1FA2-F126F49D7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03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AD24B-CAB0-B5B2-E6D2-50D2DAFD057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정말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그리디가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가능할까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36122E4-E32B-AA80-9C40-CCD0C43934A3}"/>
              </a:ext>
            </a:extLst>
          </p:cNvPr>
          <p:cNvSpPr/>
          <p:nvPr/>
        </p:nvSpPr>
        <p:spPr>
          <a:xfrm>
            <a:off x="5743018" y="461666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81CDD68-D2BF-7CCB-9B1C-5A741BBCE930}"/>
              </a:ext>
            </a:extLst>
          </p:cNvPr>
          <p:cNvSpPr/>
          <p:nvPr/>
        </p:nvSpPr>
        <p:spPr>
          <a:xfrm>
            <a:off x="10896600" y="20955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3227F3-C64E-D4F7-4C17-71560BCE6ADB}"/>
              </a:ext>
            </a:extLst>
          </p:cNvPr>
          <p:cNvSpPr/>
          <p:nvPr/>
        </p:nvSpPr>
        <p:spPr>
          <a:xfrm>
            <a:off x="8999122" y="545365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88826E-CB01-9372-AE90-9CB76033146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6360815" y="2457397"/>
            <a:ext cx="4535785" cy="2265262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2FB77F-33E5-A342-D42A-582F372495E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360815" y="5234459"/>
            <a:ext cx="2638307" cy="581092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05FB4B-CD5B-0B21-4318-72DCF08CB13D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9616919" y="2819294"/>
            <a:ext cx="1641578" cy="274035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EB3BFB-830C-31CF-4978-84C787FFF184}"/>
              </a:ext>
            </a:extLst>
          </p:cNvPr>
          <p:cNvSpPr txBox="1"/>
          <p:nvPr/>
        </p:nvSpPr>
        <p:spPr>
          <a:xfrm>
            <a:off x="2453139" y="7320996"/>
            <a:ext cx="13379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1-&gt;3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간선을 먼저 선택하고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3-&gt;2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간선을 선택해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1-&gt;3-&gt;2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로 갔는데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알고보니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로 바로 가는게 최단 경로라면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8E52E-A329-0E4B-1CE2-1BA9B2F92529}"/>
              </a:ext>
            </a:extLst>
          </p:cNvPr>
          <p:cNvSpPr txBox="1"/>
          <p:nvPr/>
        </p:nvSpPr>
        <p:spPr>
          <a:xfrm>
            <a:off x="10363200" y="421594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0ACC5-3B96-8DD1-F14F-BFF532A7CF2A}"/>
              </a:ext>
            </a:extLst>
          </p:cNvPr>
          <p:cNvSpPr txBox="1"/>
          <p:nvPr/>
        </p:nvSpPr>
        <p:spPr>
          <a:xfrm>
            <a:off x="7570163" y="495746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68D97-D400-23AF-2529-7D86A21C4E21}"/>
              </a:ext>
            </a:extLst>
          </p:cNvPr>
          <p:cNvSpPr txBox="1"/>
          <p:nvPr/>
        </p:nvSpPr>
        <p:spPr>
          <a:xfrm>
            <a:off x="8198721" y="30349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D0EFB454-DF10-38A5-403E-E68658478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00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27521-BC18-25BA-DAB8-64173897BA3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정말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그리디가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가능할까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3CC1D-F16A-656E-47A0-5997BD1D1A17}"/>
              </a:ext>
            </a:extLst>
          </p:cNvPr>
          <p:cNvSpPr txBox="1"/>
          <p:nvPr/>
        </p:nvSpPr>
        <p:spPr>
          <a:xfrm>
            <a:off x="1225426" y="7108942"/>
            <a:ext cx="15834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1-&gt;3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간선을 먼저 선택했더라도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3-&gt;2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 하나를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고려하는게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아니라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부터의 거리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고려하는 것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그러므로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3-&gt;2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통해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1-&gt;3-&gt;2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가기 전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1-&gt;2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간선을 먼저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고려하게 될 것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cf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시작점으로부터의 거리가 아니라 간선 자체의 가중치만 고려하는 것은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Prim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알고리즘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C03CF4-E695-7F37-9903-640BA9E0C09F}"/>
              </a:ext>
            </a:extLst>
          </p:cNvPr>
          <p:cNvSpPr/>
          <p:nvPr/>
        </p:nvSpPr>
        <p:spPr>
          <a:xfrm>
            <a:off x="5743018" y="461666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68413B-3CCD-BCC5-1011-0B09969270EE}"/>
              </a:ext>
            </a:extLst>
          </p:cNvPr>
          <p:cNvSpPr/>
          <p:nvPr/>
        </p:nvSpPr>
        <p:spPr>
          <a:xfrm>
            <a:off x="10896600" y="20955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D673A1-5397-F575-C1C9-B2B07A86A3F3}"/>
              </a:ext>
            </a:extLst>
          </p:cNvPr>
          <p:cNvSpPr/>
          <p:nvPr/>
        </p:nvSpPr>
        <p:spPr>
          <a:xfrm>
            <a:off x="8999122" y="545365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D7911-9A2E-ADA0-EF9C-E5104AEE527E}"/>
              </a:ext>
            </a:extLst>
          </p:cNvPr>
          <p:cNvCxnSpPr>
            <a:stCxn id="14" idx="7"/>
            <a:endCxn id="15" idx="2"/>
          </p:cNvCxnSpPr>
          <p:nvPr/>
        </p:nvCxnSpPr>
        <p:spPr>
          <a:xfrm flipV="1">
            <a:off x="6360815" y="2457397"/>
            <a:ext cx="4535785" cy="2265262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E5C770-D58B-C228-58AB-9E24BF2E8278}"/>
              </a:ext>
            </a:extLst>
          </p:cNvPr>
          <p:cNvCxnSpPr>
            <a:cxnSpLocks/>
            <a:stCxn id="14" idx="5"/>
            <a:endCxn id="16" idx="2"/>
          </p:cNvCxnSpPr>
          <p:nvPr/>
        </p:nvCxnSpPr>
        <p:spPr>
          <a:xfrm>
            <a:off x="6360815" y="5234459"/>
            <a:ext cx="2638307" cy="581092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31A048-09DA-0BC3-EF8D-A7D29BA27E49}"/>
              </a:ext>
            </a:extLst>
          </p:cNvPr>
          <p:cNvCxnSpPr>
            <a:cxnSpLocks/>
            <a:stCxn id="16" idx="7"/>
            <a:endCxn id="15" idx="4"/>
          </p:cNvCxnSpPr>
          <p:nvPr/>
        </p:nvCxnSpPr>
        <p:spPr>
          <a:xfrm flipV="1">
            <a:off x="9616919" y="2819294"/>
            <a:ext cx="1641578" cy="274035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B9B4C8-5FA5-0D7F-3503-3A960F4120B9}"/>
              </a:ext>
            </a:extLst>
          </p:cNvPr>
          <p:cNvSpPr txBox="1"/>
          <p:nvPr/>
        </p:nvSpPr>
        <p:spPr>
          <a:xfrm>
            <a:off x="10363200" y="421594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C2F77-2069-F66E-C85D-2AC1B30466AE}"/>
              </a:ext>
            </a:extLst>
          </p:cNvPr>
          <p:cNvSpPr txBox="1"/>
          <p:nvPr/>
        </p:nvSpPr>
        <p:spPr>
          <a:xfrm>
            <a:off x="7570163" y="495746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2372C-F7E2-4C47-A0C9-98BAC98B607B}"/>
              </a:ext>
            </a:extLst>
          </p:cNvPr>
          <p:cNvSpPr txBox="1"/>
          <p:nvPr/>
        </p:nvSpPr>
        <p:spPr>
          <a:xfrm>
            <a:off x="8198721" y="30349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57EEBC66-080D-E50D-0054-66C61607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1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A76D80-6952-B70C-3D5B-D5073B4F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99" y="1885950"/>
            <a:ext cx="94488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D8C3C-4DAC-CF9F-407E-C59839DF945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의사 코드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F4B101-977B-DD60-EA10-B386C1AD7BF3}"/>
              </a:ext>
            </a:extLst>
          </p:cNvPr>
          <p:cNvCxnSpPr>
            <a:cxnSpLocks/>
          </p:cNvCxnSpPr>
          <p:nvPr/>
        </p:nvCxnSpPr>
        <p:spPr>
          <a:xfrm flipH="1">
            <a:off x="10820400" y="4686300"/>
            <a:ext cx="990600" cy="1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E23B86-89A3-3336-C0BF-6CA2D704580A}"/>
              </a:ext>
            </a:extLst>
          </p:cNvPr>
          <p:cNvSpPr txBox="1"/>
          <p:nvPr/>
        </p:nvSpPr>
        <p:spPr>
          <a:xfrm>
            <a:off x="11640402" y="4210249"/>
            <a:ext cx="4998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현재 가장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가까운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을 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정점의 수만큼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(V)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찾아야 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43417B-EF21-2E49-6B63-DB81467CEF20}"/>
              </a:ext>
            </a:extLst>
          </p:cNvPr>
          <p:cNvCxnSpPr>
            <a:cxnSpLocks/>
          </p:cNvCxnSpPr>
          <p:nvPr/>
        </p:nvCxnSpPr>
        <p:spPr>
          <a:xfrm flipH="1">
            <a:off x="8648700" y="5835086"/>
            <a:ext cx="990600" cy="1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60033E-65BC-E870-6CED-D9B7367C345A}"/>
              </a:ext>
            </a:extLst>
          </p:cNvPr>
          <p:cNvSpPr txBox="1"/>
          <p:nvPr/>
        </p:nvSpPr>
        <p:spPr>
          <a:xfrm>
            <a:off x="8991600" y="5327254"/>
            <a:ext cx="4998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간선의 수만큼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(E)</a:t>
            </a:r>
          </a:p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갱신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하게 됨</a:t>
            </a:r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4374D5ED-7FC8-FA11-48B1-0A2880696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91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EC22F-ED66-6BA9-8BD0-0D41E52B7DA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갱신 정보는 어떤 자료구조에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9B25A-63B0-C4C0-7E28-67ED6EC3058F}"/>
              </a:ext>
            </a:extLst>
          </p:cNvPr>
          <p:cNvSpPr txBox="1"/>
          <p:nvPr/>
        </p:nvSpPr>
        <p:spPr>
          <a:xfrm>
            <a:off x="11125200" y="2681213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</a:t>
            </a:r>
            <a:endParaRPr lang="en-US" altLang="ko-KR" sz="3600" dirty="0">
              <a:solidFill>
                <a:schemeClr val="bg1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D2C8E-4FA2-04B0-6B47-D8802B9D6D55}"/>
              </a:ext>
            </a:extLst>
          </p:cNvPr>
          <p:cNvSpPr txBox="1"/>
          <p:nvPr/>
        </p:nvSpPr>
        <p:spPr>
          <a:xfrm>
            <a:off x="11120651" y="55150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우선순위 큐</a:t>
            </a:r>
            <a:endParaRPr lang="en-US" altLang="ko-KR" sz="3600" dirty="0">
              <a:solidFill>
                <a:schemeClr val="bg1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9377C-C37E-FB9F-B912-00876240FAC5}"/>
              </a:ext>
            </a:extLst>
          </p:cNvPr>
          <p:cNvSpPr txBox="1"/>
          <p:nvPr/>
        </p:nvSpPr>
        <p:spPr>
          <a:xfrm>
            <a:off x="11120649" y="6460839"/>
            <a:ext cx="15473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O(V*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E)</a:t>
            </a: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E8D4348E-E7D9-9A3A-6A1E-36ADF809C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D3FE2-59E2-4C5E-A7A6-93D4265F0A19}"/>
              </a:ext>
            </a:extLst>
          </p:cNvPr>
          <p:cNvSpPr txBox="1"/>
          <p:nvPr/>
        </p:nvSpPr>
        <p:spPr>
          <a:xfrm>
            <a:off x="11120649" y="3394371"/>
            <a:ext cx="15473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O(V*V+ E) = O(V^2)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6C58B-928C-4357-9F45-F44073C5B250}"/>
              </a:ext>
            </a:extLst>
          </p:cNvPr>
          <p:cNvSpPr txBox="1"/>
          <p:nvPr/>
        </p:nvSpPr>
        <p:spPr>
          <a:xfrm>
            <a:off x="1447801" y="2692294"/>
            <a:ext cx="7239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정점에 대하여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=&gt; O(V)</a:t>
            </a:r>
          </a:p>
          <a:p>
            <a:pPr>
              <a:buClr>
                <a:srgbClr val="4FACDB"/>
              </a:buClr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                        *</a:t>
            </a:r>
          </a:p>
          <a:p>
            <a:pPr>
              <a:buClr>
                <a:srgbClr val="4FACDB"/>
              </a:buClr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값인 정점을 찾는 시간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1)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배열일 경우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=&gt; O(V)</a:t>
            </a:r>
          </a:p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2)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우선 순위 큐일 경우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=&gt; O(</a:t>
            </a:r>
            <a:r>
              <a:rPr lang="en-US" altLang="ko-KR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logV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                 </a:t>
            </a:r>
          </a:p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                        +</a:t>
            </a:r>
          </a:p>
          <a:p>
            <a:pPr>
              <a:buClr>
                <a:srgbClr val="4FACDB"/>
              </a:buClr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업데이트할 때 모든 간선 확인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O(E)</a:t>
            </a:r>
          </a:p>
        </p:txBody>
      </p:sp>
    </p:spTree>
    <p:extLst>
      <p:ext uri="{BB962C8B-B14F-4D97-AF65-F5344CB8AC3E}">
        <p14:creationId xmlns:p14="http://schemas.microsoft.com/office/powerpoint/2010/main" val="156331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5AD8ED-5A46-BD17-168D-A5E0AE0B0DE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6B843C88-C57B-F644-3D71-3EEDAC7C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4682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14E11-E5D7-FAFA-20A5-AB169C0A54D8}"/>
              </a:ext>
            </a:extLst>
          </p:cNvPr>
          <p:cNvSpPr txBox="1"/>
          <p:nvPr/>
        </p:nvSpPr>
        <p:spPr>
          <a:xfrm>
            <a:off x="1676400" y="21645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1753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최단경로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94764-C5CA-69EA-48B3-B244BC03DF36}"/>
              </a:ext>
            </a:extLst>
          </p:cNvPr>
          <p:cNvSpPr txBox="1"/>
          <p:nvPr/>
        </p:nvSpPr>
        <p:spPr>
          <a:xfrm>
            <a:off x="1676400" y="307890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CDD57-E35F-9C26-E4CA-AA382639BF49}"/>
              </a:ext>
            </a:extLst>
          </p:cNvPr>
          <p:cNvSpPr txBox="1"/>
          <p:nvPr/>
        </p:nvSpPr>
        <p:spPr>
          <a:xfrm>
            <a:off x="1676400" y="3885843"/>
            <a:ext cx="1325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방향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그래프에서 주어진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대한 다른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으로의 최단 경로를 출력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973B7-9678-BC47-16D6-98C27CAC0FF1}"/>
              </a:ext>
            </a:extLst>
          </p:cNvPr>
          <p:cNvSpPr txBox="1"/>
          <p:nvPr/>
        </p:nvSpPr>
        <p:spPr>
          <a:xfrm>
            <a:off x="1676400" y="483150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B4CE1-9203-B449-BD4E-9BFFCBFA7187}"/>
              </a:ext>
            </a:extLst>
          </p:cNvPr>
          <p:cNvSpPr txBox="1"/>
          <p:nvPr/>
        </p:nvSpPr>
        <p:spPr>
          <a:xfrm>
            <a:off x="1676400" y="5638443"/>
            <a:ext cx="1303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V &lt;= 20,000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E &lt;= 300,000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가중치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w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w &lt;= 10</a:t>
            </a:r>
          </a:p>
          <a:p>
            <a:pPr>
              <a:buClr>
                <a:srgbClr val="12B95F"/>
              </a:buClr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*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인접 행렬로 구현할 때 필요한 공간은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20,000 * 20,000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억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불가능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*V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최대일 때 각 정점의 간선은 최대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15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개로 적다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인접 리스트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구현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29C66124-4965-9224-6714-0D0108F4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0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8BB4B-2E85-3D09-7D36-6FACF22BC4C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4255-68D2-7D42-C698-6A36DC59FF77}"/>
              </a:ext>
            </a:extLst>
          </p:cNvPr>
          <p:cNvSpPr txBox="1"/>
          <p:nvPr/>
        </p:nvSpPr>
        <p:spPr>
          <a:xfrm>
            <a:off x="4738048" y="252619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D448C7D8-2A8B-0EB4-5088-7CFCC0844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71270"/>
              </p:ext>
            </p:extLst>
          </p:nvPr>
        </p:nvGraphicFramePr>
        <p:xfrm>
          <a:off x="4876800" y="3314699"/>
          <a:ext cx="2705100" cy="4097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409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5 6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5 1 1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1 2 2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1 3 3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2 3 4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2 4 5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3 4 6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9D23A4-7748-4379-9A47-E22D95B0E25C}"/>
              </a:ext>
            </a:extLst>
          </p:cNvPr>
          <p:cNvSpPr txBox="1"/>
          <p:nvPr/>
        </p:nvSpPr>
        <p:spPr>
          <a:xfrm>
            <a:off x="10072048" y="252619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7BD89CF-5A58-B04A-D7F5-ECE89B5F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4644"/>
              </p:ext>
            </p:extLst>
          </p:nvPr>
        </p:nvGraphicFramePr>
        <p:xfrm>
          <a:off x="10210800" y="3314700"/>
          <a:ext cx="2705100" cy="262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624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0FED0C57-8DBD-BEE6-EF7A-BCBCF159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88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14EE-2076-31F2-A49D-6BBB41DBE24B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01640-B848-D3AF-F6C2-FB63BB6FCB3D}"/>
              </a:ext>
            </a:extLst>
          </p:cNvPr>
          <p:cNvSpPr txBox="1"/>
          <p:nvPr/>
        </p:nvSpPr>
        <p:spPr>
          <a:xfrm>
            <a:off x="1447800" y="25527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Floyd-</a:t>
            </a:r>
            <a:r>
              <a:rPr lang="en-US" altLang="ko-KR" sz="3600" dirty="0" err="1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Warshall</a:t>
            </a:r>
            <a:endParaRPr lang="en-US" altLang="ko-KR" sz="3600" dirty="0">
              <a:solidFill>
                <a:schemeClr val="bg1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D9603-3EA2-A2AF-88A8-511AD8932E98}"/>
              </a:ext>
            </a:extLst>
          </p:cNvPr>
          <p:cNvSpPr txBox="1"/>
          <p:nvPr/>
        </p:nvSpPr>
        <p:spPr>
          <a:xfrm>
            <a:off x="1447800" y="3598397"/>
            <a:ext cx="143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가능한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조합에 대한 최단 경로를 구하는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ASP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정점 사이의 최단 경로에 포함될 수 있는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정점의 경우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고려하는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dp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접근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할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O(V</a:t>
            </a:r>
            <a:r>
              <a:rPr lang="en-US" altLang="ko-KR" sz="3000" baseline="30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DB9C1-9828-5D7D-A89A-2070FFF584E5}"/>
              </a:ext>
            </a:extLst>
          </p:cNvPr>
          <p:cNvSpPr txBox="1"/>
          <p:nvPr/>
        </p:nvSpPr>
        <p:spPr>
          <a:xfrm>
            <a:off x="1447800" y="560962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 = 128, E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8,000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일 때</a:t>
            </a:r>
            <a:endParaRPr lang="en-US" altLang="ko-KR" sz="3600" dirty="0">
              <a:solidFill>
                <a:schemeClr val="bg1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BE2C2-D242-ED98-178E-A8304714050E}"/>
              </a:ext>
            </a:extLst>
          </p:cNvPr>
          <p:cNvSpPr txBox="1"/>
          <p:nvPr/>
        </p:nvSpPr>
        <p:spPr>
          <a:xfrm>
            <a:off x="1447800" y="6655326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번 수행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128*(128*log(128)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+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8,000*log(128))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7,282,688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플로이드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워셜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128*128*128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</a:t>
            </a:r>
            <a:r>
              <a:rPr lang="en-US" altLang="ko-KR" sz="300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2,097,152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4FACDB"/>
              </a:buClr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=&gt; 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 사이의 최단 경로를 구할 땐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플로이드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워셜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더 효율적이다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B5C7DEE0-42AF-6CA3-3648-3BD3A375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262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4D18D-1A6A-B1D9-F060-40B0DCB2F0FB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967502-595A-7756-1DFB-C07150D4E47D}"/>
              </a:ext>
            </a:extLst>
          </p:cNvPr>
          <p:cNvSpPr/>
          <p:nvPr/>
        </p:nvSpPr>
        <p:spPr>
          <a:xfrm>
            <a:off x="3810000" y="373946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4B750F-3DB4-52FC-AE66-CC0753CB169D}"/>
              </a:ext>
            </a:extLst>
          </p:cNvPr>
          <p:cNvSpPr/>
          <p:nvPr/>
        </p:nvSpPr>
        <p:spPr>
          <a:xfrm>
            <a:off x="6777311" y="373946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DF71E2-84BA-C85A-CCF6-4D30649708B9}"/>
              </a:ext>
            </a:extLst>
          </p:cNvPr>
          <p:cNvSpPr/>
          <p:nvPr/>
        </p:nvSpPr>
        <p:spPr>
          <a:xfrm>
            <a:off x="5293655" y="547714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218342-BE96-AA67-1A9E-FB6A01362C06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4427797" y="3845462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2B4455-AA6D-697B-109B-59059E58772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427797" y="4357262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7976CF-B5B1-189A-9588-D6663C5ACEE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911452" y="4357262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92BA7-1021-5FC7-A2A2-A80FA0A32035}"/>
              </a:ext>
            </a:extLst>
          </p:cNvPr>
          <p:cNvSpPr txBox="1"/>
          <p:nvPr/>
        </p:nvSpPr>
        <p:spPr>
          <a:xfrm>
            <a:off x="5446200" y="329638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A2CF72-0ED3-D677-7FD8-41A1E335AFA8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4533794" y="4101362"/>
            <a:ext cx="2243517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D3AC95-E38E-BA2B-FF6D-6F0D2C10E296}"/>
              </a:ext>
            </a:extLst>
          </p:cNvPr>
          <p:cNvSpPr txBox="1"/>
          <p:nvPr/>
        </p:nvSpPr>
        <p:spPr>
          <a:xfrm>
            <a:off x="5483528" y="40927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7E603C-004C-C026-0BF8-3ABF378A1228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276094" y="4493745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0AB338-9CF5-9D5F-A4D1-2444E73AB8F4}"/>
              </a:ext>
            </a:extLst>
          </p:cNvPr>
          <p:cNvSpPr txBox="1"/>
          <p:nvPr/>
        </p:nvSpPr>
        <p:spPr>
          <a:xfrm>
            <a:off x="4958827" y="4631855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A28D4-1C3F-46A6-2F0F-7E8D8995C0D6}"/>
              </a:ext>
            </a:extLst>
          </p:cNvPr>
          <p:cNvSpPr txBox="1"/>
          <p:nvPr/>
        </p:nvSpPr>
        <p:spPr>
          <a:xfrm>
            <a:off x="4390182" y="511548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47655-296A-366A-107F-156EB44A912B}"/>
              </a:ext>
            </a:extLst>
          </p:cNvPr>
          <p:cNvSpPr txBox="1"/>
          <p:nvPr/>
        </p:nvSpPr>
        <p:spPr>
          <a:xfrm>
            <a:off x="6397380" y="505635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61">
            <a:extLst>
              <a:ext uri="{FF2B5EF4-FFF2-40B4-BE49-F238E27FC236}">
                <a16:creationId xmlns:a16="http://schemas.microsoft.com/office/drawing/2014/main" id="{39BBBD03-B8AA-49AD-C5B9-949C548AD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3753"/>
              </p:ext>
            </p:extLst>
          </p:nvPr>
        </p:nvGraphicFramePr>
        <p:xfrm>
          <a:off x="10134600" y="3162300"/>
          <a:ext cx="3733800" cy="317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769941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7918078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0048996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75838513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62963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39296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2175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58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1E7A5A-D75A-B143-F117-594284F7F0E9}"/>
              </a:ext>
            </a:extLst>
          </p:cNvPr>
          <p:cNvSpPr txBox="1"/>
          <p:nvPr/>
        </p:nvSpPr>
        <p:spPr>
          <a:xfrm>
            <a:off x="3210894" y="7214818"/>
            <a:ext cx="1203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각 정점을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중간 정점</a:t>
            </a: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해당 정점을 지나는 </a:t>
            </a:r>
            <a:r>
              <a:rPr lang="ko-KR" altLang="en-US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경로에 대한 값을 계산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0506F391-126C-86E8-E5B7-B81A0EF4B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0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FBBF60-ABD6-6028-1A80-E70C95B997C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지난 시간에 이런 얘기를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했었어요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850A4-43CF-D75C-3B5B-CB0691A36AE2}"/>
              </a:ext>
            </a:extLst>
          </p:cNvPr>
          <p:cNvSpPr txBox="1"/>
          <p:nvPr/>
        </p:nvSpPr>
        <p:spPr>
          <a:xfrm>
            <a:off x="1828800" y="4820334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두 정점 사이의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거리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</a:t>
            </a:r>
            <a:r>
              <a:rPr lang="ko-KR" altLang="en-US" sz="3600" dirty="0">
                <a:solidFill>
                  <a:srgbClr val="12B95F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구할 땐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BFS</a:t>
            </a:r>
            <a:endParaRPr lang="ko-KR" altLang="en-US" sz="36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C350C044-E0F9-24D9-B7EE-FFD8A430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9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312E5-DBED-21C4-8DB4-7ED22F2B42B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61">
            <a:extLst>
              <a:ext uri="{FF2B5EF4-FFF2-40B4-BE49-F238E27FC236}">
                <a16:creationId xmlns:a16="http://schemas.microsoft.com/office/drawing/2014/main" id="{025E6F10-23DC-DE31-C698-34C7794F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68727"/>
              </p:ext>
            </p:extLst>
          </p:nvPr>
        </p:nvGraphicFramePr>
        <p:xfrm>
          <a:off x="9776876" y="3403328"/>
          <a:ext cx="3733800" cy="317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769941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7918078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0048996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75838513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62963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11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39296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2175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585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248C10-A243-FC4E-9CF4-1DC7A51EAD4E}"/>
              </a:ext>
            </a:extLst>
          </p:cNvPr>
          <p:cNvCxnSpPr>
            <a:cxnSpLocks/>
          </p:cNvCxnSpPr>
          <p:nvPr/>
        </p:nvCxnSpPr>
        <p:spPr>
          <a:xfrm flipH="1">
            <a:off x="13350697" y="5356517"/>
            <a:ext cx="632079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8EDD85-BE19-C0DF-847D-FE3EFBD75B95}"/>
              </a:ext>
            </a:extLst>
          </p:cNvPr>
          <p:cNvSpPr txBox="1"/>
          <p:nvPr/>
        </p:nvSpPr>
        <p:spPr>
          <a:xfrm>
            <a:off x="13982776" y="5107529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17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2 (x)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47EC10-ABD3-0537-D2DD-FFF9D13F81CC}"/>
              </a:ext>
            </a:extLst>
          </p:cNvPr>
          <p:cNvSpPr/>
          <p:nvPr/>
        </p:nvSpPr>
        <p:spPr>
          <a:xfrm>
            <a:off x="3875524" y="35433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A54780-B258-DEF4-B68E-131AEBC00791}"/>
              </a:ext>
            </a:extLst>
          </p:cNvPr>
          <p:cNvSpPr/>
          <p:nvPr/>
        </p:nvSpPr>
        <p:spPr>
          <a:xfrm>
            <a:off x="6842835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025EE9-C307-2B7D-C20B-25DEACC67459}"/>
              </a:ext>
            </a:extLst>
          </p:cNvPr>
          <p:cNvSpPr/>
          <p:nvPr/>
        </p:nvSpPr>
        <p:spPr>
          <a:xfrm>
            <a:off x="5359179" y="528097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12047A-7D29-410B-6ADD-FCCC4C09D5A3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4493321" y="3649297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57D5D-1684-DC2E-4F2F-DF21B957523C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493321" y="416109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C9C07-CCC7-6B8B-971F-4DD607755D74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5976976" y="416109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3DC36-76FA-8053-4A50-D7D9A40B95B7}"/>
              </a:ext>
            </a:extLst>
          </p:cNvPr>
          <p:cNvSpPr txBox="1"/>
          <p:nvPr/>
        </p:nvSpPr>
        <p:spPr>
          <a:xfrm>
            <a:off x="5511724" y="310021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CCE8CA-EA3F-B3EF-C7F8-B0CA2A59D1DC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599318" y="3905197"/>
            <a:ext cx="2243517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188B1-0D78-9ED1-4256-9674979E9537}"/>
              </a:ext>
            </a:extLst>
          </p:cNvPr>
          <p:cNvSpPr txBox="1"/>
          <p:nvPr/>
        </p:nvSpPr>
        <p:spPr>
          <a:xfrm>
            <a:off x="5549052" y="389660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4BF164-AA4E-4849-332B-93261A088A00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4341618" y="429758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A1BEAB-EA36-FF8B-9EF5-A6646A5E4DBE}"/>
              </a:ext>
            </a:extLst>
          </p:cNvPr>
          <p:cNvSpPr txBox="1"/>
          <p:nvPr/>
        </p:nvSpPr>
        <p:spPr>
          <a:xfrm>
            <a:off x="5024351" y="443569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02C43-3508-87AC-A423-21FF2119999D}"/>
              </a:ext>
            </a:extLst>
          </p:cNvPr>
          <p:cNvSpPr txBox="1"/>
          <p:nvPr/>
        </p:nvSpPr>
        <p:spPr>
          <a:xfrm>
            <a:off x="4455706" y="49193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AD66B-0C01-F91B-B013-895CC876C0DE}"/>
              </a:ext>
            </a:extLst>
          </p:cNvPr>
          <p:cNvSpPr txBox="1"/>
          <p:nvPr/>
        </p:nvSpPr>
        <p:spPr>
          <a:xfrm>
            <a:off x="6462904" y="486018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EBC2EF-FBC0-C8DD-DD1C-AFE0FAAB5137}"/>
              </a:ext>
            </a:extLst>
          </p:cNvPr>
          <p:cNvCxnSpPr>
            <a:cxnSpLocks/>
          </p:cNvCxnSpPr>
          <p:nvPr/>
        </p:nvCxnSpPr>
        <p:spPr>
          <a:xfrm flipV="1">
            <a:off x="12088995" y="6426531"/>
            <a:ext cx="0" cy="5334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5F115D-1EE2-7A2D-675E-E3F914C260BF}"/>
              </a:ext>
            </a:extLst>
          </p:cNvPr>
          <p:cNvSpPr txBox="1"/>
          <p:nvPr/>
        </p:nvSpPr>
        <p:spPr>
          <a:xfrm>
            <a:off x="11430000" y="7048500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INF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4A14C-8364-7A9A-CC0F-5A69128DC3B9}"/>
              </a:ext>
            </a:extLst>
          </p:cNvPr>
          <p:cNvSpPr txBox="1"/>
          <p:nvPr/>
        </p:nvSpPr>
        <p:spPr>
          <a:xfrm>
            <a:off x="3674545" y="6699967"/>
            <a:ext cx="5323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1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6 + 11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17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1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3 + 4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7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887B9-DA85-6EC0-BAAF-D414350D8E3E}"/>
              </a:ext>
            </a:extLst>
          </p:cNvPr>
          <p:cNvSpPr txBox="1"/>
          <p:nvPr/>
        </p:nvSpPr>
        <p:spPr>
          <a:xfrm>
            <a:off x="1080977" y="2101884"/>
            <a:ext cx="2971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중간 정점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</a:t>
            </a: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7D0A9625-CB2F-D30E-3484-020D5A4FB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88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312E5-DBED-21C4-8DB4-7ED22F2B42B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61">
            <a:extLst>
              <a:ext uri="{FF2B5EF4-FFF2-40B4-BE49-F238E27FC236}">
                <a16:creationId xmlns:a16="http://schemas.microsoft.com/office/drawing/2014/main" id="{025E6F10-23DC-DE31-C698-34C7794F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57926"/>
              </p:ext>
            </p:extLst>
          </p:nvPr>
        </p:nvGraphicFramePr>
        <p:xfrm>
          <a:off x="9776876" y="3403328"/>
          <a:ext cx="3733800" cy="317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769941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7918078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0048996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75838513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62963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39296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2175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585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248C10-A243-FC4E-9CF4-1DC7A51EAD4E}"/>
              </a:ext>
            </a:extLst>
          </p:cNvPr>
          <p:cNvCxnSpPr>
            <a:cxnSpLocks/>
          </p:cNvCxnSpPr>
          <p:nvPr/>
        </p:nvCxnSpPr>
        <p:spPr>
          <a:xfrm flipH="1">
            <a:off x="13388721" y="4614314"/>
            <a:ext cx="632079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8EDD85-BE19-C0DF-847D-FE3EFBD75B95}"/>
              </a:ext>
            </a:extLst>
          </p:cNvPr>
          <p:cNvSpPr txBox="1"/>
          <p:nvPr/>
        </p:nvSpPr>
        <p:spPr>
          <a:xfrm>
            <a:off x="14020800" y="4365326"/>
            <a:ext cx="1317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47EC10-ABD3-0537-D2DD-FFF9D13F81CC}"/>
              </a:ext>
            </a:extLst>
          </p:cNvPr>
          <p:cNvSpPr/>
          <p:nvPr/>
        </p:nvSpPr>
        <p:spPr>
          <a:xfrm>
            <a:off x="3875524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A54780-B258-DEF4-B68E-131AEBC00791}"/>
              </a:ext>
            </a:extLst>
          </p:cNvPr>
          <p:cNvSpPr/>
          <p:nvPr/>
        </p:nvSpPr>
        <p:spPr>
          <a:xfrm>
            <a:off x="6842835" y="35433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025EE9-C307-2B7D-C20B-25DEACC67459}"/>
              </a:ext>
            </a:extLst>
          </p:cNvPr>
          <p:cNvSpPr/>
          <p:nvPr/>
        </p:nvSpPr>
        <p:spPr>
          <a:xfrm>
            <a:off x="5359179" y="528097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12047A-7D29-410B-6ADD-FCCC4C09D5A3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4493321" y="3649297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57D5D-1684-DC2E-4F2F-DF21B957523C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493321" y="416109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C9C07-CCC7-6B8B-971F-4DD607755D74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5976976" y="416109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3DC36-76FA-8053-4A50-D7D9A40B95B7}"/>
              </a:ext>
            </a:extLst>
          </p:cNvPr>
          <p:cNvSpPr txBox="1"/>
          <p:nvPr/>
        </p:nvSpPr>
        <p:spPr>
          <a:xfrm>
            <a:off x="5511724" y="310021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CCE8CA-EA3F-B3EF-C7F8-B0CA2A59D1DC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599318" y="3905197"/>
            <a:ext cx="2243517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188B1-0D78-9ED1-4256-9674979E9537}"/>
              </a:ext>
            </a:extLst>
          </p:cNvPr>
          <p:cNvSpPr txBox="1"/>
          <p:nvPr/>
        </p:nvSpPr>
        <p:spPr>
          <a:xfrm>
            <a:off x="5549052" y="389660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4BF164-AA4E-4849-332B-93261A088A00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4341618" y="429758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A1BEAB-EA36-FF8B-9EF5-A6646A5E4DBE}"/>
              </a:ext>
            </a:extLst>
          </p:cNvPr>
          <p:cNvSpPr txBox="1"/>
          <p:nvPr/>
        </p:nvSpPr>
        <p:spPr>
          <a:xfrm>
            <a:off x="5024351" y="443569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02C43-3508-87AC-A423-21FF2119999D}"/>
              </a:ext>
            </a:extLst>
          </p:cNvPr>
          <p:cNvSpPr txBox="1"/>
          <p:nvPr/>
        </p:nvSpPr>
        <p:spPr>
          <a:xfrm>
            <a:off x="4455706" y="49193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AD66B-0C01-F91B-B013-895CC876C0DE}"/>
              </a:ext>
            </a:extLst>
          </p:cNvPr>
          <p:cNvSpPr txBox="1"/>
          <p:nvPr/>
        </p:nvSpPr>
        <p:spPr>
          <a:xfrm>
            <a:off x="6462904" y="486018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4A14C-8364-7A9A-CC0F-5A69128DC3B9}"/>
              </a:ext>
            </a:extLst>
          </p:cNvPr>
          <p:cNvSpPr txBox="1"/>
          <p:nvPr/>
        </p:nvSpPr>
        <p:spPr>
          <a:xfrm>
            <a:off x="3674545" y="6699967"/>
            <a:ext cx="5323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2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4 + 2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6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 2 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1 :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7 + 6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13</a:t>
            </a:r>
            <a:endParaRPr lang="en-US" altLang="ko-KR" sz="300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887B9-DA85-6EC0-BAAF-D414350D8E3E}"/>
              </a:ext>
            </a:extLst>
          </p:cNvPr>
          <p:cNvSpPr txBox="1"/>
          <p:nvPr/>
        </p:nvSpPr>
        <p:spPr>
          <a:xfrm>
            <a:off x="1080977" y="2101884"/>
            <a:ext cx="2971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중간 정점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A17B9D-D9EE-82AD-A392-36A88E60F20D}"/>
              </a:ext>
            </a:extLst>
          </p:cNvPr>
          <p:cNvCxnSpPr>
            <a:cxnSpLocks/>
          </p:cNvCxnSpPr>
          <p:nvPr/>
        </p:nvCxnSpPr>
        <p:spPr>
          <a:xfrm flipV="1">
            <a:off x="11174595" y="6426531"/>
            <a:ext cx="0" cy="5334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D8FF76-A46C-EB32-4EA0-53DD1A72569D}"/>
              </a:ext>
            </a:extLst>
          </p:cNvPr>
          <p:cNvSpPr txBox="1"/>
          <p:nvPr/>
        </p:nvSpPr>
        <p:spPr>
          <a:xfrm>
            <a:off x="10237479" y="7048500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3 (x)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7B2A2BE5-33DC-A6EA-5CAC-E8F28B6C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62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312E5-DBED-21C4-8DB4-7ED22F2B42B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61">
            <a:extLst>
              <a:ext uri="{FF2B5EF4-FFF2-40B4-BE49-F238E27FC236}">
                <a16:creationId xmlns:a16="http://schemas.microsoft.com/office/drawing/2014/main" id="{025E6F10-23DC-DE31-C698-34C7794F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44324"/>
              </p:ext>
            </p:extLst>
          </p:nvPr>
        </p:nvGraphicFramePr>
        <p:xfrm>
          <a:off x="9776876" y="3403328"/>
          <a:ext cx="3733800" cy="317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769941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7918078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0048996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75838513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62963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39296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2175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>
                              <a:alpha val="50000"/>
                            </a:schemeClr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>
                            <a:alpha val="50000"/>
                          </a:schemeClr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585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248C10-A243-FC4E-9CF4-1DC7A51EAD4E}"/>
              </a:ext>
            </a:extLst>
          </p:cNvPr>
          <p:cNvCxnSpPr>
            <a:cxnSpLocks/>
          </p:cNvCxnSpPr>
          <p:nvPr/>
        </p:nvCxnSpPr>
        <p:spPr>
          <a:xfrm flipV="1">
            <a:off x="11430000" y="5386974"/>
            <a:ext cx="0" cy="1509126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8EDD85-BE19-C0DF-847D-FE3EFBD75B95}"/>
              </a:ext>
            </a:extLst>
          </p:cNvPr>
          <p:cNvSpPr txBox="1"/>
          <p:nvPr/>
        </p:nvSpPr>
        <p:spPr>
          <a:xfrm>
            <a:off x="10888024" y="6945690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47EC10-ABD3-0537-D2DD-FFF9D13F81CC}"/>
              </a:ext>
            </a:extLst>
          </p:cNvPr>
          <p:cNvSpPr/>
          <p:nvPr/>
        </p:nvSpPr>
        <p:spPr>
          <a:xfrm>
            <a:off x="3875524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A54780-B258-DEF4-B68E-131AEBC00791}"/>
              </a:ext>
            </a:extLst>
          </p:cNvPr>
          <p:cNvSpPr/>
          <p:nvPr/>
        </p:nvSpPr>
        <p:spPr>
          <a:xfrm>
            <a:off x="6842835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025EE9-C307-2B7D-C20B-25DEACC67459}"/>
              </a:ext>
            </a:extLst>
          </p:cNvPr>
          <p:cNvSpPr/>
          <p:nvPr/>
        </p:nvSpPr>
        <p:spPr>
          <a:xfrm>
            <a:off x="5359179" y="528097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12047A-7D29-410B-6ADD-FCCC4C09D5A3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4493321" y="3649297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57D5D-1684-DC2E-4F2F-DF21B957523C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493321" y="416109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C9C07-CCC7-6B8B-971F-4DD607755D74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5976976" y="416109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3DC36-76FA-8053-4A50-D7D9A40B95B7}"/>
              </a:ext>
            </a:extLst>
          </p:cNvPr>
          <p:cNvSpPr txBox="1"/>
          <p:nvPr/>
        </p:nvSpPr>
        <p:spPr>
          <a:xfrm>
            <a:off x="5511724" y="310021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CCE8CA-EA3F-B3EF-C7F8-B0CA2A59D1DC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599318" y="3905197"/>
            <a:ext cx="2243517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188B1-0D78-9ED1-4256-9674979E9537}"/>
              </a:ext>
            </a:extLst>
          </p:cNvPr>
          <p:cNvSpPr txBox="1"/>
          <p:nvPr/>
        </p:nvSpPr>
        <p:spPr>
          <a:xfrm>
            <a:off x="5549052" y="389660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4BF164-AA4E-4849-332B-93261A088A00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4341618" y="429758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A1BEAB-EA36-FF8B-9EF5-A6646A5E4DBE}"/>
              </a:ext>
            </a:extLst>
          </p:cNvPr>
          <p:cNvSpPr txBox="1"/>
          <p:nvPr/>
        </p:nvSpPr>
        <p:spPr>
          <a:xfrm>
            <a:off x="5024351" y="443569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02C43-3508-87AC-A423-21FF2119999D}"/>
              </a:ext>
            </a:extLst>
          </p:cNvPr>
          <p:cNvSpPr txBox="1"/>
          <p:nvPr/>
        </p:nvSpPr>
        <p:spPr>
          <a:xfrm>
            <a:off x="4455706" y="49193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AD66B-0C01-F91B-B013-895CC876C0DE}"/>
              </a:ext>
            </a:extLst>
          </p:cNvPr>
          <p:cNvSpPr txBox="1"/>
          <p:nvPr/>
        </p:nvSpPr>
        <p:spPr>
          <a:xfrm>
            <a:off x="6462904" y="486018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4A14C-8364-7A9A-CC0F-5A69128DC3B9}"/>
              </a:ext>
            </a:extLst>
          </p:cNvPr>
          <p:cNvSpPr txBox="1"/>
          <p:nvPr/>
        </p:nvSpPr>
        <p:spPr>
          <a:xfrm>
            <a:off x="3674545" y="6699967"/>
            <a:ext cx="5323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3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2 + 3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5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 3 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2 </a:t>
            </a:r>
            <a:r>
              <a:rPr lang="en-US" altLang="ko-KR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: 6 + 7 =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  <a:sym typeface="Wingdings" panose="05000000000000000000" pitchFamily="2" charset="2"/>
              </a:rPr>
              <a:t>13</a:t>
            </a:r>
            <a:endParaRPr lang="en-US" altLang="ko-KR" sz="300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887B9-DA85-6EC0-BAAF-D414350D8E3E}"/>
              </a:ext>
            </a:extLst>
          </p:cNvPr>
          <p:cNvSpPr txBox="1"/>
          <p:nvPr/>
        </p:nvSpPr>
        <p:spPr>
          <a:xfrm>
            <a:off x="1080977" y="2101884"/>
            <a:ext cx="2971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중간 정점 </a:t>
            </a:r>
            <a:r>
              <a:rPr lang="en-US" altLang="ko-KR" sz="300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5F58B8-5C88-73D7-E192-52FFD429ECDD}"/>
              </a:ext>
            </a:extLst>
          </p:cNvPr>
          <p:cNvCxnSpPr>
            <a:cxnSpLocks/>
          </p:cNvCxnSpPr>
          <p:nvPr/>
        </p:nvCxnSpPr>
        <p:spPr>
          <a:xfrm flipH="1">
            <a:off x="12420600" y="4762500"/>
            <a:ext cx="1600200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2C13E7-95DD-12C0-BA88-B0B213EA86A5}"/>
              </a:ext>
            </a:extLst>
          </p:cNvPr>
          <p:cNvSpPr txBox="1"/>
          <p:nvPr/>
        </p:nvSpPr>
        <p:spPr>
          <a:xfrm>
            <a:off x="14020800" y="4484635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&lt; 4 (x)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C46E90B6-760A-3629-3731-F09FAB208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4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312E5-DBED-21C4-8DB4-7ED22F2B42B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워셜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61">
            <a:extLst>
              <a:ext uri="{FF2B5EF4-FFF2-40B4-BE49-F238E27FC236}">
                <a16:creationId xmlns:a16="http://schemas.microsoft.com/office/drawing/2014/main" id="{025E6F10-23DC-DE31-C698-34C7794F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9375"/>
              </p:ext>
            </p:extLst>
          </p:nvPr>
        </p:nvGraphicFramePr>
        <p:xfrm>
          <a:off x="9776876" y="3403328"/>
          <a:ext cx="3733800" cy="317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769941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7918078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0048996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75838513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62963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39296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92175"/>
                  </a:ext>
                </a:extLst>
              </a:tr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v3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585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1F47EC10-ABD3-0537-D2DD-FFF9D13F81CC}"/>
              </a:ext>
            </a:extLst>
          </p:cNvPr>
          <p:cNvSpPr/>
          <p:nvPr/>
        </p:nvSpPr>
        <p:spPr>
          <a:xfrm>
            <a:off x="3875524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A54780-B258-DEF4-B68E-131AEBC00791}"/>
              </a:ext>
            </a:extLst>
          </p:cNvPr>
          <p:cNvSpPr/>
          <p:nvPr/>
        </p:nvSpPr>
        <p:spPr>
          <a:xfrm>
            <a:off x="6842835" y="3543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025EE9-C307-2B7D-C20B-25DEACC67459}"/>
              </a:ext>
            </a:extLst>
          </p:cNvPr>
          <p:cNvSpPr/>
          <p:nvPr/>
        </p:nvSpPr>
        <p:spPr>
          <a:xfrm>
            <a:off x="5359179" y="528097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12047A-7D29-410B-6ADD-FCCC4C09D5A3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4493321" y="3649297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57D5D-1684-DC2E-4F2F-DF21B957523C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493321" y="416109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0C9C07-CCC7-6B8B-971F-4DD607755D74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5976976" y="416109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53DC36-76FA-8053-4A50-D7D9A40B95B7}"/>
              </a:ext>
            </a:extLst>
          </p:cNvPr>
          <p:cNvSpPr txBox="1"/>
          <p:nvPr/>
        </p:nvSpPr>
        <p:spPr>
          <a:xfrm>
            <a:off x="5511724" y="310021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CCE8CA-EA3F-B3EF-C7F8-B0CA2A59D1DC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599318" y="3905197"/>
            <a:ext cx="2243517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188B1-0D78-9ED1-4256-9674979E9537}"/>
              </a:ext>
            </a:extLst>
          </p:cNvPr>
          <p:cNvSpPr txBox="1"/>
          <p:nvPr/>
        </p:nvSpPr>
        <p:spPr>
          <a:xfrm>
            <a:off x="5549052" y="389660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4BF164-AA4E-4849-332B-93261A088A00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4341618" y="429758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A1BEAB-EA36-FF8B-9EF5-A6646A5E4DBE}"/>
              </a:ext>
            </a:extLst>
          </p:cNvPr>
          <p:cNvSpPr txBox="1"/>
          <p:nvPr/>
        </p:nvSpPr>
        <p:spPr>
          <a:xfrm>
            <a:off x="5024351" y="443569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02C43-3508-87AC-A423-21FF2119999D}"/>
              </a:ext>
            </a:extLst>
          </p:cNvPr>
          <p:cNvSpPr txBox="1"/>
          <p:nvPr/>
        </p:nvSpPr>
        <p:spPr>
          <a:xfrm>
            <a:off x="4455706" y="49193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AD66B-0C01-F91B-B013-895CC876C0DE}"/>
              </a:ext>
            </a:extLst>
          </p:cNvPr>
          <p:cNvSpPr txBox="1"/>
          <p:nvPr/>
        </p:nvSpPr>
        <p:spPr>
          <a:xfrm>
            <a:off x="6462904" y="486018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BC209AA1-1ECA-091A-55C8-F20AE6CE9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632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E7D28-A461-9AB1-A808-80F6E04A234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BC53161A-430A-6E64-A3CB-E4E1199C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4017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BAE8B-A407-535A-08F1-CC6F903507FD}"/>
              </a:ext>
            </a:extLst>
          </p:cNvPr>
          <p:cNvSpPr txBox="1"/>
          <p:nvPr/>
        </p:nvSpPr>
        <p:spPr>
          <a:xfrm>
            <a:off x="1676400" y="208383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11404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플로이드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28C9A-0CFF-E68B-FCA7-E72CCA803898}"/>
              </a:ext>
            </a:extLst>
          </p:cNvPr>
          <p:cNvSpPr txBox="1"/>
          <p:nvPr/>
        </p:nvSpPr>
        <p:spPr>
          <a:xfrm>
            <a:off x="1676400" y="299823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25815-66CB-1B72-2C1B-B6BFECFB89ED}"/>
              </a:ext>
            </a:extLst>
          </p:cNvPr>
          <p:cNvSpPr txBox="1"/>
          <p:nvPr/>
        </p:nvSpPr>
        <p:spPr>
          <a:xfrm>
            <a:off x="1676400" y="3805178"/>
            <a:ext cx="1325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도시의 쌍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(A, B)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대해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가는 비용의 최솟값은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867B6-113E-74EC-6123-7C9BEA224667}"/>
              </a:ext>
            </a:extLst>
          </p:cNvPr>
          <p:cNvSpPr txBox="1"/>
          <p:nvPr/>
        </p:nvSpPr>
        <p:spPr>
          <a:xfrm>
            <a:off x="1676400" y="459843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9963C-0707-FC2B-2A42-DA8E3915902F}"/>
              </a:ext>
            </a:extLst>
          </p:cNvPr>
          <p:cNvSpPr txBox="1"/>
          <p:nvPr/>
        </p:nvSpPr>
        <p:spPr>
          <a:xfrm>
            <a:off x="1676400" y="5405378"/>
            <a:ext cx="140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도시의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도시 사이를 오가는 버스의 수는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m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이동 비용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c &lt;= 100,000</a:t>
            </a:r>
          </a:p>
          <a:p>
            <a:pPr>
              <a:buClr>
                <a:srgbClr val="12B95F"/>
              </a:buClr>
            </a:pP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*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개의 도시에 어떻게 버스의 수가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100,000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 </a:t>
            </a: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-&gt; (A,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대해 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여러 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수 있다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6C961CFC-1DA7-AF1C-C850-2CA0EC286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86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00C0F-BEBB-DCD4-68D4-1C1A33B2FF81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C514D-55A7-845D-66A9-A5ED6D57AFCD}"/>
              </a:ext>
            </a:extLst>
          </p:cNvPr>
          <p:cNvSpPr txBox="1"/>
          <p:nvPr/>
        </p:nvSpPr>
        <p:spPr>
          <a:xfrm>
            <a:off x="4762753" y="126726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9D2DE28-4F5F-341E-5BBC-EB067856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6414"/>
              </p:ext>
            </p:extLst>
          </p:nvPr>
        </p:nvGraphicFramePr>
        <p:xfrm>
          <a:off x="4901505" y="2055765"/>
          <a:ext cx="2705100" cy="69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4097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5 14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1 2 2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1 3 3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1 4 1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1 5 10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2 4 2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3 4 1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3 5 1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4 5 3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3 5 10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3 1 8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1 4 2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5 1 7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3 4 2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5 2 4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C8F5D9-1389-9FCD-07DE-77CD586D5EC1}"/>
              </a:ext>
            </a:extLst>
          </p:cNvPr>
          <p:cNvSpPr txBox="1"/>
          <p:nvPr/>
        </p:nvSpPr>
        <p:spPr>
          <a:xfrm>
            <a:off x="10072048" y="252619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1B3FFDC2-6C51-D62E-026A-93409E094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4227"/>
              </p:ext>
            </p:extLst>
          </p:nvPr>
        </p:nvGraphicFramePr>
        <p:xfrm>
          <a:off x="10210800" y="3314700"/>
          <a:ext cx="2705100" cy="262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624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0 2 3 1 4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12 0 15 2 5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8 5 0 1 1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10 7 13 0 3 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7 4 10 6 0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0C054DD2-73F5-750F-4FCE-2DC8D864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795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E328C3-5D38-286F-F942-3364E9FDA7C4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067D-6B1D-800E-27BF-FC4506A94F81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Bellman-Ford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E869-02FE-982E-8357-C6C61AEC9315}"/>
              </a:ext>
            </a:extLst>
          </p:cNvPr>
          <p:cNvSpPr txBox="1"/>
          <p:nvPr/>
        </p:nvSpPr>
        <p:spPr>
          <a:xfrm>
            <a:off x="1447800" y="3966508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까지의 최단 경로를 구하는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SSP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음수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때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대신 사용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V-1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번 갱신한 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 번 더 갱신을 시도하는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브루트포스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접근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할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O(VE)</a:t>
            </a: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B2888884-0F8D-7368-E0BE-59F41892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830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B8E725-67B0-98B2-43B4-C56F6B85AEF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DCEFAC-F4B8-5035-1D80-EEF2235772BC}"/>
              </a:ext>
            </a:extLst>
          </p:cNvPr>
          <p:cNvGrpSpPr/>
          <p:nvPr/>
        </p:nvGrpSpPr>
        <p:grpSpPr>
          <a:xfrm>
            <a:off x="7297304" y="3191050"/>
            <a:ext cx="3691105" cy="1350389"/>
            <a:chOff x="3810000" y="3296383"/>
            <a:chExt cx="3691105" cy="13503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D84941E-380B-A41F-DC7D-A3046C393727}"/>
                </a:ext>
              </a:extLst>
            </p:cNvPr>
            <p:cNvSpPr/>
            <p:nvPr/>
          </p:nvSpPr>
          <p:spPr>
            <a:xfrm>
              <a:off x="3810000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24F1C6-6ADD-E273-075E-889AACB30913}"/>
                </a:ext>
              </a:extLst>
            </p:cNvPr>
            <p:cNvSpPr/>
            <p:nvPr/>
          </p:nvSpPr>
          <p:spPr>
            <a:xfrm>
              <a:off x="6777311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C5BD91C-27F2-7100-5A1A-0B507AF40016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4427797" y="3845462"/>
              <a:ext cx="2455511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FCBBA4-4B23-92FE-65A7-32870AAC67E8}"/>
                </a:ext>
              </a:extLst>
            </p:cNvPr>
            <p:cNvSpPr txBox="1"/>
            <p:nvPr/>
          </p:nvSpPr>
          <p:spPr>
            <a:xfrm>
              <a:off x="5446200" y="329638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1110B59-7E2B-1A63-1A7F-9E276EF557AC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4533794" y="4101362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6F97FE-D106-A689-52A8-8AF2BCE8B684}"/>
                </a:ext>
              </a:extLst>
            </p:cNvPr>
            <p:cNvSpPr txBox="1"/>
            <p:nvPr/>
          </p:nvSpPr>
          <p:spPr>
            <a:xfrm>
              <a:off x="5483528" y="4092774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5FF6B44C-BAD1-8629-2C14-707114AA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70462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AEDD30F8-31B6-2ECC-A503-7BAE79160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84600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5920D-9D04-6490-0AFE-513F0312668C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5023DDDB-0B12-5F43-4888-C2BF491BD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18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C55A1-1E77-BB81-780E-CB67E1BC206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D912CA8C-EC1D-F4C5-9227-963FED5DD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4709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230845F8-5C11-463C-B26A-9360F7F45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7073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07C74E-B412-C651-B0EF-D31FFA0A7CA9}"/>
              </a:ext>
            </a:extLst>
          </p:cNvPr>
          <p:cNvGrpSpPr/>
          <p:nvPr/>
        </p:nvGrpSpPr>
        <p:grpSpPr>
          <a:xfrm>
            <a:off x="7297304" y="3191050"/>
            <a:ext cx="3691105" cy="1350389"/>
            <a:chOff x="3810000" y="3296383"/>
            <a:chExt cx="3691105" cy="135038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75E74-1FC2-6484-C958-AE422486C682}"/>
                </a:ext>
              </a:extLst>
            </p:cNvPr>
            <p:cNvSpPr/>
            <p:nvPr/>
          </p:nvSpPr>
          <p:spPr>
            <a:xfrm>
              <a:off x="3810000" y="3739465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B7517BB-CAD7-6C0A-A144-2958DA562845}"/>
                </a:ext>
              </a:extLst>
            </p:cNvPr>
            <p:cNvSpPr/>
            <p:nvPr/>
          </p:nvSpPr>
          <p:spPr>
            <a:xfrm>
              <a:off x="6777311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F748681-2B4E-B2C6-4D9C-E06EACA25530}"/>
                </a:ext>
              </a:extLst>
            </p:cNvPr>
            <p:cNvCxnSpPr>
              <a:cxnSpLocks/>
              <a:stCxn id="14" idx="7"/>
              <a:endCxn id="15" idx="1"/>
            </p:cNvCxnSpPr>
            <p:nvPr/>
          </p:nvCxnSpPr>
          <p:spPr>
            <a:xfrm>
              <a:off x="4427797" y="3845462"/>
              <a:ext cx="245551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C5F8F6-8A2F-6547-5753-1B83CE6F4BF5}"/>
                </a:ext>
              </a:extLst>
            </p:cNvPr>
            <p:cNvSpPr txBox="1"/>
            <p:nvPr/>
          </p:nvSpPr>
          <p:spPr>
            <a:xfrm>
              <a:off x="5446200" y="329638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D6741A-4CCB-8111-FD33-33DBA755E372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4533794" y="4101362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EE1547-11FD-0851-2897-AC30C0849C81}"/>
                </a:ext>
              </a:extLst>
            </p:cNvPr>
            <p:cNvSpPr txBox="1"/>
            <p:nvPr/>
          </p:nvSpPr>
          <p:spPr>
            <a:xfrm>
              <a:off x="5483528" y="4092774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B5C574-FA5E-E016-FA74-2B2F728E006C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CA24D615-7975-27A0-66D9-7173107C1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673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2823B-D7CE-4D38-41BC-3B567976515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3CEA11F-CE07-B9B1-58B3-7BD506F08655}"/>
              </a:ext>
            </a:extLst>
          </p:cNvPr>
          <p:cNvSpPr/>
          <p:nvPr/>
        </p:nvSpPr>
        <p:spPr>
          <a:xfrm>
            <a:off x="7297304" y="36341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7682CE-E957-0073-0205-E9AA1A274A76}"/>
              </a:ext>
            </a:extLst>
          </p:cNvPr>
          <p:cNvSpPr/>
          <p:nvPr/>
        </p:nvSpPr>
        <p:spPr>
          <a:xfrm>
            <a:off x="10264615" y="36341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1656F5-1A71-111C-31EB-B3DDCA27043A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7915101" y="3740129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8067F7-1090-07D8-78CF-1B3249F4A0D3}"/>
              </a:ext>
            </a:extLst>
          </p:cNvPr>
          <p:cNvSpPr txBox="1"/>
          <p:nvPr/>
        </p:nvSpPr>
        <p:spPr>
          <a:xfrm>
            <a:off x="8933504" y="319105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B74C04-DF47-F1E3-B653-40082B7F51A7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8021098" y="3996029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3942F4-89C6-DF10-B43F-618D517FE547}"/>
              </a:ext>
            </a:extLst>
          </p:cNvPr>
          <p:cNvSpPr txBox="1"/>
          <p:nvPr/>
        </p:nvSpPr>
        <p:spPr>
          <a:xfrm>
            <a:off x="8970832" y="3987441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7EBEFB1F-9771-5EBB-1DB2-81B95DE0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26307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0ED15B0-2AF8-2DA6-7515-91DDE4FCD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04890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9F80AC-8CB8-C9C8-474E-E8BF3F3C61C3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E791A348-E5A6-C22A-87CD-A51AE0294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13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34571-3A7C-DD54-B294-093E3875CBF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지난 시간에 이런 얘기를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했었어요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3E0DA-7D11-4075-80C3-21E0E850B63B}"/>
              </a:ext>
            </a:extLst>
          </p:cNvPr>
          <p:cNvSpPr txBox="1"/>
          <p:nvPr/>
        </p:nvSpPr>
        <p:spPr>
          <a:xfrm>
            <a:off x="1827657" y="6935569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사실은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가중치가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그래프의 최단 경로를 구한 것과 같음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14F982-3E93-33DA-E31C-972E7388012A}"/>
              </a:ext>
            </a:extLst>
          </p:cNvPr>
          <p:cNvSpPr/>
          <p:nvPr/>
        </p:nvSpPr>
        <p:spPr>
          <a:xfrm>
            <a:off x="8041086" y="291604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2DA42E-312C-95CE-6A01-4ED1952BC45A}"/>
              </a:ext>
            </a:extLst>
          </p:cNvPr>
          <p:cNvSpPr/>
          <p:nvPr/>
        </p:nvSpPr>
        <p:spPr>
          <a:xfrm>
            <a:off x="10439400" y="371840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DE563-E084-FE67-7724-8E5D44B9EAF2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8764880" y="3277943"/>
            <a:ext cx="1780517" cy="54645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2F9FE65-39DA-87E3-0C10-C935FC608683}"/>
              </a:ext>
            </a:extLst>
          </p:cNvPr>
          <p:cNvSpPr/>
          <p:nvPr/>
        </p:nvSpPr>
        <p:spPr>
          <a:xfrm>
            <a:off x="7560072" y="5410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BA1283-06E8-A3FC-62F4-64B0ACF7B777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7921969" y="3639840"/>
            <a:ext cx="481014" cy="1770466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9C82EE-66BC-8095-128C-B0B5E36BDA55}"/>
              </a:ext>
            </a:extLst>
          </p:cNvPr>
          <p:cNvSpPr/>
          <p:nvPr/>
        </p:nvSpPr>
        <p:spPr>
          <a:xfrm>
            <a:off x="5639394" y="430285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069425-B428-55FD-7B17-0ED7A041A335}"/>
              </a:ext>
            </a:extLst>
          </p:cNvPr>
          <p:cNvCxnSpPr>
            <a:cxnSpLocks/>
            <a:stCxn id="10" idx="7"/>
            <a:endCxn id="5" idx="2"/>
          </p:cNvCxnSpPr>
          <p:nvPr/>
        </p:nvCxnSpPr>
        <p:spPr>
          <a:xfrm flipV="1">
            <a:off x="6257191" y="3277943"/>
            <a:ext cx="1783895" cy="1130909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DA5013-1584-C989-BC80-BE4D0A31F17D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>
            <a:off x="6257191" y="4920652"/>
            <a:ext cx="1302881" cy="851551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025614-13FC-8086-C404-81B984AF0CF8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6363188" y="4080301"/>
            <a:ext cx="4076212" cy="584451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682C75-7445-B29F-DFAD-4E6332694B37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8283866" y="4336201"/>
            <a:ext cx="2261531" cy="14360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A04BB7-8880-0E71-2E47-7179AE9DB57F}"/>
              </a:ext>
            </a:extLst>
          </p:cNvPr>
          <p:cNvCxnSpPr>
            <a:cxnSpLocks/>
            <a:stCxn id="16" idx="1"/>
            <a:endCxn id="6" idx="5"/>
          </p:cNvCxnSpPr>
          <p:nvPr/>
        </p:nvCxnSpPr>
        <p:spPr>
          <a:xfrm flipH="1" flipV="1">
            <a:off x="11057197" y="4336201"/>
            <a:ext cx="601997" cy="78169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37083E-9859-2F80-8202-E84063D0D185}"/>
              </a:ext>
            </a:extLst>
          </p:cNvPr>
          <p:cNvSpPr/>
          <p:nvPr/>
        </p:nvSpPr>
        <p:spPr>
          <a:xfrm>
            <a:off x="11553197" y="50119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CE72D-6540-D271-ACE9-DCABB58CC314}"/>
              </a:ext>
            </a:extLst>
          </p:cNvPr>
          <p:cNvSpPr txBox="1"/>
          <p:nvPr/>
        </p:nvSpPr>
        <p:spPr>
          <a:xfrm>
            <a:off x="6577389" y="3346474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8F8550-73A2-B690-EF0E-211D1339241D}"/>
              </a:ext>
            </a:extLst>
          </p:cNvPr>
          <p:cNvSpPr txBox="1"/>
          <p:nvPr/>
        </p:nvSpPr>
        <p:spPr>
          <a:xfrm>
            <a:off x="6327950" y="5282549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B177B-8AA9-C6BC-D2D2-4A4B0A487CFD}"/>
              </a:ext>
            </a:extLst>
          </p:cNvPr>
          <p:cNvSpPr txBox="1"/>
          <p:nvPr/>
        </p:nvSpPr>
        <p:spPr>
          <a:xfrm>
            <a:off x="8153400" y="4631098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383F0-9E86-A5B5-801B-35979D50DA08}"/>
              </a:ext>
            </a:extLst>
          </p:cNvPr>
          <p:cNvSpPr txBox="1"/>
          <p:nvPr/>
        </p:nvSpPr>
        <p:spPr>
          <a:xfrm>
            <a:off x="7095132" y="4588681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BD114-1EBC-2051-9D2F-5AC043710E44}"/>
              </a:ext>
            </a:extLst>
          </p:cNvPr>
          <p:cNvSpPr txBox="1"/>
          <p:nvPr/>
        </p:nvSpPr>
        <p:spPr>
          <a:xfrm>
            <a:off x="9529940" y="4984706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3F6B1-DFDE-EAAF-6461-53BE5818F7AB}"/>
              </a:ext>
            </a:extLst>
          </p:cNvPr>
          <p:cNvSpPr txBox="1"/>
          <p:nvPr/>
        </p:nvSpPr>
        <p:spPr>
          <a:xfrm>
            <a:off x="11396324" y="4287229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CC309-4F4F-3361-027D-7F88B1747F12}"/>
              </a:ext>
            </a:extLst>
          </p:cNvPr>
          <p:cNvSpPr txBox="1"/>
          <p:nvPr/>
        </p:nvSpPr>
        <p:spPr>
          <a:xfrm>
            <a:off x="9474507" y="2981948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바닥글 개체 틀 1">
            <a:extLst>
              <a:ext uri="{FF2B5EF4-FFF2-40B4-BE49-F238E27FC236}">
                <a16:creationId xmlns:a16="http://schemas.microsoft.com/office/drawing/2014/main" id="{1CFF2AF1-B9EE-10B3-E55D-AA000EB4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078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DA247-22A4-7EFA-BE8F-5F7FBB77A47D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32F6AB80-59AF-2C82-DE02-353CD75DB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5354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09A5A705-63DF-CB68-3202-DB804C81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3325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CF3BB2-0751-ED2E-2A07-027635B066E3}"/>
              </a:ext>
            </a:extLst>
          </p:cNvPr>
          <p:cNvGrpSpPr/>
          <p:nvPr/>
        </p:nvGrpSpPr>
        <p:grpSpPr>
          <a:xfrm>
            <a:off x="7297304" y="3191050"/>
            <a:ext cx="3691105" cy="1350389"/>
            <a:chOff x="3810000" y="3296383"/>
            <a:chExt cx="3691105" cy="135038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E3EEF3-9E2E-1969-9299-006D628350C7}"/>
                </a:ext>
              </a:extLst>
            </p:cNvPr>
            <p:cNvSpPr/>
            <p:nvPr/>
          </p:nvSpPr>
          <p:spPr>
            <a:xfrm>
              <a:off x="3810000" y="3739465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C58E2DF-68A5-8D61-4E53-581D81A07A10}"/>
                </a:ext>
              </a:extLst>
            </p:cNvPr>
            <p:cNvSpPr/>
            <p:nvPr/>
          </p:nvSpPr>
          <p:spPr>
            <a:xfrm>
              <a:off x="6777311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777740E-68A8-DDB7-1678-21E938E6AF8D}"/>
                </a:ext>
              </a:extLst>
            </p:cNvPr>
            <p:cNvCxnSpPr>
              <a:cxnSpLocks/>
              <a:stCxn id="14" idx="7"/>
              <a:endCxn id="15" idx="1"/>
            </p:cNvCxnSpPr>
            <p:nvPr/>
          </p:nvCxnSpPr>
          <p:spPr>
            <a:xfrm>
              <a:off x="4427797" y="3845462"/>
              <a:ext cx="245551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216E4-AEA0-6CF3-AB7B-49DC693A466B}"/>
                </a:ext>
              </a:extLst>
            </p:cNvPr>
            <p:cNvSpPr txBox="1"/>
            <p:nvPr/>
          </p:nvSpPr>
          <p:spPr>
            <a:xfrm>
              <a:off x="5446200" y="329638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4720C80-83D4-313B-7BC9-BF18B9FACC39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4533794" y="4101362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EDBC05-3110-18EA-A42C-9191AAAE619B}"/>
                </a:ext>
              </a:extLst>
            </p:cNvPr>
            <p:cNvSpPr txBox="1"/>
            <p:nvPr/>
          </p:nvSpPr>
          <p:spPr>
            <a:xfrm>
              <a:off x="5483528" y="4092774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679DD4-70A0-9584-B729-7C7DEF49798B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9E23993F-A491-3F0D-1A10-8D3C8822D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723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D3D63-01C9-0A3F-FFF5-85925E2AD7B1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왜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8682FF87-9638-7E63-7B92-BF0AE83CB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46147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605BF573-DB46-9F97-1671-E99CA400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36544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C69B45-B0C7-ED60-4FB6-04035935E7A8}"/>
              </a:ext>
            </a:extLst>
          </p:cNvPr>
          <p:cNvSpPr txBox="1"/>
          <p:nvPr/>
        </p:nvSpPr>
        <p:spPr>
          <a:xfrm>
            <a:off x="6382718" y="7664693"/>
            <a:ext cx="575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경로가 무한히 갱신됨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음의 사이클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2CE10A-9C00-ADF3-68CD-69C08A251718}"/>
              </a:ext>
            </a:extLst>
          </p:cNvPr>
          <p:cNvSpPr/>
          <p:nvPr/>
        </p:nvSpPr>
        <p:spPr>
          <a:xfrm>
            <a:off x="7297304" y="36341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ED59F9-41C6-72F0-19FA-AA583D8DE47F}"/>
              </a:ext>
            </a:extLst>
          </p:cNvPr>
          <p:cNvSpPr/>
          <p:nvPr/>
        </p:nvSpPr>
        <p:spPr>
          <a:xfrm>
            <a:off x="10264615" y="36341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B16FC-DDC3-6928-2BBD-18358F93F57D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>
            <a:off x="7915101" y="3740129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C580C4-4063-1191-8788-1C44B5180795}"/>
              </a:ext>
            </a:extLst>
          </p:cNvPr>
          <p:cNvSpPr txBox="1"/>
          <p:nvPr/>
        </p:nvSpPr>
        <p:spPr>
          <a:xfrm>
            <a:off x="8933504" y="319105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30B268-630E-2434-D052-4FC96D91B7AE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8021098" y="3996029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3BEBE-B0E3-14BC-0209-99EEAAA3D41B}"/>
              </a:ext>
            </a:extLst>
          </p:cNvPr>
          <p:cNvSpPr txBox="1"/>
          <p:nvPr/>
        </p:nvSpPr>
        <p:spPr>
          <a:xfrm>
            <a:off x="8970832" y="3987441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9B094-1ED4-BA4E-717B-FA02679E6D6D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FC3E6745-FB47-B0D1-2C6F-0ADB081AD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92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45969-1855-6FE0-D2BA-8A7DA6B57A77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늘 불가능한 건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아니예요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13640D-1274-65C6-C4BF-D784693A3C14}"/>
              </a:ext>
            </a:extLst>
          </p:cNvPr>
          <p:cNvGrpSpPr/>
          <p:nvPr/>
        </p:nvGrpSpPr>
        <p:grpSpPr>
          <a:xfrm>
            <a:off x="7297304" y="3191050"/>
            <a:ext cx="3691105" cy="1350389"/>
            <a:chOff x="3810000" y="3296383"/>
            <a:chExt cx="3691105" cy="13503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7977236-D332-10EF-06A7-74DCC8843986}"/>
                </a:ext>
              </a:extLst>
            </p:cNvPr>
            <p:cNvSpPr/>
            <p:nvPr/>
          </p:nvSpPr>
          <p:spPr>
            <a:xfrm>
              <a:off x="3810000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415A225-B746-C17C-825E-51C7FDB65DDF}"/>
                </a:ext>
              </a:extLst>
            </p:cNvPr>
            <p:cNvSpPr/>
            <p:nvPr/>
          </p:nvSpPr>
          <p:spPr>
            <a:xfrm>
              <a:off x="6777311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69F502F-A98C-D690-3C9C-44C6295C1E0B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4427797" y="3845462"/>
              <a:ext cx="2455511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8D671-0DE5-C4A3-0858-149ECD53B822}"/>
                </a:ext>
              </a:extLst>
            </p:cNvPr>
            <p:cNvSpPr txBox="1"/>
            <p:nvPr/>
          </p:nvSpPr>
          <p:spPr>
            <a:xfrm>
              <a:off x="5446200" y="329638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9F1010-CC14-A58B-D31F-C7A46C9C6A7C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4533794" y="4101362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17FB5D-24A1-0B7C-288D-3DE05F15004B}"/>
                </a:ext>
              </a:extLst>
            </p:cNvPr>
            <p:cNvSpPr txBox="1"/>
            <p:nvPr/>
          </p:nvSpPr>
          <p:spPr>
            <a:xfrm>
              <a:off x="5483528" y="4092774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-1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8E966522-5315-92C6-8109-D59936B0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50960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0597679B-F689-86CA-3EAD-AD7DE33E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23470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3672D5-87ED-6C56-1CC1-D6B64DEC7669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9854C80B-388B-5756-2749-D3852637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8840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1E96D-276A-4168-4632-D609602D7AE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늘 불가능한 건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아니예요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6E7A4EFF-5C1C-33D5-5B15-46A1AF5A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91230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07A4D1-C124-A43C-DC1D-4F511933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31932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D55A87-B5E3-9269-14CC-E30274576CAC}"/>
              </a:ext>
            </a:extLst>
          </p:cNvPr>
          <p:cNvGrpSpPr/>
          <p:nvPr/>
        </p:nvGrpSpPr>
        <p:grpSpPr>
          <a:xfrm>
            <a:off x="7297304" y="3191050"/>
            <a:ext cx="3691105" cy="1350389"/>
            <a:chOff x="3810000" y="3296383"/>
            <a:chExt cx="3691105" cy="135038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ED7D84C-4244-C48A-734E-A1E5904D9C62}"/>
                </a:ext>
              </a:extLst>
            </p:cNvPr>
            <p:cNvSpPr/>
            <p:nvPr/>
          </p:nvSpPr>
          <p:spPr>
            <a:xfrm>
              <a:off x="3810000" y="3739465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47E378-5A81-67F8-FF44-856C668932B6}"/>
                </a:ext>
              </a:extLst>
            </p:cNvPr>
            <p:cNvSpPr/>
            <p:nvPr/>
          </p:nvSpPr>
          <p:spPr>
            <a:xfrm>
              <a:off x="6777311" y="3739465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101AF87-5DEA-84FD-2115-D3B1B79F0E8A}"/>
                </a:ext>
              </a:extLst>
            </p:cNvPr>
            <p:cNvCxnSpPr>
              <a:cxnSpLocks/>
              <a:stCxn id="14" idx="7"/>
              <a:endCxn id="15" idx="1"/>
            </p:cNvCxnSpPr>
            <p:nvPr/>
          </p:nvCxnSpPr>
          <p:spPr>
            <a:xfrm>
              <a:off x="4427797" y="3845462"/>
              <a:ext cx="245551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73B690-0107-FCC3-5915-49D2C5BD9397}"/>
                </a:ext>
              </a:extLst>
            </p:cNvPr>
            <p:cNvSpPr txBox="1"/>
            <p:nvPr/>
          </p:nvSpPr>
          <p:spPr>
            <a:xfrm>
              <a:off x="5446200" y="329638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DF5676A-D541-1485-A89C-EDCE531F18A1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4533794" y="4101362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021C3A-A376-B366-A7C3-EB429307FCC1}"/>
                </a:ext>
              </a:extLst>
            </p:cNvPr>
            <p:cNvSpPr txBox="1"/>
            <p:nvPr/>
          </p:nvSpPr>
          <p:spPr>
            <a:xfrm>
              <a:off x="5483528" y="4092774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-1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D1335D-A560-A43A-B78D-84E844084AB7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5CC41AB5-928F-ADF0-92DF-2C015323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753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5D4D0-9E30-1D58-BE01-D9A1DBE0298D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늘 불가능한 건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아니예요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6986F-BA4D-99F3-74EE-E6662C87A5CE}"/>
              </a:ext>
            </a:extLst>
          </p:cNvPr>
          <p:cNvSpPr/>
          <p:nvPr/>
        </p:nvSpPr>
        <p:spPr>
          <a:xfrm>
            <a:off x="7297304" y="36341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80FE23-006B-0324-0E33-CA7B84618705}"/>
              </a:ext>
            </a:extLst>
          </p:cNvPr>
          <p:cNvSpPr/>
          <p:nvPr/>
        </p:nvSpPr>
        <p:spPr>
          <a:xfrm>
            <a:off x="10264615" y="36341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7817A2-66FD-DDA4-474D-AD88BEA413C9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7915101" y="3740129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11898B-8747-DFE0-C553-6F6FC501786E}"/>
              </a:ext>
            </a:extLst>
          </p:cNvPr>
          <p:cNvSpPr txBox="1"/>
          <p:nvPr/>
        </p:nvSpPr>
        <p:spPr>
          <a:xfrm>
            <a:off x="8933504" y="319105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49A210-5401-8596-E41A-78ECDC0169EF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8021098" y="3996029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AE104B-0EBB-9A9C-0B74-4C7B942AEA5B}"/>
              </a:ext>
            </a:extLst>
          </p:cNvPr>
          <p:cNvSpPr txBox="1"/>
          <p:nvPr/>
        </p:nvSpPr>
        <p:spPr>
          <a:xfrm>
            <a:off x="8970832" y="3987441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BA9242CC-4585-A4EC-E116-814E972C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47433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F404026-13D4-1B7E-2F0F-4063AA709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70637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1CC6CB-66CD-A09E-48A5-F90308F4C68D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B8C25-B120-8E2B-580B-847B576F964A}"/>
              </a:ext>
            </a:extLst>
          </p:cNvPr>
          <p:cNvSpPr txBox="1"/>
          <p:nvPr/>
        </p:nvSpPr>
        <p:spPr>
          <a:xfrm>
            <a:off x="8121670" y="7348695"/>
            <a:ext cx="1313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0 &lt; 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바닥글 개체 틀 1">
            <a:extLst>
              <a:ext uri="{FF2B5EF4-FFF2-40B4-BE49-F238E27FC236}">
                <a16:creationId xmlns:a16="http://schemas.microsoft.com/office/drawing/2014/main" id="{CC507A43-7937-2576-3D17-5CA21F48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11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E8229B-CF14-4CA7-109A-28D5B6E9903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늘 불가능한 건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아니예요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B12E06A-A964-B24A-4F7B-6281D296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83968"/>
              </p:ext>
            </p:extLst>
          </p:nvPr>
        </p:nvGraphicFramePr>
        <p:xfrm>
          <a:off x="8330149" y="6516781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269641B5-980D-66F6-5490-4AB665F4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79218"/>
              </p:ext>
            </p:extLst>
          </p:nvPr>
        </p:nvGraphicFramePr>
        <p:xfrm>
          <a:off x="8330149" y="5599837"/>
          <a:ext cx="1801090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711EF8-34D3-D536-895B-6DACD1E629BE}"/>
              </a:ext>
            </a:extLst>
          </p:cNvPr>
          <p:cNvSpPr txBox="1"/>
          <p:nvPr/>
        </p:nvSpPr>
        <p:spPr>
          <a:xfrm>
            <a:off x="4033229" y="7834102"/>
            <a:ext cx="10394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그래도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다익스트라는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음의 사이클을 잡아낼 수 없어 사용 불가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00C700-4FEB-3EB6-567F-879DE7707764}"/>
              </a:ext>
            </a:extLst>
          </p:cNvPr>
          <p:cNvSpPr/>
          <p:nvPr/>
        </p:nvSpPr>
        <p:spPr>
          <a:xfrm>
            <a:off x="7297304" y="36341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EA3C03E-814D-38AD-EC61-9F75620C3A03}"/>
              </a:ext>
            </a:extLst>
          </p:cNvPr>
          <p:cNvSpPr/>
          <p:nvPr/>
        </p:nvSpPr>
        <p:spPr>
          <a:xfrm>
            <a:off x="10264615" y="36341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67EFCF-3B80-F4F4-83C2-F7D2C3C27D84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>
          <a:xfrm>
            <a:off x="7915101" y="3740129"/>
            <a:ext cx="2455511" cy="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CDE2F7-C81D-CAE0-DE2E-484290AED4CE}"/>
              </a:ext>
            </a:extLst>
          </p:cNvPr>
          <p:cNvSpPr txBox="1"/>
          <p:nvPr/>
        </p:nvSpPr>
        <p:spPr>
          <a:xfrm>
            <a:off x="8933504" y="319105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76BDD0-1531-9A0B-34DA-4E535058252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8021098" y="3996029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692ADE-6F2E-76C9-C748-9B446165DC69}"/>
              </a:ext>
            </a:extLst>
          </p:cNvPr>
          <p:cNvSpPr txBox="1"/>
          <p:nvPr/>
        </p:nvSpPr>
        <p:spPr>
          <a:xfrm>
            <a:off x="8970832" y="3987441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5BB-CCEE-4793-6D3A-0721F3B82BC3}"/>
              </a:ext>
            </a:extLst>
          </p:cNvPr>
          <p:cNvSpPr txBox="1"/>
          <p:nvPr/>
        </p:nvSpPr>
        <p:spPr>
          <a:xfrm>
            <a:off x="6795669" y="3086100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FC0F9CEE-419F-D818-96F4-65390AF2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07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D2148-6C40-4EA1-3AD9-150FDE6EACB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아이디어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F49D-348E-0B78-BB2D-1AFDB1E95780}"/>
              </a:ext>
            </a:extLst>
          </p:cNvPr>
          <p:cNvSpPr txBox="1"/>
          <p:nvPr/>
        </p:nvSpPr>
        <p:spPr>
          <a:xfrm>
            <a:off x="2434571" y="6881008"/>
            <a:ext cx="13416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정점이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개일 때 정점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A-&gt;B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경로에는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개의 간선이 있을 수 있음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B50161-F014-87BF-42E4-84410A4012F2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65A111-072B-5741-63FF-5DE721D2102A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A44D86-6AEF-8B52-4F72-5E5C226D9800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CE858A-2FE2-B202-8879-83F35C242F1F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B35E07-E420-4E43-4F1A-C4E56AD77A15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5AAC0F-00C1-C2E5-5582-8E557C2E14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CCFF39-00E6-B804-27A7-4619544F642F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4055CD-1DCD-4BFC-D7F5-58CE21CBD4DE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48D7E9-D116-C08F-7BC0-FA6AFF72E202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48133E-9515-0BDF-36F8-82D83CEEC3DE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BC5CD-311F-D6B3-4A3F-AD910E87EDA1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213B2-EB7A-9019-A660-2B6A2CBB0E2E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B0DA7-9E51-6370-C2AA-23853480B291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F9416-62D5-D488-7D83-7A20BB404F6D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162A724B-4E72-AFF4-C051-876F5DCD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449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6DFDB-D9A8-D0ED-C912-801ABBD3EB1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아이디어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DDA00-F2B7-DE36-2933-EEA6AF7DA9D0}"/>
              </a:ext>
            </a:extLst>
          </p:cNvPr>
          <p:cNvSpPr txBox="1"/>
          <p:nvPr/>
        </p:nvSpPr>
        <p:spPr>
          <a:xfrm>
            <a:off x="2434571" y="6881008"/>
            <a:ext cx="1341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정점이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개일 때 정점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A-&gt;B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경로에는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개의 간선이 있을 수 있음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 이상의 간선을 사용하면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사이클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형성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AFC4A5-2EBA-EF0E-5BBA-E77388511715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B70CF7-5099-37F7-45C0-A13B840E86EF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D5DC31-F5BE-95C3-D185-16DD1E7F8F0D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D29386-691C-9A80-9D9C-DFF00A34F444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1CF5DA-7EFB-027C-3C8F-22FEE1D924F9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B1A550-54FD-60A3-A0A4-3ABEB23B333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BDEC1E-32C7-24C6-2BD2-00A0FE1D4E87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AF8ABF-DF2E-30FB-743B-CA1DEFB75BA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9A8760-2EA4-AB46-3821-3059A4A74EBC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4E9232-7C20-6DB9-B683-6FC85D7C8745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1F7BC-FA74-F62A-6CE0-3225C31F2792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FE34D-E8B2-7234-F766-88BDDA80C16C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D9D74-D3A7-6ACF-69AA-6757ABEDDB2F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E30BD-7FE7-9302-6E10-461EABDEBC5C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288BCE71-B3F5-08E8-7974-0FACB7011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77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A9A13-C3A3-75B2-2D54-B069DADC6AE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아이디어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9C425-A463-A608-C413-5CC0EAF4FF23}"/>
              </a:ext>
            </a:extLst>
          </p:cNvPr>
          <p:cNvSpPr txBox="1"/>
          <p:nvPr/>
        </p:nvSpPr>
        <p:spPr>
          <a:xfrm>
            <a:off x="2434571" y="3924300"/>
            <a:ext cx="13416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사이클이 생겼다 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경로를 이루는 간선이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 이상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정점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A, 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 있다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이상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갱신되는 간선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 있다</a:t>
            </a: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D6FCB6AC-CC63-7B0A-F500-4579D8FF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481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D21DF5-C165-EE47-AAE4-8F0D9C99F898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좀 더 직관적으로 생각해볼까요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4ABFE-3ECD-0564-15D6-70A92D8C4FC0}"/>
              </a:ext>
            </a:extLst>
          </p:cNvPr>
          <p:cNvSpPr txBox="1"/>
          <p:nvPr/>
        </p:nvSpPr>
        <p:spPr>
          <a:xfrm>
            <a:off x="2434571" y="6896100"/>
            <a:ext cx="13416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정점에서 모든 정점으로의 최단 경로를 구할 때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하얀색으로 칠한 간선은 최대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몇 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사용될까요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B636D1-D073-A6A8-699E-820445030FF5}"/>
              </a:ext>
            </a:extLst>
          </p:cNvPr>
          <p:cNvSpPr/>
          <p:nvPr/>
        </p:nvSpPr>
        <p:spPr>
          <a:xfrm>
            <a:off x="5834046" y="361738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041215-A346-5DD8-EEFA-1128E8B40BDD}"/>
              </a:ext>
            </a:extLst>
          </p:cNvPr>
          <p:cNvSpPr/>
          <p:nvPr/>
        </p:nvSpPr>
        <p:spPr>
          <a:xfrm>
            <a:off x="8827374" y="244361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327885-7EFF-2293-1219-A03E1CC160EA}"/>
              </a:ext>
            </a:extLst>
          </p:cNvPr>
          <p:cNvSpPr/>
          <p:nvPr/>
        </p:nvSpPr>
        <p:spPr>
          <a:xfrm>
            <a:off x="10101246" y="5791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AA1274-F86B-8021-707F-02B7BFAA3666}"/>
              </a:ext>
            </a:extLst>
          </p:cNvPr>
          <p:cNvSpPr/>
          <p:nvPr/>
        </p:nvSpPr>
        <p:spPr>
          <a:xfrm>
            <a:off x="11730159" y="39904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7E8DD5-2124-200F-1A80-92EFF8FCE090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805516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282590-7134-B287-D648-752553E9BF6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4085283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781000-8818-DFE8-768F-9FFF0F4A525C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9189271" y="3167413"/>
            <a:ext cx="1273872" cy="2623893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0B98E8-0BF5-A33E-5929-2A6E3CD75F2B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805516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6FEB9B-624B-FFDA-F5B9-19EC06BB370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608203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81B71D-F81B-DDEC-B089-FF5E0EA1E0FD}"/>
              </a:ext>
            </a:extLst>
          </p:cNvPr>
          <p:cNvSpPr txBox="1"/>
          <p:nvPr/>
        </p:nvSpPr>
        <p:spPr>
          <a:xfrm>
            <a:off x="7338001" y="26782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D0AC3-BBCA-C2CF-10D3-DD2293CCB20B}"/>
              </a:ext>
            </a:extLst>
          </p:cNvPr>
          <p:cNvSpPr txBox="1"/>
          <p:nvPr/>
        </p:nvSpPr>
        <p:spPr>
          <a:xfrm>
            <a:off x="8183607" y="44263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17E11-0F07-F995-6448-51D7A51CFC7B}"/>
              </a:ext>
            </a:extLst>
          </p:cNvPr>
          <p:cNvSpPr txBox="1"/>
          <p:nvPr/>
        </p:nvSpPr>
        <p:spPr>
          <a:xfrm>
            <a:off x="10000617" y="40648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8040D-1B16-7B16-14D0-7E1DCFCDA058}"/>
              </a:ext>
            </a:extLst>
          </p:cNvPr>
          <p:cNvSpPr txBox="1"/>
          <p:nvPr/>
        </p:nvSpPr>
        <p:spPr>
          <a:xfrm>
            <a:off x="10542198" y="28384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E7958-FC39-B819-479D-5FD1864C9E6A}"/>
              </a:ext>
            </a:extLst>
          </p:cNvPr>
          <p:cNvSpPr txBox="1"/>
          <p:nvPr/>
        </p:nvSpPr>
        <p:spPr>
          <a:xfrm>
            <a:off x="11311455" y="523900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04807C51-2E3F-A51B-3100-BBC2F1B83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4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C5C68-D993-0A2A-96FA-27C8E3131E4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지난 시간에 이런 얘기를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했었어요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6C80F-8553-4760-3118-074A9963CF1C}"/>
              </a:ext>
            </a:extLst>
          </p:cNvPr>
          <p:cNvSpPr txBox="1"/>
          <p:nvPr/>
        </p:nvSpPr>
        <p:spPr>
          <a:xfrm>
            <a:off x="1827657" y="6935569"/>
            <a:ext cx="1463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사실은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가중치가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인 그래프의 최단 경로를 구한 것과 같음</a:t>
            </a:r>
            <a:endParaRPr lang="en-US" altLang="ko-KR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가중치가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다양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하다면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0FAC0C-4475-4EBA-E827-873FBC25D5DE}"/>
              </a:ext>
            </a:extLst>
          </p:cNvPr>
          <p:cNvSpPr/>
          <p:nvPr/>
        </p:nvSpPr>
        <p:spPr>
          <a:xfrm>
            <a:off x="8041086" y="291604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89ADFD-CF12-8BB4-95A2-8F8EAE8ECA68}"/>
              </a:ext>
            </a:extLst>
          </p:cNvPr>
          <p:cNvSpPr/>
          <p:nvPr/>
        </p:nvSpPr>
        <p:spPr>
          <a:xfrm>
            <a:off x="10439400" y="371840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765C4A-46F9-01FE-4A20-D373093CD144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8764880" y="3277943"/>
            <a:ext cx="1780517" cy="54645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BEF8D802-EF80-CDAA-D17E-02BF1AECE5AE}"/>
              </a:ext>
            </a:extLst>
          </p:cNvPr>
          <p:cNvSpPr/>
          <p:nvPr/>
        </p:nvSpPr>
        <p:spPr>
          <a:xfrm>
            <a:off x="7560072" y="5410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C08D96-90ED-ED90-47B4-EAC33A8AB7F7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7921969" y="3639840"/>
            <a:ext cx="481014" cy="1770466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44814237-8253-BCE4-52A3-E890BBFFF8F9}"/>
              </a:ext>
            </a:extLst>
          </p:cNvPr>
          <p:cNvSpPr/>
          <p:nvPr/>
        </p:nvSpPr>
        <p:spPr>
          <a:xfrm>
            <a:off x="5639394" y="430285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60D829-9E52-D67D-6E93-973A7DE4B483}"/>
              </a:ext>
            </a:extLst>
          </p:cNvPr>
          <p:cNvCxnSpPr>
            <a:cxnSpLocks/>
            <a:stCxn id="10" idx="7"/>
            <a:endCxn id="5" idx="2"/>
          </p:cNvCxnSpPr>
          <p:nvPr/>
        </p:nvCxnSpPr>
        <p:spPr>
          <a:xfrm flipV="1">
            <a:off x="6257191" y="3277943"/>
            <a:ext cx="1783895" cy="1130909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9968A-2078-FBEF-39C6-7E5AC3BFD5EA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>
            <a:off x="6257191" y="4920652"/>
            <a:ext cx="1302881" cy="851551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D2B9BA-8F71-7A58-8D15-5A6CCF99DC7A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6363188" y="4080301"/>
            <a:ext cx="4076212" cy="584451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24FE98-8C2F-CF75-8BBA-9E4DFAF702A9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flipH="1">
            <a:off x="8283866" y="4336201"/>
            <a:ext cx="2261531" cy="14360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5C76E0-BA22-EFDB-F3D1-38EDEFF9F2FB}"/>
              </a:ext>
            </a:extLst>
          </p:cNvPr>
          <p:cNvCxnSpPr>
            <a:cxnSpLocks/>
            <a:stCxn id="16" idx="1"/>
            <a:endCxn id="6" idx="5"/>
          </p:cNvCxnSpPr>
          <p:nvPr/>
        </p:nvCxnSpPr>
        <p:spPr>
          <a:xfrm flipH="1" flipV="1">
            <a:off x="11057197" y="4336201"/>
            <a:ext cx="601997" cy="78169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3C82946-BB61-6C70-75ED-5CBF8A41A517}"/>
              </a:ext>
            </a:extLst>
          </p:cNvPr>
          <p:cNvSpPr/>
          <p:nvPr/>
        </p:nvSpPr>
        <p:spPr>
          <a:xfrm>
            <a:off x="11553197" y="50119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C995A-A80E-8039-19FE-BFBEAA36184F}"/>
              </a:ext>
            </a:extLst>
          </p:cNvPr>
          <p:cNvSpPr txBox="1"/>
          <p:nvPr/>
        </p:nvSpPr>
        <p:spPr>
          <a:xfrm>
            <a:off x="6577389" y="3346474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A9837-4AD2-BCA9-29D1-47E545E33C6D}"/>
              </a:ext>
            </a:extLst>
          </p:cNvPr>
          <p:cNvSpPr txBox="1"/>
          <p:nvPr/>
        </p:nvSpPr>
        <p:spPr>
          <a:xfrm>
            <a:off x="6327950" y="5282549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0DBAE-D41F-69D0-EC5A-DC792699308F}"/>
              </a:ext>
            </a:extLst>
          </p:cNvPr>
          <p:cNvSpPr txBox="1"/>
          <p:nvPr/>
        </p:nvSpPr>
        <p:spPr>
          <a:xfrm>
            <a:off x="8153400" y="4631098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2036F-9F83-6776-0035-7BF7F925FB1E}"/>
              </a:ext>
            </a:extLst>
          </p:cNvPr>
          <p:cNvSpPr txBox="1"/>
          <p:nvPr/>
        </p:nvSpPr>
        <p:spPr>
          <a:xfrm>
            <a:off x="7095132" y="4588681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EA139-687F-0EB4-617A-7731311F4E81}"/>
              </a:ext>
            </a:extLst>
          </p:cNvPr>
          <p:cNvSpPr txBox="1"/>
          <p:nvPr/>
        </p:nvSpPr>
        <p:spPr>
          <a:xfrm>
            <a:off x="9529940" y="4984706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578AE-13BD-C9F5-1495-15CB08EE0BAE}"/>
              </a:ext>
            </a:extLst>
          </p:cNvPr>
          <p:cNvSpPr txBox="1"/>
          <p:nvPr/>
        </p:nvSpPr>
        <p:spPr>
          <a:xfrm>
            <a:off x="11396324" y="4287229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B8F6A-A900-DD05-99AA-F1BD5DD54EE9}"/>
              </a:ext>
            </a:extLst>
          </p:cNvPr>
          <p:cNvSpPr txBox="1"/>
          <p:nvPr/>
        </p:nvSpPr>
        <p:spPr>
          <a:xfrm>
            <a:off x="9474507" y="2981948"/>
            <a:ext cx="41870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바닥글 개체 틀 1">
            <a:extLst>
              <a:ext uri="{FF2B5EF4-FFF2-40B4-BE49-F238E27FC236}">
                <a16:creationId xmlns:a16="http://schemas.microsoft.com/office/drawing/2014/main" id="{A1089F63-9A54-70C9-9E03-351FB7B15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183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A08C73-4BC4-FC88-9484-263BC096601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좀 더 직관적으로 생각해볼까요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1F8D3F-5C9E-8BD9-BB6C-67C1E3767D5B}"/>
              </a:ext>
            </a:extLst>
          </p:cNvPr>
          <p:cNvSpPr/>
          <p:nvPr/>
        </p:nvSpPr>
        <p:spPr>
          <a:xfrm>
            <a:off x="5834046" y="3617389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465D86-1505-068E-AAC9-EA97739B0D75}"/>
              </a:ext>
            </a:extLst>
          </p:cNvPr>
          <p:cNvSpPr/>
          <p:nvPr/>
        </p:nvSpPr>
        <p:spPr>
          <a:xfrm>
            <a:off x="8827374" y="2443619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02C768-1A9F-86F3-81BD-526D67DB9500}"/>
              </a:ext>
            </a:extLst>
          </p:cNvPr>
          <p:cNvSpPr/>
          <p:nvPr/>
        </p:nvSpPr>
        <p:spPr>
          <a:xfrm>
            <a:off x="10101246" y="5791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52A1AD-A58A-D1D5-6332-ED231F15190D}"/>
              </a:ext>
            </a:extLst>
          </p:cNvPr>
          <p:cNvSpPr/>
          <p:nvPr/>
        </p:nvSpPr>
        <p:spPr>
          <a:xfrm>
            <a:off x="11730159" y="39904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A03F85-AE38-9BB8-6711-A3AE598BB00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372600" y="3167413"/>
            <a:ext cx="1090543" cy="2623893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DF6755-00D2-A46D-C06E-51A02F73D69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557840" y="4085283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DB1D04-5C51-850E-0C00-8F1051D5F2BB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6451843" y="2805516"/>
            <a:ext cx="2375531" cy="917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5E61A5-EE59-C970-5387-FF0D63BFC7A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9551168" y="2805516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1FBCF7-1B08-099E-C13F-DA77A9D1F6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0719043" y="4608203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127698-B114-3A8E-16A1-3B944B8228FF}"/>
              </a:ext>
            </a:extLst>
          </p:cNvPr>
          <p:cNvSpPr txBox="1"/>
          <p:nvPr/>
        </p:nvSpPr>
        <p:spPr>
          <a:xfrm>
            <a:off x="7338001" y="26782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74E74-26CE-9990-7732-8DAC16BB100F}"/>
              </a:ext>
            </a:extLst>
          </p:cNvPr>
          <p:cNvSpPr txBox="1"/>
          <p:nvPr/>
        </p:nvSpPr>
        <p:spPr>
          <a:xfrm>
            <a:off x="8183607" y="44263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FEA67-A490-DC3B-A224-A0F0A86DDD42}"/>
              </a:ext>
            </a:extLst>
          </p:cNvPr>
          <p:cNvSpPr txBox="1"/>
          <p:nvPr/>
        </p:nvSpPr>
        <p:spPr>
          <a:xfrm>
            <a:off x="10000617" y="40648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31B22-D998-B712-CFE2-9426AD0704C9}"/>
              </a:ext>
            </a:extLst>
          </p:cNvPr>
          <p:cNvSpPr txBox="1"/>
          <p:nvPr/>
        </p:nvSpPr>
        <p:spPr>
          <a:xfrm>
            <a:off x="10542198" y="28384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F3A5E-F5A4-DCC2-7651-9F3014D4EC48}"/>
              </a:ext>
            </a:extLst>
          </p:cNvPr>
          <p:cNvSpPr txBox="1"/>
          <p:nvPr/>
        </p:nvSpPr>
        <p:spPr>
          <a:xfrm>
            <a:off x="11311455" y="523900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415BE-C925-7E2B-6EA1-9EFE253657E4}"/>
              </a:ext>
            </a:extLst>
          </p:cNvPr>
          <p:cNvSpPr txBox="1"/>
          <p:nvPr/>
        </p:nvSpPr>
        <p:spPr>
          <a:xfrm>
            <a:off x="2434571" y="6896100"/>
            <a:ext cx="13416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1 - 2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CB740170-E1A4-2CE8-82DA-0F52CF3F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882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E57F1-901D-4F0B-9C0D-5EF2D225E023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좀 더 직관적으로 생각해볼까요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0D16A-A4D7-82B6-E032-AF873623993F}"/>
              </a:ext>
            </a:extLst>
          </p:cNvPr>
          <p:cNvSpPr txBox="1"/>
          <p:nvPr/>
        </p:nvSpPr>
        <p:spPr>
          <a:xfrm>
            <a:off x="2434571" y="6896100"/>
            <a:ext cx="13416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1 - 3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4033C3-28FA-97F0-BD78-49E3FFB0539E}"/>
              </a:ext>
            </a:extLst>
          </p:cNvPr>
          <p:cNvSpPr/>
          <p:nvPr/>
        </p:nvSpPr>
        <p:spPr>
          <a:xfrm>
            <a:off x="5834046" y="3617389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E6A399-D968-7198-3ECA-6D3F0A41CF5D}"/>
              </a:ext>
            </a:extLst>
          </p:cNvPr>
          <p:cNvSpPr/>
          <p:nvPr/>
        </p:nvSpPr>
        <p:spPr>
          <a:xfrm>
            <a:off x="8827374" y="244361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6C711F-247C-AE1F-8C3A-FBAC08027860}"/>
              </a:ext>
            </a:extLst>
          </p:cNvPr>
          <p:cNvSpPr/>
          <p:nvPr/>
        </p:nvSpPr>
        <p:spPr>
          <a:xfrm>
            <a:off x="10101246" y="5791306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E53C0F-817A-4CF6-8F27-2D88630E7AF0}"/>
              </a:ext>
            </a:extLst>
          </p:cNvPr>
          <p:cNvSpPr/>
          <p:nvPr/>
        </p:nvSpPr>
        <p:spPr>
          <a:xfrm>
            <a:off x="11730159" y="39904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D01D05-6E36-F293-32CD-396F737CC8E9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805516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DEE57F-1104-22DD-D96B-27E708EACAE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4085283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1CEFFF-0CF4-09B0-2AD3-F437BD589036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9445171" y="3061416"/>
            <a:ext cx="1017972" cy="27298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7DEE3F-4190-FE6F-F909-C543DC96AD7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805516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9B0450-B2C8-42A5-80E4-A26B3BD2C0F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608203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675B60-EF9B-C0A3-6583-1F7FF457E526}"/>
              </a:ext>
            </a:extLst>
          </p:cNvPr>
          <p:cNvSpPr txBox="1"/>
          <p:nvPr/>
        </p:nvSpPr>
        <p:spPr>
          <a:xfrm>
            <a:off x="7338001" y="26782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4F526-54B4-C950-234F-A2AFC2808C72}"/>
              </a:ext>
            </a:extLst>
          </p:cNvPr>
          <p:cNvSpPr txBox="1"/>
          <p:nvPr/>
        </p:nvSpPr>
        <p:spPr>
          <a:xfrm>
            <a:off x="8183607" y="44263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B6A70-4CB1-31A2-D83F-252CA60574DF}"/>
              </a:ext>
            </a:extLst>
          </p:cNvPr>
          <p:cNvSpPr txBox="1"/>
          <p:nvPr/>
        </p:nvSpPr>
        <p:spPr>
          <a:xfrm>
            <a:off x="10000617" y="40648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3E772-15E6-317F-7576-A61343015918}"/>
              </a:ext>
            </a:extLst>
          </p:cNvPr>
          <p:cNvSpPr txBox="1"/>
          <p:nvPr/>
        </p:nvSpPr>
        <p:spPr>
          <a:xfrm>
            <a:off x="10542198" y="28384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C378F-8CE6-6FCF-A1B2-DE671089AEA4}"/>
              </a:ext>
            </a:extLst>
          </p:cNvPr>
          <p:cNvSpPr txBox="1"/>
          <p:nvPr/>
        </p:nvSpPr>
        <p:spPr>
          <a:xfrm>
            <a:off x="11311455" y="523900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C5D91B9D-087A-3A68-FD5F-BFC9328C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3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2A603-7E32-18F9-EFB9-68C537CAF03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좀 더 직관적으로 생각해볼까요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0F53B-9442-1C37-9506-101C688D35AB}"/>
              </a:ext>
            </a:extLst>
          </p:cNvPr>
          <p:cNvSpPr txBox="1"/>
          <p:nvPr/>
        </p:nvSpPr>
        <p:spPr>
          <a:xfrm>
            <a:off x="2434571" y="6896100"/>
            <a:ext cx="13416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1 - 4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BBD4B7-3B55-AFF2-5E0A-EAC5C3943D9B}"/>
              </a:ext>
            </a:extLst>
          </p:cNvPr>
          <p:cNvSpPr/>
          <p:nvPr/>
        </p:nvSpPr>
        <p:spPr>
          <a:xfrm>
            <a:off x="5834046" y="3617389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C33F3A-CD96-2357-E784-F5426131E618}"/>
              </a:ext>
            </a:extLst>
          </p:cNvPr>
          <p:cNvSpPr/>
          <p:nvPr/>
        </p:nvSpPr>
        <p:spPr>
          <a:xfrm>
            <a:off x="8827374" y="244361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CBF52A-3C70-4187-1D6D-71B96BA2B51A}"/>
              </a:ext>
            </a:extLst>
          </p:cNvPr>
          <p:cNvSpPr/>
          <p:nvPr/>
        </p:nvSpPr>
        <p:spPr>
          <a:xfrm>
            <a:off x="10101246" y="5791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D01D2-376E-0A2D-5F35-F894C3B27B70}"/>
              </a:ext>
            </a:extLst>
          </p:cNvPr>
          <p:cNvSpPr/>
          <p:nvPr/>
        </p:nvSpPr>
        <p:spPr>
          <a:xfrm>
            <a:off x="11730159" y="3990406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ADC258-26A1-1229-4B50-C2F70DA407CD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805516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3BEE23-2E4F-D360-ABCA-63F117D1AB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4085283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98DA75-21BE-AE97-CE1B-DB1281EA9437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9445171" y="3061416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5A7C50-8314-B8E8-FFD0-5273638D7F65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805516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A62B55-12D5-E1DF-1B19-4BD96E6AECFF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608203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A5C9CD-943F-8D3E-95E0-2E5B7862A3A4}"/>
              </a:ext>
            </a:extLst>
          </p:cNvPr>
          <p:cNvSpPr txBox="1"/>
          <p:nvPr/>
        </p:nvSpPr>
        <p:spPr>
          <a:xfrm>
            <a:off x="7338001" y="26782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4D4E-7C1B-A1BF-A343-B228B36830A2}"/>
              </a:ext>
            </a:extLst>
          </p:cNvPr>
          <p:cNvSpPr txBox="1"/>
          <p:nvPr/>
        </p:nvSpPr>
        <p:spPr>
          <a:xfrm>
            <a:off x="8183607" y="44263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50161-6280-A936-A863-9FBC8D2FFC4D}"/>
              </a:ext>
            </a:extLst>
          </p:cNvPr>
          <p:cNvSpPr txBox="1"/>
          <p:nvPr/>
        </p:nvSpPr>
        <p:spPr>
          <a:xfrm>
            <a:off x="10000617" y="40648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EE542-654A-1752-3A20-56917F360735}"/>
              </a:ext>
            </a:extLst>
          </p:cNvPr>
          <p:cNvSpPr txBox="1"/>
          <p:nvPr/>
        </p:nvSpPr>
        <p:spPr>
          <a:xfrm>
            <a:off x="10542198" y="28384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CF750-5BA5-D675-7D60-0FAF81DA260C}"/>
              </a:ext>
            </a:extLst>
          </p:cNvPr>
          <p:cNvSpPr txBox="1"/>
          <p:nvPr/>
        </p:nvSpPr>
        <p:spPr>
          <a:xfrm>
            <a:off x="11311455" y="523900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6BD8670F-D4C3-C4B1-099D-8AA3376A5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725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A480A-18E6-6AA3-1CEA-68637BA358E8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좀 더 직관적으로 생각해볼까요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5A074-954B-8447-D64A-774917DC940E}"/>
              </a:ext>
            </a:extLst>
          </p:cNvPr>
          <p:cNvSpPr txBox="1"/>
          <p:nvPr/>
        </p:nvSpPr>
        <p:spPr>
          <a:xfrm>
            <a:off x="2434571" y="6896100"/>
            <a:ext cx="13416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경로를 구할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정점의 수가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이므로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사이클이 없다면 특정 간선은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만 사용됨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5804A7-A2A5-CBE0-1788-8900E65BE530}"/>
              </a:ext>
            </a:extLst>
          </p:cNvPr>
          <p:cNvSpPr/>
          <p:nvPr/>
        </p:nvSpPr>
        <p:spPr>
          <a:xfrm>
            <a:off x="5834046" y="361738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8EA1E3-A8F2-BD93-9714-82A5BDEF5753}"/>
              </a:ext>
            </a:extLst>
          </p:cNvPr>
          <p:cNvSpPr/>
          <p:nvPr/>
        </p:nvSpPr>
        <p:spPr>
          <a:xfrm>
            <a:off x="8827374" y="244361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AACD5A-1962-37A1-5316-0D6408A40B3D}"/>
              </a:ext>
            </a:extLst>
          </p:cNvPr>
          <p:cNvSpPr/>
          <p:nvPr/>
        </p:nvSpPr>
        <p:spPr>
          <a:xfrm>
            <a:off x="10101246" y="57913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691975-9EF6-2FD3-CB66-F68271172643}"/>
              </a:ext>
            </a:extLst>
          </p:cNvPr>
          <p:cNvSpPr/>
          <p:nvPr/>
        </p:nvSpPr>
        <p:spPr>
          <a:xfrm>
            <a:off x="11730159" y="3990406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B09565-197B-DC7D-661E-1155C6246258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451843" y="2805516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CAC911-70EB-5BA6-54A8-151DDB004A2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4085283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E5CD0E-D7E2-EFD0-7A0A-3F837317EA9D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9445171" y="3061416"/>
            <a:ext cx="1017972" cy="27298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BDEBBA-C404-74A9-5F06-080EA0B1935B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551168" y="2805516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EE2CA8-431A-2528-857D-1207A651A821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0719043" y="4608203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ADD184-DBDA-DF8E-2888-DE06C380B2C4}"/>
              </a:ext>
            </a:extLst>
          </p:cNvPr>
          <p:cNvSpPr txBox="1"/>
          <p:nvPr/>
        </p:nvSpPr>
        <p:spPr>
          <a:xfrm>
            <a:off x="7338001" y="26782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5DAA9-2748-ACE0-DA55-59F6F5249EB2}"/>
              </a:ext>
            </a:extLst>
          </p:cNvPr>
          <p:cNvSpPr txBox="1"/>
          <p:nvPr/>
        </p:nvSpPr>
        <p:spPr>
          <a:xfrm>
            <a:off x="8183607" y="44263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6703A-1DC4-921B-AA75-B60452519FB8}"/>
              </a:ext>
            </a:extLst>
          </p:cNvPr>
          <p:cNvSpPr txBox="1"/>
          <p:nvPr/>
        </p:nvSpPr>
        <p:spPr>
          <a:xfrm>
            <a:off x="10000617" y="40648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E9CE7-97AF-863A-B784-C48E5A61FF87}"/>
              </a:ext>
            </a:extLst>
          </p:cNvPr>
          <p:cNvSpPr txBox="1"/>
          <p:nvPr/>
        </p:nvSpPr>
        <p:spPr>
          <a:xfrm>
            <a:off x="10542198" y="28384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31D95-F0A7-1791-757E-63A9A2ED5378}"/>
              </a:ext>
            </a:extLst>
          </p:cNvPr>
          <p:cNvSpPr txBox="1"/>
          <p:nvPr/>
        </p:nvSpPr>
        <p:spPr>
          <a:xfrm>
            <a:off x="11311455" y="523900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5A7EF266-08EA-D7DE-7C8B-FD4123B2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108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5E30F-5465-4C57-D05A-C01B7C044BF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F317197-56FA-79C3-ABF6-8024ED362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16920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A2403C1-DFFA-D61B-E088-320B46285492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31D401-D4E7-355B-6D8E-68ED70E1B5F7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첫번째 반복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949D6-7613-27D7-D1E5-8545A56D17B3}"/>
              </a:ext>
            </a:extLst>
          </p:cNvPr>
          <p:cNvGrpSpPr/>
          <p:nvPr/>
        </p:nvGrpSpPr>
        <p:grpSpPr>
          <a:xfrm>
            <a:off x="7298447" y="2708377"/>
            <a:ext cx="3691105" cy="2678234"/>
            <a:chOff x="7660345" y="3189060"/>
            <a:chExt cx="3691105" cy="267823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BC83A18-5393-85F6-04DB-CA2BE7D6E786}"/>
                </a:ext>
              </a:extLst>
            </p:cNvPr>
            <p:cNvSpPr/>
            <p:nvPr/>
          </p:nvSpPr>
          <p:spPr>
            <a:xfrm>
              <a:off x="7660345" y="3405823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1</a:t>
              </a:r>
              <a:endParaRPr lang="ko-KR" altLang="en-US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B1F3E5B-EEBB-4C1A-3BEE-67D5FB33605F}"/>
                </a:ext>
              </a:extLst>
            </p:cNvPr>
            <p:cNvSpPr/>
            <p:nvPr/>
          </p:nvSpPr>
          <p:spPr>
            <a:xfrm>
              <a:off x="10627656" y="3405823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2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06B3B9-BCDA-A0C9-81D7-EFE3BFB83904}"/>
                </a:ext>
              </a:extLst>
            </p:cNvPr>
            <p:cNvSpPr/>
            <p:nvPr/>
          </p:nvSpPr>
          <p:spPr>
            <a:xfrm>
              <a:off x="9144000" y="5143500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4FACDB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3</a:t>
              </a:r>
              <a:endParaRPr lang="ko-KR" altLang="en-US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70A3480-88BC-5611-F7C8-B82B6AAF55EF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8384139" y="3767720"/>
              <a:ext cx="2243517" cy="0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B71CA1-DF40-6AF1-A2A5-A13FF1359F91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8278142" y="4023620"/>
              <a:ext cx="971855" cy="1225877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E31E14D-2003-903A-A113-5A70702B93E5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9761797" y="4023620"/>
              <a:ext cx="971856" cy="1225877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0DC3C7-459E-0946-784F-7507EA3F0CEE}"/>
                </a:ext>
              </a:extLst>
            </p:cNvPr>
            <p:cNvSpPr txBox="1"/>
            <p:nvPr/>
          </p:nvSpPr>
          <p:spPr>
            <a:xfrm>
              <a:off x="9296545" y="3189060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9A9B3F-F37C-28B5-B0EC-817EF15C90C0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8126439" y="4160103"/>
              <a:ext cx="1017561" cy="1345294"/>
            </a:xfrm>
            <a:prstGeom prst="straightConnector1">
              <a:avLst/>
            </a:prstGeom>
            <a:ln w="76200">
              <a:solidFill>
                <a:srgbClr val="4FAC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1875AC-4EDD-8F03-416C-162E18ED2D88}"/>
                </a:ext>
              </a:extLst>
            </p:cNvPr>
            <p:cNvSpPr txBox="1"/>
            <p:nvPr/>
          </p:nvSpPr>
          <p:spPr>
            <a:xfrm>
              <a:off x="8809172" y="4298213"/>
              <a:ext cx="4187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EA1060-C78E-D275-8B13-0C073033E6CE}"/>
                </a:ext>
              </a:extLst>
            </p:cNvPr>
            <p:cNvSpPr txBox="1"/>
            <p:nvPr/>
          </p:nvSpPr>
          <p:spPr>
            <a:xfrm>
              <a:off x="8068734" y="4781847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-2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842CC4-46DF-C38A-8264-73C89703026C}"/>
                </a:ext>
              </a:extLst>
            </p:cNvPr>
            <p:cNvSpPr txBox="1"/>
            <p:nvPr/>
          </p:nvSpPr>
          <p:spPr>
            <a:xfrm>
              <a:off x="10247725" y="4722712"/>
              <a:ext cx="5822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rPr>
                <a:t>-4</a:t>
              </a:r>
              <a:endPara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51AC83-5496-9641-1807-41C52012E4B2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8B415D8C-0A7F-BFE8-2510-52655A8DF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3070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ECBEF-4641-8281-7937-88FF92B30F5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ED929D-3CB9-317C-B75F-17774AD4353B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752BAD-1767-2E3B-1FC8-7CFA161238E6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81F704-073B-DF11-2D8F-8019C9195BED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79999-E317-C9CD-A81B-BEBB9EB8388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0F9842-8B46-0D0E-D2FE-9F50861E708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1CF0F3-8958-BF8E-4EED-DE875D409AB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843C9-B2C2-6BB3-0118-8545ACE40740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6FC2C6-3FB4-A28A-F5CF-F2C0D9B6E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C770A-E942-377A-4E86-F17D083B4F6A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DFA49-8EDE-5FA1-82B7-087EA7A78694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9830-CBD7-9A5C-9C23-2EC06B9820D6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1D798-4C58-2C83-9522-1AC9B9A69011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36DD068-A1F6-6002-0E2F-19B437F5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85518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0E2BC43-DD77-AAC7-FF0E-5CCA9E34A816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1FE651-A466-796E-76DC-6E6ADBF0AD0B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첫번째 반복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C6BEBE28-B3D1-1FFC-C51E-F42861739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31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99F54-E449-059B-78A8-FA9A6720DF6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EB15D0-DB7E-307C-5DF4-1590D54577A1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5E0039-2332-AA4E-A25E-74ACDB7010E7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F3CD73-6537-5B6E-3B37-9916D80238C8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F27E1EB-1900-B6ED-AE86-8B243DF0F3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E970D2-B33A-944C-6B4C-6642D2F20C7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3A329E-BD64-9232-2ADE-295AB5E338C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28F13-33B8-63F4-BCF9-A396A1EAB10F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B0A322-FB87-F340-F9C3-0A4E9F1ACE0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79BEE-B82C-22DB-A8DD-DD283342939B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002AB-BCB5-F152-552D-9CED90F55FD2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5B25D-34F5-1095-7266-1E26FBF89678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0BC8A-405A-784A-9BC0-D2553AE6C8DD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C3DD52E-23F4-644E-DDC6-49C7FB89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42964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ADA9AF-20A6-B7CD-9B9A-B3BF76DB7898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DB458CC-796D-C646-50BB-FA75E4781330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첫번째 반복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8BEA6038-294B-E641-FA9D-9875D6F40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601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97197-ABD5-D60C-37BD-078517DE0D5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34AF959-C34D-845E-8F21-0C9475F1DD1D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54C3B1-6020-1BE4-16EF-5B32A8EB8DD3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78C220-2BBA-BE5E-1BA7-9F3826982560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1AA176-9058-F18A-40FE-F43887689C1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A7BB3A-9CEC-F17D-EF13-57E91313D47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46D616-ADA5-8902-A0D6-1A90388D9C53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25B76-F4DF-8CA2-D939-EDD5B623140D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4DC49E-7EB9-E799-50A5-56A90752C46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1148BD-57DB-16E9-16DF-BD6CD80518A8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AD5E0-7EE8-A3C4-1418-3B3266800BA9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95E53-F270-3361-0DA3-00EE79134BBD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AA894-A20F-784B-C704-BCD9F4325B2A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A6F9D3A-1261-4C1B-FDE7-58030767B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16312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E63F3A7-AA4E-37A3-557F-732692898113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8582DD0-1E86-40D2-4E86-33B287780363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첫번째 반복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ACCD5320-C174-9F2F-94AE-B2A43682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186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B1E60-EF4B-FF62-EEF4-32BC8EECA7A1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4EDF3A-8C52-F4DF-A52F-6AC8F87670A6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F60859-05FD-5AC7-7099-F73936E01D18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01C87E-0231-DB92-0EFE-D34E761A293A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C8DFB2-15A0-47E6-7262-D600692B7CE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AC6CFC-F064-E120-7A03-2166B3C5511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089BC2-32BD-7764-A924-A5F7D3A86F1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26C4E-3BDE-3B66-7389-2F817E11A095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D6FDF2-49D5-4A85-C324-07A6D63E01CB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869C2-9383-138C-06EE-78387EC54834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3DD29-0B06-0525-1BB8-19159357EF65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47105-26DA-F8BF-E3C8-BF22F1700580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D8F25-24C9-E2AC-815F-D4C92E590058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C59B8E-180B-9B13-F88B-A2494AE4E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39274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A20A8B0-6A45-E5B1-6573-BC52C6639C22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662BC05-5C54-C7BA-D9C7-6144C4625930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첫번째 반복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C3E5F020-CF3F-075E-3B58-CA9840180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5244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AA0466-1886-3828-E098-F88FF208ABF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B72D8D-F976-C053-4A70-6A1D4AC0380E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6EB94A-09C1-EC5E-DA7B-1EF1D7B8D504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F7DA8B-04E8-D1AC-7F27-3FF36BC5692A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08085-346B-EFB3-C60A-F3F7D72AE92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C3E4BD-FD28-071B-1818-CFDB8F03B06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46355C-AF49-FB20-7A6D-5B3E3519D83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A35127-37E7-2F05-86E4-5421A95EAF10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17E830-400D-0900-12AD-BED08C5732D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C9A98A-861C-AD82-8E4C-C4D80ABEC5BA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5592B-DB3A-BE3E-17C9-4DD3BD14B384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355DF-2EE7-03DD-7D3B-11520978DD16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568DB-21DF-9C6E-FFFE-27969552DE6F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1E110DD-ADD7-0B1B-F914-9918AA45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2633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22BFA61-85C7-A911-D6FE-3EEE5BBFED5A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3134894-2084-3858-3833-EF5656187A0A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두번째 반복</a:t>
            </a: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63DC0E64-C14A-F4A6-C133-3DC31B70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88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41C40-F03C-1245-78AB-5357A783FB1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최단 경로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756A8-FE6A-E967-6AF9-C54C0B3B4E6B}"/>
              </a:ext>
            </a:extLst>
          </p:cNvPr>
          <p:cNvSpPr txBox="1"/>
          <p:nvPr/>
        </p:nvSpPr>
        <p:spPr>
          <a:xfrm>
            <a:off x="990600" y="2573803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Shortest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2C618-880D-6FB9-CE9E-6B96DA621DA2}"/>
              </a:ext>
            </a:extLst>
          </p:cNvPr>
          <p:cNvSpPr txBox="1"/>
          <p:nvPr/>
        </p:nvSpPr>
        <p:spPr>
          <a:xfrm>
            <a:off x="990600" y="36195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그래프에서 정점 사이의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최단 경로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Single-Source (SSP) :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까지의 최단 경로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Single-Destination :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으로부터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도착점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까지의 최단 경로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SSP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뒤집어서 구현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Single-Pair :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 정점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사이의 최단 경로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SSP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sub-problem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All-Pairs (ASP) 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가능한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조합에 대한 최단 경로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12B95F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SSP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벨만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ASP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: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플로이드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워셜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F44A6850-9981-560B-FC1A-10219EF05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570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50ABBD-4AA7-7FF9-B9AE-94193C842C7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3747E2-9EFA-10DF-ECEC-CA8F64AC1B82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3E6B58-5980-4366-B894-651260EDED46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C2E3A0-4D9F-DDF0-B0ED-A1E7D5E59237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D1091F-029C-419D-2DF7-D74E48C2607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7AF878-55D9-4AA0-3F4E-23A4769F47D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BD5BC-128A-FC35-9DF6-7F341DC8A6C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73E1F4-D710-3052-6F2C-43DC1759035D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72ABCA-CFBA-FFDA-0E69-5005BCCE934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D13924-192A-8942-4DCA-4C761CD9A5B1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6EA51-2C95-A762-9941-19D2824B0EF4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E6E77-26B0-6088-E42C-C214586C2CEA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A5FC7-B3E8-3613-1C2D-8E1C028E73BF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76B9B6D-6E16-FF80-92DD-4BB06143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9466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B71123C-03C2-A1EB-827F-C707F70B281E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112CF6-2B57-9D5C-3CF3-A2AFD721B675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두번째 반복</a:t>
            </a: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05D4A2B9-EA53-3EC3-688C-3AC661200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8807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11022-0988-6396-725E-66100CB74EC4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4A855B-4B3F-B524-3036-BC80FDFE60F2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77CF8C-737A-2CD9-5DBF-7D1BF80436A6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55A490-18CA-11E4-F015-C20DBE6BE484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B24BFE8-2F81-33E4-90A9-ED7D25664D7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1D69AF-74D1-DE17-9A6D-97B7B6F2B3B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76E3EE-78E7-61D5-1E6A-8D77166CEC6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E8CA7-E056-565A-F790-4B3931850826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EA2FD4-B1CA-48C8-E019-49895163B442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64AA56-3882-3A92-9F62-B80BA0015CF9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D91CE-795A-1ECE-82CC-910A6283D540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A0E39-38AB-1B45-98A5-AA52A6178BE5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22ACF-4776-CF43-9BEA-948994EF05C4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E95FB1-5527-5FA3-B1D5-888F220A2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927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4A0EF4-8A8B-F6F5-4DEC-DDBBADC6A426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958A177-7EDB-0F27-4AF0-B32ABF14EB6E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두번째 반복</a:t>
            </a: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3166ACF6-1980-7120-8E15-15FC60A67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296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1E821-33E9-D65C-1689-35AC8AD5D574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035615-E5F6-917F-C6CD-956DF4B71503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2D3689-817D-564A-0BA2-BAF90C6AE626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9D4045-58C2-264B-D943-4C95F9A337A0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E592C1-835C-EAF1-6929-E945F241E47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812155-4C75-145F-264E-4315E1F5537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542DDC-99E0-2763-1C52-79283610D46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F19B2C-BB93-94D7-04EB-F5478CF27589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37478C-E82B-FA17-01B3-D77E6440E443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D17C72-E953-5C6B-1F12-273BFE932C04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05ABB-68EF-144D-ECC8-3D79332343E7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CCE9A-3F34-1436-5EE4-AF959BEF9AA1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20EB7-B992-F8C2-2C9E-6916EF9A2557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F83BA4-8948-A1D5-649D-6680215E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3636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E0954D-B09E-9E66-40FD-07E246F4FD5F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14C050-4F7A-066A-20D6-415D059495F9}"/>
              </a:ext>
            </a:extLst>
          </p:cNvPr>
          <p:cNvSpPr txBox="1"/>
          <p:nvPr/>
        </p:nvSpPr>
        <p:spPr>
          <a:xfrm>
            <a:off x="407547" y="8842745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두번째 반복</a:t>
            </a: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36DF3F09-5669-F212-35BF-CB771496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93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15DFE-69C4-4537-AFCB-BAB146F2581D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21E1539-04E8-37F1-5E5F-518BA2BBAE74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8209B1-C1A6-E2C4-BABF-1D9434DEAC65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73F65D2-87DB-62D3-87EA-EC001ED691A5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443C1B-D818-B971-6F72-B33DCADDFBF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619F6B-0C68-500D-CD6D-95F22955310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20EE9C-9D16-C397-3945-8BD3D381973C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7F8866-24C6-3945-4945-F5CCB2F498A0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34DE95-EDB5-F231-C4FB-03FF75686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39ED7E-0613-40CC-8BE8-ECFBB4ADC0B5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7DC59-C4ED-B7AC-28E5-E1C7E39DC8BC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769B2-E522-F0D7-37D6-91206F7D3266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A0A33-33E8-6B1D-A0D8-C9CD9675B2FC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1BD044B-0DFE-5B02-2FD3-5DB2611A4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41821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D9DC3F2-C951-AF04-96C6-C0A9B0CD476B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101DF03-CA15-D51B-9ED5-47336FCC31A0}"/>
              </a:ext>
            </a:extLst>
          </p:cNvPr>
          <p:cNvSpPr txBox="1"/>
          <p:nvPr/>
        </p:nvSpPr>
        <p:spPr>
          <a:xfrm>
            <a:off x="407547" y="8842745"/>
            <a:ext cx="104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세번째 반복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여기서 갱신이 또 일어나면 음의 사이클</a:t>
            </a:r>
          </a:p>
        </p:txBody>
      </p:sp>
      <p:sp>
        <p:nvSpPr>
          <p:cNvPr id="19" name="바닥글 개체 틀 1">
            <a:extLst>
              <a:ext uri="{FF2B5EF4-FFF2-40B4-BE49-F238E27FC236}">
                <a16:creationId xmlns:a16="http://schemas.microsoft.com/office/drawing/2014/main" id="{5BCA57E2-BF7C-8070-AFF6-9080C038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3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95B37-D484-7739-1504-08A012DA740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벨만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포드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F3E0F4C-A5AF-CC85-AA59-62D1C7BB59E1}"/>
              </a:ext>
            </a:extLst>
          </p:cNvPr>
          <p:cNvSpPr/>
          <p:nvPr/>
        </p:nvSpPr>
        <p:spPr>
          <a:xfrm>
            <a:off x="7298447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1E74A0-15FB-B9FF-D94D-EF6B8F950B77}"/>
              </a:ext>
            </a:extLst>
          </p:cNvPr>
          <p:cNvSpPr/>
          <p:nvPr/>
        </p:nvSpPr>
        <p:spPr>
          <a:xfrm>
            <a:off x="10265758" y="292514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51BAC5-64BE-F345-6BBD-98574237A1F6}"/>
              </a:ext>
            </a:extLst>
          </p:cNvPr>
          <p:cNvSpPr/>
          <p:nvPr/>
        </p:nvSpPr>
        <p:spPr>
          <a:xfrm>
            <a:off x="8782102" y="466281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EFB80A-02CD-0B6C-B6D9-303AA8A2BC0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022241" y="3287037"/>
            <a:ext cx="224351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A3709C-3092-4EC3-369A-08BE32DC766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916244" y="3542937"/>
            <a:ext cx="971855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0E52D5-3A88-800B-4A21-97A1E0504BE1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399899" y="3542937"/>
            <a:ext cx="971856" cy="122587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E2778E-3F97-3B0F-383D-4AEBC0FFBB34}"/>
              </a:ext>
            </a:extLst>
          </p:cNvPr>
          <p:cNvSpPr txBox="1"/>
          <p:nvPr/>
        </p:nvSpPr>
        <p:spPr>
          <a:xfrm>
            <a:off x="8934647" y="270837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02FEA-6126-B435-B50F-8580E43B31A0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764541" y="3679420"/>
            <a:ext cx="1017561" cy="134529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840E1C-72B3-C065-B801-0C604A40CC60}"/>
              </a:ext>
            </a:extLst>
          </p:cNvPr>
          <p:cNvSpPr txBox="1"/>
          <p:nvPr/>
        </p:nvSpPr>
        <p:spPr>
          <a:xfrm>
            <a:off x="8447274" y="3817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AEF8A-5375-B0C6-3054-6C96F900925B}"/>
              </a:ext>
            </a:extLst>
          </p:cNvPr>
          <p:cNvSpPr txBox="1"/>
          <p:nvPr/>
        </p:nvSpPr>
        <p:spPr>
          <a:xfrm>
            <a:off x="7706836" y="4301164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468D-999F-F005-0E86-40AFB0A6EA6F}"/>
              </a:ext>
            </a:extLst>
          </p:cNvPr>
          <p:cNvSpPr txBox="1"/>
          <p:nvPr/>
        </p:nvSpPr>
        <p:spPr>
          <a:xfrm>
            <a:off x="9885827" y="4242029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7E2F1-C5CC-01AC-668A-2DDF36A4E3C5}"/>
              </a:ext>
            </a:extLst>
          </p:cNvPr>
          <p:cNvSpPr txBox="1"/>
          <p:nvPr/>
        </p:nvSpPr>
        <p:spPr>
          <a:xfrm>
            <a:off x="6796812" y="2368297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51A56-4895-CE2E-BD88-E0433FFB1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83885"/>
              </p:ext>
            </p:extLst>
          </p:nvPr>
        </p:nvGraphicFramePr>
        <p:xfrm>
          <a:off x="7742682" y="7087066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19DAE7-A442-D9DB-713C-0CC164A7A67D}"/>
              </a:ext>
            </a:extLst>
          </p:cNvPr>
          <p:cNvGraphicFramePr>
            <a:graphicFrameLocks noGrp="1"/>
          </p:cNvGraphicFramePr>
          <p:nvPr/>
        </p:nvGraphicFramePr>
        <p:xfrm>
          <a:off x="7742682" y="6286500"/>
          <a:ext cx="2800350" cy="79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03875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6134097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7017226"/>
                    </a:ext>
                  </a:extLst>
                </a:gridCol>
              </a:tblGrid>
              <a:tr h="79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024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6C6C3C-0864-35F3-9C28-790A9C659153}"/>
              </a:ext>
            </a:extLst>
          </p:cNvPr>
          <p:cNvSpPr txBox="1"/>
          <p:nvPr/>
        </p:nvSpPr>
        <p:spPr>
          <a:xfrm>
            <a:off x="407547" y="8842745"/>
            <a:ext cx="104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세번째 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1781B-C08D-7F4C-CEB2-AC5A1C8F5246}"/>
              </a:ext>
            </a:extLst>
          </p:cNvPr>
          <p:cNvSpPr txBox="1"/>
          <p:nvPr/>
        </p:nvSpPr>
        <p:spPr>
          <a:xfrm>
            <a:off x="5727815" y="8125444"/>
            <a:ext cx="683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갱신 확인</a:t>
            </a:r>
            <a:endParaRPr lang="en-US" altLang="ko-KR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음의 사이클 있음</a:t>
            </a:r>
          </a:p>
        </p:txBody>
      </p:sp>
      <p:sp>
        <p:nvSpPr>
          <p:cNvPr id="20" name="바닥글 개체 틀 1">
            <a:extLst>
              <a:ext uri="{FF2B5EF4-FFF2-40B4-BE49-F238E27FC236}">
                <a16:creationId xmlns:a16="http://schemas.microsoft.com/office/drawing/2014/main" id="{8696FC04-BCE4-1E72-5827-70A4D8CD0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8067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7F27B-A093-50AB-E3D8-8425E40D97C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의사 코드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307FD-3486-9684-6AFF-FCFF99A9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69" y="2227435"/>
            <a:ext cx="6534150" cy="50101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6674DB-80EF-BE99-F76A-FFE754A99708}"/>
              </a:ext>
            </a:extLst>
          </p:cNvPr>
          <p:cNvCxnSpPr>
            <a:cxnSpLocks/>
          </p:cNvCxnSpPr>
          <p:nvPr/>
        </p:nvCxnSpPr>
        <p:spPr>
          <a:xfrm flipH="1">
            <a:off x="9738872" y="3928900"/>
            <a:ext cx="990600" cy="1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9DAE46-957E-8900-F1CD-C0E3A226BFA6}"/>
              </a:ext>
            </a:extLst>
          </p:cNvPr>
          <p:cNvSpPr txBox="1"/>
          <p:nvPr/>
        </p:nvSpPr>
        <p:spPr>
          <a:xfrm>
            <a:off x="10707863" y="3651901"/>
            <a:ext cx="24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(V-1) * E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D2B824-C8D3-1FCF-0E4E-BE9C7F081B65}"/>
              </a:ext>
            </a:extLst>
          </p:cNvPr>
          <p:cNvCxnSpPr>
            <a:cxnSpLocks/>
          </p:cNvCxnSpPr>
          <p:nvPr/>
        </p:nvCxnSpPr>
        <p:spPr>
          <a:xfrm flipH="1">
            <a:off x="10125869" y="5662221"/>
            <a:ext cx="990600" cy="1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1BBBCC-7970-65E0-AA37-DC8D221C8731}"/>
              </a:ext>
            </a:extLst>
          </p:cNvPr>
          <p:cNvSpPr txBox="1"/>
          <p:nvPr/>
        </p:nvSpPr>
        <p:spPr>
          <a:xfrm>
            <a:off x="11133529" y="538522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E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DCADE-B295-D89D-F6C0-0502F696B12E}"/>
              </a:ext>
            </a:extLst>
          </p:cNvPr>
          <p:cNvSpPr txBox="1"/>
          <p:nvPr/>
        </p:nvSpPr>
        <p:spPr>
          <a:xfrm>
            <a:off x="3887136" y="7810500"/>
            <a:ext cx="1051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O(VE)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8147D4A6-EBD9-F5B3-82DE-669DDE0E5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36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CC163-6878-1CB8-6FB7-1ED5A7DF066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EF78C7F5-C923-4B9F-E780-F04719AB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56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2B963-FE2D-E808-186D-5411BEE540A8}"/>
              </a:ext>
            </a:extLst>
          </p:cNvPr>
          <p:cNvSpPr txBox="1"/>
          <p:nvPr/>
        </p:nvSpPr>
        <p:spPr>
          <a:xfrm>
            <a:off x="1676400" y="20955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11657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타임머신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FD8F6-FB05-62B9-EB97-54395A7C7265}"/>
              </a:ext>
            </a:extLst>
          </p:cNvPr>
          <p:cNvSpPr txBox="1"/>
          <p:nvPr/>
        </p:nvSpPr>
        <p:spPr>
          <a:xfrm>
            <a:off x="1676400" y="30099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6AB-9106-4B19-7CA6-1A7C801103D9}"/>
              </a:ext>
            </a:extLst>
          </p:cNvPr>
          <p:cNvSpPr txBox="1"/>
          <p:nvPr/>
        </p:nvSpPr>
        <p:spPr>
          <a:xfrm>
            <a:off x="1676400" y="3816842"/>
            <a:ext cx="1325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번 도시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출발해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나머지 모든 도시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가는 가장 빠른 시간은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단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순간이동과 타임머신으로 걸리는 시간이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음수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 경우가 있을 수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어떠한 도시로 가는 시간을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무한히 오래 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돌릴 수 있음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음의 사이클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52A14-37FA-DBC0-E27B-BFB5103AC471}"/>
              </a:ext>
            </a:extLst>
          </p:cNvPr>
          <p:cNvSpPr txBox="1"/>
          <p:nvPr/>
        </p:nvSpPr>
        <p:spPr>
          <a:xfrm>
            <a:off x="1676400" y="55979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2549-042C-8405-58E4-E4EFBF19E939}"/>
              </a:ext>
            </a:extLst>
          </p:cNvPr>
          <p:cNvSpPr txBox="1"/>
          <p:nvPr/>
        </p:nvSpPr>
        <p:spPr>
          <a:xfrm>
            <a:off x="1676400" y="640490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도시의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500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도시 사이를 오가는 버스의 수는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M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6,000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이동 비용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-10,000 &lt;= C 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7D1F25E-22A1-484F-0C27-3472CB3E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183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6733B-7502-8384-29B0-6BC96AA508B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1CBC-B9AF-990C-A1B3-20DF8887E891}"/>
              </a:ext>
            </a:extLst>
          </p:cNvPr>
          <p:cNvSpPr txBox="1"/>
          <p:nvPr/>
        </p:nvSpPr>
        <p:spPr>
          <a:xfrm>
            <a:off x="1421467" y="14657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F8C152-DFB0-9FB3-0CC8-7E1E985B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5444"/>
              </p:ext>
            </p:extLst>
          </p:nvPr>
        </p:nvGraphicFramePr>
        <p:xfrm>
          <a:off x="1560219" y="2254266"/>
          <a:ext cx="2705100" cy="262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624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1 2 4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1 3 3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 3 -1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1 -2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A65C85-274A-3B81-EA91-D9A0BB384DEE}"/>
              </a:ext>
            </a:extLst>
          </p:cNvPr>
          <p:cNvSpPr txBox="1"/>
          <p:nvPr/>
        </p:nvSpPr>
        <p:spPr>
          <a:xfrm>
            <a:off x="5663962" y="146576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E1B70CFE-3CB9-A58A-31A8-9B28596C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95503"/>
              </p:ext>
            </p:extLst>
          </p:nvPr>
        </p:nvGraphicFramePr>
        <p:xfrm>
          <a:off x="5802714" y="2254266"/>
          <a:ext cx="2705100" cy="16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63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611637-BCFA-DDF1-CE3E-B1812B1309AB}"/>
              </a:ext>
            </a:extLst>
          </p:cNvPr>
          <p:cNvSpPr txBox="1"/>
          <p:nvPr/>
        </p:nvSpPr>
        <p:spPr>
          <a:xfrm>
            <a:off x="1455195" y="527522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7780800A-999E-468B-5BCE-35F8029D3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39752"/>
              </p:ext>
            </p:extLst>
          </p:nvPr>
        </p:nvGraphicFramePr>
        <p:xfrm>
          <a:off x="1593947" y="6063729"/>
          <a:ext cx="2705100" cy="262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624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1 2 4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1 3 3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 3 -4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1 -2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B73973-ABD7-45DD-573A-B834379F1AF4}"/>
              </a:ext>
            </a:extLst>
          </p:cNvPr>
          <p:cNvSpPr txBox="1"/>
          <p:nvPr/>
        </p:nvSpPr>
        <p:spPr>
          <a:xfrm>
            <a:off x="5697690" y="527522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86AF63E-F840-7024-CF24-875D2AD8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93022"/>
              </p:ext>
            </p:extLst>
          </p:nvPr>
        </p:nvGraphicFramePr>
        <p:xfrm>
          <a:off x="5836442" y="6063729"/>
          <a:ext cx="2705100" cy="16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63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377B8C-9D15-460A-3B2C-52613EFE8949}"/>
              </a:ext>
            </a:extLst>
          </p:cNvPr>
          <p:cNvSpPr txBox="1"/>
          <p:nvPr/>
        </p:nvSpPr>
        <p:spPr>
          <a:xfrm>
            <a:off x="9713874" y="14657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C00AADFA-8259-EEC3-0D54-9BB20C91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47508"/>
              </p:ext>
            </p:extLst>
          </p:nvPr>
        </p:nvGraphicFramePr>
        <p:xfrm>
          <a:off x="9852626" y="2254266"/>
          <a:ext cx="2705100" cy="262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624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3 2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1 2 4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1 2 3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2DC5A4-FC5E-E2F8-F15C-B32530DF458A}"/>
              </a:ext>
            </a:extLst>
          </p:cNvPr>
          <p:cNvSpPr txBox="1"/>
          <p:nvPr/>
        </p:nvSpPr>
        <p:spPr>
          <a:xfrm>
            <a:off x="13956369" y="146576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F6C1F280-63D7-A711-62AE-67244667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83654"/>
              </p:ext>
            </p:extLst>
          </p:nvPr>
        </p:nvGraphicFramePr>
        <p:xfrm>
          <a:off x="14095121" y="2254266"/>
          <a:ext cx="2705100" cy="16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63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6" name="바닥글 개체 틀 1">
            <a:extLst>
              <a:ext uri="{FF2B5EF4-FFF2-40B4-BE49-F238E27FC236}">
                <a16:creationId xmlns:a16="http://schemas.microsoft.com/office/drawing/2014/main" id="{A96CBEC0-A722-75DF-0CB3-0AAA6C97C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9820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F53EE-AAD2-823C-5A27-2254F599E928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마무리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E7BF0-B9DF-E526-1328-74E8199271CE}"/>
              </a:ext>
            </a:extLst>
          </p:cNvPr>
          <p:cNvSpPr txBox="1"/>
          <p:nvPr/>
        </p:nvSpPr>
        <p:spPr>
          <a:xfrm>
            <a:off x="698356" y="2612589"/>
            <a:ext cx="167514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있는 그래프의 최단 경로는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BFS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사용할 수 없음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출발지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도착지에 대한 최단 경로는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벨만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음의 사이클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생기는 경우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벨만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포드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사용해야 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출발지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도착지에 대한 최단 경로는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플로이드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워셜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구현시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 알고리즘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과 헷갈리지 않도록 주의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79683-6D2F-E6CD-B687-36E54BB79253}"/>
              </a:ext>
            </a:extLst>
          </p:cNvPr>
          <p:cNvSpPr txBox="1"/>
          <p:nvPr/>
        </p:nvSpPr>
        <p:spPr>
          <a:xfrm>
            <a:off x="693807" y="19431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정리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A311D-5D4B-CCA6-EC5C-99C93797AA40}"/>
              </a:ext>
            </a:extLst>
          </p:cNvPr>
          <p:cNvSpPr txBox="1"/>
          <p:nvPr/>
        </p:nvSpPr>
        <p:spPr>
          <a:xfrm>
            <a:off x="693806" y="6492825"/>
            <a:ext cx="17136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복잡도를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하는 글도 있고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하는 글도 있어요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사실 다 같은 얘기를 다르게 기술한 것이지만 그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차이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이해하면 알고리즘에 대해 더 잘 이해할 수 있어요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가지 종류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로만 주어진다면 어떻게 될까요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여기에도 그냥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적용할까요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1BE4A-EC51-DDCB-5789-C30311FECFB1}"/>
              </a:ext>
            </a:extLst>
          </p:cNvPr>
          <p:cNvSpPr txBox="1"/>
          <p:nvPr/>
        </p:nvSpPr>
        <p:spPr>
          <a:xfrm>
            <a:off x="689258" y="5823336"/>
            <a:ext cx="418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이것도 알아보세요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EBF5BAEE-BDB1-5BD6-DC02-D937C5647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144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2023-1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D7A88-0338-4583-9AD3-9D8EAF53A652}"/>
              </a:ext>
            </a:extLst>
          </p:cNvPr>
          <p:cNvSpPr txBox="1"/>
          <p:nvPr/>
        </p:nvSpPr>
        <p:spPr>
          <a:xfrm>
            <a:off x="693807" y="208299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필수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CAAB9-C7D6-4DE6-BA67-6373959CC938}"/>
              </a:ext>
            </a:extLst>
          </p:cNvPr>
          <p:cNvSpPr txBox="1"/>
          <p:nvPr/>
        </p:nvSpPr>
        <p:spPr>
          <a:xfrm>
            <a:off x="693807" y="5192739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도전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0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DE8D3EEE-3A18-4768-AF10-897DB695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4089078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715A48-D72A-4508-8FD7-F301F5CBD0ED}"/>
              </a:ext>
            </a:extLst>
          </p:cNvPr>
          <p:cNvSpPr txBox="1"/>
          <p:nvPr/>
        </p:nvSpPr>
        <p:spPr>
          <a:xfrm>
            <a:off x="1649104" y="400889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2458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키 순서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2" name="Picture 2" descr="글 읽기 - 게시판에 그림/파일 첨부할 수 있습니다">
            <a:hlinkClick r:id="rId4"/>
            <a:extLst>
              <a:ext uri="{FF2B5EF4-FFF2-40B4-BE49-F238E27FC236}">
                <a16:creationId xmlns:a16="http://schemas.microsoft.com/office/drawing/2014/main" id="{04340DCB-31F1-4963-884A-0F5808F1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6192572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733E90-C97F-465C-B1C9-D5A32A3AC6FE}"/>
              </a:ext>
            </a:extLst>
          </p:cNvPr>
          <p:cNvSpPr txBox="1"/>
          <p:nvPr/>
        </p:nvSpPr>
        <p:spPr>
          <a:xfrm>
            <a:off x="1649104" y="611239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1865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웜홀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A7779-BB1F-451B-A996-B440AD472F0E}"/>
              </a:ext>
            </a:extLst>
          </p:cNvPr>
          <p:cNvSpPr txBox="1"/>
          <p:nvPr/>
        </p:nvSpPr>
        <p:spPr>
          <a:xfrm>
            <a:off x="1649104" y="6716124"/>
            <a:ext cx="1481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2021 KAKAO BLIND RECRUITMENT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합승 택시 요금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Level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30" name="Picture 2" descr="글 읽기 - 게시판에 그림/파일 첨부할 수 있습니다">
            <a:hlinkClick r:id="rId5"/>
            <a:extLst>
              <a:ext uri="{FF2B5EF4-FFF2-40B4-BE49-F238E27FC236}">
                <a16:creationId xmlns:a16="http://schemas.microsoft.com/office/drawing/2014/main" id="{F818CA6D-F1EB-40C9-90CA-A6F49177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2964018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643D12-D113-4B7D-BA98-5AB5F58A0359}"/>
              </a:ext>
            </a:extLst>
          </p:cNvPr>
          <p:cNvSpPr txBox="1"/>
          <p:nvPr/>
        </p:nvSpPr>
        <p:spPr>
          <a:xfrm>
            <a:off x="1649104" y="287344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15685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드래곤 커브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6"/>
            <a:extLst>
              <a:ext uri="{FF2B5EF4-FFF2-40B4-BE49-F238E27FC236}">
                <a16:creationId xmlns:a16="http://schemas.microsoft.com/office/drawing/2014/main" id="{2C649B18-0D81-CF5D-2028-7A93AC64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3526548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BB6CE-62D5-74E4-AE35-99820476336C}"/>
              </a:ext>
            </a:extLst>
          </p:cNvPr>
          <p:cNvSpPr txBox="1"/>
          <p:nvPr/>
        </p:nvSpPr>
        <p:spPr>
          <a:xfrm>
            <a:off x="1649104" y="344636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1238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파티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hlinkClick r:id="rId7"/>
            <a:extLst>
              <a:ext uri="{FF2B5EF4-FFF2-40B4-BE49-F238E27FC236}">
                <a16:creationId xmlns:a16="http://schemas.microsoft.com/office/drawing/2014/main" id="{60CF6940-F65A-DC67-BF15-72ED29A6E9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16861" r="80409" b="18640"/>
          <a:stretch/>
        </p:blipFill>
        <p:spPr>
          <a:xfrm>
            <a:off x="838200" y="6683668"/>
            <a:ext cx="691200" cy="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14825-53EF-8CD8-1056-232645EF3898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4D6B-81AD-A843-196E-24D877AD1F21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Dijkstra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806F1-47BD-6348-87AF-8CEBE65FB011}"/>
              </a:ext>
            </a:extLst>
          </p:cNvPr>
          <p:cNvSpPr txBox="1"/>
          <p:nvPr/>
        </p:nvSpPr>
        <p:spPr>
          <a:xfrm>
            <a:off x="1447800" y="3966508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까지의 최단 경로를 구하는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SSP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 정점으로부터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가장 가까운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부터 탐색하는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그리디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접근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음수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인 간선이 있다면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경우에 따라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무한 루프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빠질 수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할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5BED3E29-D6FE-9EBC-2A8B-E96F57C94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111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2023-1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 마감일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9E0A-D07C-4C06-A11D-86766F28475F}"/>
              </a:ext>
            </a:extLst>
          </p:cNvPr>
          <p:cNvSpPr txBox="1"/>
          <p:nvPr/>
        </p:nvSpPr>
        <p:spPr>
          <a:xfrm>
            <a:off x="1532007" y="342093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과제제출 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3280C-BB70-470E-B4B3-20CB1FE26995}"/>
              </a:ext>
            </a:extLst>
          </p:cNvPr>
          <p:cNvSpPr txBox="1"/>
          <p:nvPr/>
        </p:nvSpPr>
        <p:spPr>
          <a:xfrm>
            <a:off x="1532007" y="5325933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추가제출 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5E8ED-1EC9-4399-8BE8-2681658EFE00}"/>
              </a:ext>
            </a:extLst>
          </p:cNvPr>
          <p:cNvSpPr txBox="1"/>
          <p:nvPr/>
        </p:nvSpPr>
        <p:spPr>
          <a:xfrm>
            <a:off x="5029200" y="34671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5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화요일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18:59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E22CA-742B-475F-AF33-51DF13EE22D0}"/>
              </a:ext>
            </a:extLst>
          </p:cNvPr>
          <p:cNvSpPr txBox="1"/>
          <p:nvPr/>
        </p:nvSpPr>
        <p:spPr>
          <a:xfrm>
            <a:off x="5029200" y="5372100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6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목요일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42129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AD6EC-B620-5A92-8508-910DBB25D66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30936C6-4C6A-3AF5-46BF-7AF8220C6DC1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D585AB-415E-A206-6ABC-403828A57587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24E40A-49A2-D511-FC8A-B9DA14FE8D12}"/>
              </a:ext>
            </a:extLst>
          </p:cNvPr>
          <p:cNvSpPr/>
          <p:nvPr/>
        </p:nvSpPr>
        <p:spPr>
          <a:xfrm>
            <a:off x="72056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74F63E-FDBC-146B-3075-A28F1F3F51F5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55FCD7-FC42-6A52-4D0D-2A60EBAE22EF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87EB5-EEAD-A2F0-A9A0-4D6FDFDF60F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CB4E63-48F6-41F5-568B-6D4464EAE52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7ACA8D-68CA-FF4A-3D9C-29135EC8C88E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F729E6-6EC7-14CE-B1C6-08DC836244F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247391-9BD5-254E-4A4F-051CBDE58D9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08889" y="3927984"/>
            <a:ext cx="1002754" cy="15450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DF7A32-72C3-B823-2F26-A8C5E355ADD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188DAB-DD95-3C9A-A8E3-1D345A61EFCC}"/>
              </a:ext>
            </a:extLst>
          </p:cNvPr>
          <p:cNvSpPr txBox="1"/>
          <p:nvPr/>
        </p:nvSpPr>
        <p:spPr>
          <a:xfrm>
            <a:off x="6308889" y="460149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3EE4E-79C0-BFD0-B3E4-4F946C986660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39B77-ABB1-4555-E511-AFBD94C6600B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9CB1-9300-6A7F-F10E-131EB7B8A132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57A58-B93E-6A35-41C1-B28C69269345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9552D-368F-BC17-5F6F-46DDBFDA8CB9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18AF0196-D64E-8E51-0BE5-01360C414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75869"/>
              </p:ext>
            </p:extLst>
          </p:nvPr>
        </p:nvGraphicFramePr>
        <p:xfrm>
          <a:off x="7193808" y="7508244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4569875-CB74-6EC2-C098-2046F4A2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12466"/>
              </p:ext>
            </p:extLst>
          </p:nvPr>
        </p:nvGraphicFramePr>
        <p:xfrm>
          <a:off x="7193808" y="6591300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C042745-A7A7-0BF8-8AF6-DE73B11DF940}"/>
              </a:ext>
            </a:extLst>
          </p:cNvPr>
          <p:cNvSpPr txBox="1"/>
          <p:nvPr/>
        </p:nvSpPr>
        <p:spPr>
          <a:xfrm>
            <a:off x="5332411" y="2595033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바닥글 개체 틀 1">
            <a:extLst>
              <a:ext uri="{FF2B5EF4-FFF2-40B4-BE49-F238E27FC236}">
                <a16:creationId xmlns:a16="http://schemas.microsoft.com/office/drawing/2014/main" id="{111670F5-C9F6-3BDD-9B18-9064A550C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940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63541-D765-D706-3A0F-34FE047CFD2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7C1A36B-F444-05CE-7A64-F18D9BEE9883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B89F90-569E-3AE5-F4FC-D5BDBBCC5FBE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EA64BF-4385-A1E2-CCD2-78502488F7AC}"/>
              </a:ext>
            </a:extLst>
          </p:cNvPr>
          <p:cNvSpPr/>
          <p:nvPr/>
        </p:nvSpPr>
        <p:spPr>
          <a:xfrm>
            <a:off x="72056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A3ACD1-9C8C-9AB3-248D-B0CB5AE7AC9F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3A9DE0-4D71-E31C-6A23-C7BDA09984FF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37B280-9BAC-6578-E7A0-0BE09BC64967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A37947-F2C2-C7CD-E6F9-ACD2801B1C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63ADD9-CD12-D27E-5E78-9F873D60C37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FEE98F-8D10-0BD7-FF0E-90F125881F2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13CB85-FF65-3C23-3D9B-2B476C54C04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08889" y="3927984"/>
            <a:ext cx="1002754" cy="15450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6ADC75-FA14-DEC7-92DE-1DDA236E1E0F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F5F8E-2652-6854-4DD1-FACA86D4E0DA}"/>
              </a:ext>
            </a:extLst>
          </p:cNvPr>
          <p:cNvSpPr txBox="1"/>
          <p:nvPr/>
        </p:nvSpPr>
        <p:spPr>
          <a:xfrm>
            <a:off x="6308889" y="460149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A884A-8C6D-0218-47BC-0F18D68FFE10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E445A-109E-ADEF-2408-D389E038B2F1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47BAF-B12E-DDBE-1127-807301E51AC1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A2991-92F9-0975-5C8A-FBFA97802413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BBA76-4817-EB91-8A0A-6B55630364AE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77C57-881B-B7FA-6219-1C1CB6FDF2CE}"/>
              </a:ext>
            </a:extLst>
          </p:cNvPr>
          <p:cNvSpPr txBox="1"/>
          <p:nvPr/>
        </p:nvSpPr>
        <p:spPr>
          <a:xfrm>
            <a:off x="5332411" y="2595033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3E257045-D257-6AEA-EB6F-B25A65C9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2489"/>
              </p:ext>
            </p:extLst>
          </p:nvPr>
        </p:nvGraphicFramePr>
        <p:xfrm>
          <a:off x="7193808" y="7508244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BD1655D3-0F5D-6BD8-F966-4F2D2C4F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15955"/>
              </p:ext>
            </p:extLst>
          </p:nvPr>
        </p:nvGraphicFramePr>
        <p:xfrm>
          <a:off x="7193808" y="6591300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24" name="바닥글 개체 틀 1">
            <a:extLst>
              <a:ext uri="{FF2B5EF4-FFF2-40B4-BE49-F238E27FC236}">
                <a16:creationId xmlns:a16="http://schemas.microsoft.com/office/drawing/2014/main" id="{CAC2AA2A-354D-6851-9CDB-6C36D617B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3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86C616-EA95-8956-7663-D10B12D43B4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545CA-6E4C-F555-63F1-1AC9C5602B48}"/>
              </a:ext>
            </a:extLst>
          </p:cNvPr>
          <p:cNvSpPr txBox="1"/>
          <p:nvPr/>
        </p:nvSpPr>
        <p:spPr>
          <a:xfrm>
            <a:off x="8705439" y="8400736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 &lt; 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878177A7-AA41-22D2-00DC-4977C44A7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53875"/>
              </p:ext>
            </p:extLst>
          </p:nvPr>
        </p:nvGraphicFramePr>
        <p:xfrm>
          <a:off x="7193808" y="7508244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FBF9680C-9558-BBE1-3DCA-E3816FF1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67410"/>
              </p:ext>
            </p:extLst>
          </p:nvPr>
        </p:nvGraphicFramePr>
        <p:xfrm>
          <a:off x="7193808" y="6591300"/>
          <a:ext cx="4502725" cy="87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303193602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39508296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9154299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5568606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66992232"/>
                    </a:ext>
                  </a:extLst>
                </a:gridCol>
              </a:tblGrid>
              <a:tr h="87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29899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2661BA93-EBC0-0D45-BC98-A1AC5D8FF266}"/>
              </a:ext>
            </a:extLst>
          </p:cNvPr>
          <p:cNvSpPr/>
          <p:nvPr/>
        </p:nvSpPr>
        <p:spPr>
          <a:xfrm>
            <a:off x="5834046" y="319307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213E42-935B-49C8-58D5-A3ADD7F41EF1}"/>
              </a:ext>
            </a:extLst>
          </p:cNvPr>
          <p:cNvSpPr/>
          <p:nvPr/>
        </p:nvSpPr>
        <p:spPr>
          <a:xfrm>
            <a:off x="8827374" y="20193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4A11B03-8CBB-4492-12EB-534FD0DCFBB0}"/>
              </a:ext>
            </a:extLst>
          </p:cNvPr>
          <p:cNvSpPr/>
          <p:nvPr/>
        </p:nvSpPr>
        <p:spPr>
          <a:xfrm>
            <a:off x="72056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5BD39D-0A71-7430-8226-1CDC0EEE9F0E}"/>
              </a:ext>
            </a:extLst>
          </p:cNvPr>
          <p:cNvSpPr/>
          <p:nvPr/>
        </p:nvSpPr>
        <p:spPr>
          <a:xfrm>
            <a:off x="10101246" y="53669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0907E46-88AA-1DA2-CEA1-CD34707E1D11}"/>
              </a:ext>
            </a:extLst>
          </p:cNvPr>
          <p:cNvSpPr/>
          <p:nvPr/>
        </p:nvSpPr>
        <p:spPr>
          <a:xfrm>
            <a:off x="11730159" y="356608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C63FB5-79A0-4733-FB63-8C921BBE1052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451843" y="2381197"/>
            <a:ext cx="2375531" cy="91787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F2603E-DB1B-2687-722F-9AD69AB8E38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557840" y="3660964"/>
            <a:ext cx="3649403" cy="181202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AC4A7-AEE5-DBFA-D91B-BC27DBD149AE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445171" y="2637097"/>
            <a:ext cx="1017972" cy="27298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91C717-877E-5A90-39BF-4D3271EFA601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9551168" y="2381197"/>
            <a:ext cx="2284988" cy="1290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CB78DA-4AC8-19FF-31FD-8FE3ED85043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308889" y="3927984"/>
            <a:ext cx="1002754" cy="15450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E12237-4A6D-2FBA-430A-349F4E382B0D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10719043" y="4183884"/>
            <a:ext cx="1117113" cy="128910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DB1B69-379A-F0B7-90DF-2EB526CEF532}"/>
              </a:ext>
            </a:extLst>
          </p:cNvPr>
          <p:cNvSpPr txBox="1"/>
          <p:nvPr/>
        </p:nvSpPr>
        <p:spPr>
          <a:xfrm>
            <a:off x="6308889" y="460149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70DE49-1181-787E-9ACF-E5B347184721}"/>
              </a:ext>
            </a:extLst>
          </p:cNvPr>
          <p:cNvSpPr txBox="1"/>
          <p:nvPr/>
        </p:nvSpPr>
        <p:spPr>
          <a:xfrm>
            <a:off x="7338001" y="225395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266FE8-1CA8-3AD5-7F80-C270F24BA8EB}"/>
              </a:ext>
            </a:extLst>
          </p:cNvPr>
          <p:cNvSpPr txBox="1"/>
          <p:nvPr/>
        </p:nvSpPr>
        <p:spPr>
          <a:xfrm>
            <a:off x="8183607" y="400204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15D128-BCDA-5B0B-684B-C9623079D92B}"/>
              </a:ext>
            </a:extLst>
          </p:cNvPr>
          <p:cNvSpPr txBox="1"/>
          <p:nvPr/>
        </p:nvSpPr>
        <p:spPr>
          <a:xfrm>
            <a:off x="10000617" y="364050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E8776-B963-AA3E-A809-29544D4F36A6}"/>
              </a:ext>
            </a:extLst>
          </p:cNvPr>
          <p:cNvSpPr txBox="1"/>
          <p:nvPr/>
        </p:nvSpPr>
        <p:spPr>
          <a:xfrm>
            <a:off x="10542198" y="241408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70699B-67B1-7475-9B50-E303F06DB68A}"/>
              </a:ext>
            </a:extLst>
          </p:cNvPr>
          <p:cNvSpPr txBox="1"/>
          <p:nvPr/>
        </p:nvSpPr>
        <p:spPr>
          <a:xfrm>
            <a:off x="11311455" y="481468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E0F1E-4101-F42C-740D-317B784C30EC}"/>
              </a:ext>
            </a:extLst>
          </p:cNvPr>
          <p:cNvSpPr txBox="1"/>
          <p:nvPr/>
        </p:nvSpPr>
        <p:spPr>
          <a:xfrm>
            <a:off x="5332411" y="2595033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2DBDD324-A1EC-73F7-E22E-4F6C6CD6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2023-1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087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2539</Words>
  <Application>Microsoft Office PowerPoint</Application>
  <PresentationFormat>사용자 지정</PresentationFormat>
  <Paragraphs>906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맑은 고딕</vt:lpstr>
      <vt:lpstr>나눔스퀘어라운드 Bold</vt:lpstr>
      <vt:lpstr>Wingdings</vt:lpstr>
      <vt:lpstr>나눔스퀘어라운드 Regular</vt:lpstr>
      <vt:lpstr>Arial</vt:lpstr>
      <vt:lpstr>?? ??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cse_123</cp:lastModifiedBy>
  <cp:revision>201</cp:revision>
  <dcterms:created xsi:type="dcterms:W3CDTF">2021-08-21T18:40:45Z</dcterms:created>
  <dcterms:modified xsi:type="dcterms:W3CDTF">2023-05-25T03:45:02Z</dcterms:modified>
</cp:coreProperties>
</file>