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320" r:id="rId2"/>
    <p:sldId id="316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8" r:id="rId18"/>
    <p:sldId id="339" r:id="rId19"/>
    <p:sldId id="317" r:id="rId20"/>
    <p:sldId id="340" r:id="rId21"/>
    <p:sldId id="341" r:id="rId22"/>
    <p:sldId id="342" r:id="rId23"/>
    <p:sldId id="343" r:id="rId24"/>
    <p:sldId id="344" r:id="rId25"/>
    <p:sldId id="345" r:id="rId26"/>
    <p:sldId id="347" r:id="rId27"/>
    <p:sldId id="348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18" r:id="rId43"/>
    <p:sldId id="322" r:id="rId44"/>
  </p:sldIdLst>
  <p:sldSz cx="18288000" cy="10287000"/>
  <p:notesSz cx="10287000" cy="18288000"/>
  <p:embeddedFontLst>
    <p:embeddedFont>
      <p:font typeface="나눔스퀘어라운드 Bold" panose="020B0600000101010101" pitchFamily="34" charset="-127"/>
      <p:bold r:id="rId46"/>
    </p:embeddedFont>
    <p:embeddedFont>
      <p:font typeface="나눔스퀘어라운드 Regular" panose="020B0600000101010101" pitchFamily="34" charset="-127"/>
      <p:regular r:id="rId47"/>
    </p:embeddedFont>
    <p:embeddedFont>
      <p:font typeface="맑은 고딕" panose="020B0503020000020004" pitchFamily="34" charset="-127"/>
      <p:regular r:id="rId48"/>
      <p:bold r:id="rId49"/>
    </p:embeddedFont>
    <p:embeddedFont>
      <p:font typeface="Cambria Math" panose="02040503050406030204" pitchFamily="18" charset="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4DC4CE-2EB3-1C46-8C75-639B864CC401}">
          <p14:sldIdLst>
            <p14:sldId id="320"/>
            <p14:sldId id="316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39"/>
          </p14:sldIdLst>
        </p14:section>
        <p14:section name="1197번" id="{400C1F08-42EF-E74C-BA7F-DF06BBF2897E}">
          <p14:sldIdLst>
            <p14:sldId id="317"/>
            <p14:sldId id="340"/>
            <p14:sldId id="341"/>
            <p14:sldId id="342"/>
            <p14:sldId id="343"/>
            <p14:sldId id="344"/>
            <p14:sldId id="345"/>
            <p14:sldId id="347"/>
            <p14:sldId id="348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4386번" id="{3B1724C0-0CD1-0544-B055-E83C9C6FC7B3}">
          <p14:sldIdLst>
            <p14:sldId id="360"/>
            <p14:sldId id="361"/>
            <p14:sldId id="362"/>
            <p14:sldId id="363"/>
          </p14:sldIdLst>
        </p14:section>
        <p14:section name="마무리" id="{9B6AF687-FA13-EF47-A3C5-97013C8DBCFE}">
          <p14:sldIdLst>
            <p14:sldId id="31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CDB"/>
    <a:srgbClr val="263238"/>
    <a:srgbClr val="65C0ED"/>
    <a:srgbClr val="12B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26"/>
  </p:normalViewPr>
  <p:slideViewPr>
    <p:cSldViewPr>
      <p:cViewPr varScale="1">
        <p:scale>
          <a:sx n="64" d="100"/>
          <a:sy n="64" d="100"/>
        </p:scale>
        <p:origin x="200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A09E8-CF4B-4255-9070-858CF18E1EF7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F116-B261-4C6A-9D91-7661FD413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7C0CAC-8E01-4C20-B7D9-3CD3E05D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270E27-7CEA-4DBB-8678-BE7E95BE0B28}"/>
              </a:ext>
            </a:extLst>
          </p:cNvPr>
          <p:cNvSpPr/>
          <p:nvPr userDrawn="1"/>
        </p:nvSpPr>
        <p:spPr>
          <a:xfrm>
            <a:off x="381000" y="366956"/>
            <a:ext cx="152400" cy="555006"/>
          </a:xfrm>
          <a:prstGeom prst="rect">
            <a:avLst/>
          </a:prstGeom>
          <a:solidFill>
            <a:srgbClr val="4FA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FE7962-49EF-476D-A75D-4AF404513668}" type="datetime1">
              <a:rPr lang="en-US" altLang="ko-KR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8A0F4-10A3-4AD0-8344-DB35C50ED253}" type="datetime1">
              <a:rPr lang="en-US" altLang="ko-KR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990950-6D73-4502-A99C-772080C82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73DC43-2248-42DF-8E7F-D82B77FC727B}" type="datetime1">
              <a:rPr lang="en-US" altLang="ko-KR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F2156-C2EE-4D54-862B-B6E6BB4D520A}" type="datetime1">
              <a:rPr lang="en-US" altLang="ko-KR" smtClean="0"/>
              <a:t>12/6/24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C11345-E41B-47E3-98D0-2CC7794B2B07}" type="datetime1">
              <a:rPr lang="en-US" altLang="ko-KR" smtClean="0"/>
              <a:t>12/6/24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1EE537-4A32-40A2-8D72-6187A8536665}" type="datetime1">
              <a:rPr lang="en-US" altLang="ko-KR" smtClean="0"/>
              <a:t>12/6/24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2D38-7ECE-43D9-9164-0F414B524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30400" y="9639300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A4FA1-2F91-424A-B259-D37841676080}" type="datetime1">
              <a:rPr lang="en-US" altLang="ko-KR" smtClean="0"/>
              <a:t>12/6/24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3D51E-B58B-43F4-B4D5-0FE2C8E56E39}" type="datetime1">
              <a:rPr lang="en-US" altLang="ko-KR" smtClean="0"/>
              <a:t>12/6/24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E7FBEC-59CD-4C2F-8520-04495775C3F3}"/>
              </a:ext>
            </a:extLst>
          </p:cNvPr>
          <p:cNvCxnSpPr>
            <a:cxnSpLocks/>
          </p:cNvCxnSpPr>
          <p:nvPr userDrawn="1"/>
        </p:nvCxnSpPr>
        <p:spPr>
          <a:xfrm>
            <a:off x="533400" y="9486900"/>
            <a:ext cx="17173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F7FCE15A-827E-4463-A4C3-EC2C0F8A5A8E}"/>
              </a:ext>
            </a:extLst>
          </p:cNvPr>
          <p:cNvGrpSpPr/>
          <p:nvPr userDrawn="1"/>
        </p:nvGrpSpPr>
        <p:grpSpPr>
          <a:xfrm>
            <a:off x="16800221" y="321294"/>
            <a:ext cx="941599" cy="941599"/>
            <a:chOff x="16800221" y="321294"/>
            <a:chExt cx="941599" cy="941599"/>
          </a:xfrm>
        </p:grpSpPr>
        <p:pic>
          <p:nvPicPr>
            <p:cNvPr id="6" name="Object 13">
              <a:extLst>
                <a:ext uri="{FF2B5EF4-FFF2-40B4-BE49-F238E27FC236}">
                  <a16:creationId xmlns:a16="http://schemas.microsoft.com/office/drawing/2014/main" id="{EA6279B6-60F0-4631-A6A1-298E3B11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00221" y="321294"/>
              <a:ext cx="941599" cy="9415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19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4386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acmicpc.net/problem/22251" TargetMode="External"/><Relationship Id="rId2" Type="http://schemas.openxmlformats.org/officeDocument/2006/relationships/hyperlink" Target="https://www.acmicpc.net/problem/1341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problem/21924" TargetMode="External"/><Relationship Id="rId5" Type="http://schemas.openxmlformats.org/officeDocument/2006/relationships/hyperlink" Target="https://www.acmicpc.net/problem/1774" TargetMode="External"/><Relationship Id="rId4" Type="http://schemas.openxmlformats.org/officeDocument/2006/relationships/hyperlink" Target="https://www.acmicpc.net/problem/136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90E1A7-C505-4B51-842D-6F7C74663B72}"/>
              </a:ext>
            </a:extLst>
          </p:cNvPr>
          <p:cNvSpPr txBox="1"/>
          <p:nvPr/>
        </p:nvSpPr>
        <p:spPr>
          <a:xfrm>
            <a:off x="406755" y="33289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알튜비튜</a:t>
            </a:r>
            <a:endParaRPr lang="en-US" altLang="ko-KR" sz="72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r>
              <a:rPr lang="ko-KR" altLang="en-US" sz="72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최소 신장 트리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1DF1D-1C34-8AE1-A07D-2AFA6353744D}"/>
              </a:ext>
            </a:extLst>
          </p:cNvPr>
          <p:cNvSpPr txBox="1"/>
          <p:nvPr/>
        </p:nvSpPr>
        <p:spPr>
          <a:xfrm>
            <a:off x="406754" y="3008040"/>
            <a:ext cx="919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하나의 그래프에서 트리를 만들 수 있는 방법은 많습니다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 중 간선의 가중치 합이 가장 작은 트리는 어떻게 구할까요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알고리즘으로 대표할 수 있는 최소 신장 트리 문제입니다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795BC2CC-F429-FE3B-FB08-6FBD121C4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922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90783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38254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78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88635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76714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71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17917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7022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4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02247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45834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1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09692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65963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49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5BDDE4C-4EB0-93D9-93E1-4CA171308108}"/>
              </a:ext>
            </a:extLst>
          </p:cNvPr>
          <p:cNvCxnSpPr>
            <a:cxnSpLocks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4710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94664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C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0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5BDDE4C-4EB0-93D9-93E1-4CA171308108}"/>
              </a:ext>
            </a:extLst>
          </p:cNvPr>
          <p:cNvCxnSpPr>
            <a:cxnSpLocks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72333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71268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-8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19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5BDDE4C-4EB0-93D9-93E1-4CA171308108}"/>
              </a:ext>
            </a:extLst>
          </p:cNvPr>
          <p:cNvCxnSpPr>
            <a:cxnSpLocks/>
          </p:cNvCxnSpPr>
          <p:nvPr/>
        </p:nvCxnSpPr>
        <p:spPr>
          <a:xfrm>
            <a:off x="12242335" y="4726684"/>
            <a:ext cx="0" cy="936753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401194" y="2362321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25388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74362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77400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98156" y="2362321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74362" y="400399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71325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95119" y="2362321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36259" y="2724218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92159" y="2618221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80438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77400" y="400289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98156" y="4364787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80438" y="400289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401194" y="4364787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42335" y="2724218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80438" y="566343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95197" y="4620687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28426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89152" y="308809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18621" y="28949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50315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611406" y="3837680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31464" y="38708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99333" y="308603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300931" y="491806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40963" y="510912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553902-3C4D-4623-C667-916071C2F608}"/>
              </a:ext>
            </a:extLst>
          </p:cNvPr>
          <p:cNvSpPr txBox="1"/>
          <p:nvPr/>
        </p:nvSpPr>
        <p:spPr>
          <a:xfrm>
            <a:off x="1827657" y="7295971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트리를 만들기 위해 필요한 간선의 수 </a:t>
            </a:r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V-1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개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모두 고르면</a:t>
            </a:r>
            <a:endParaRPr lang="en-US" altLang="ko-KR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en-US" altLang="ko-KR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379733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401194" y="2362321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25388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74362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77400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98156" y="2362321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74362" y="400399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71325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95119" y="2362321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92159" y="2618221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80438" y="200042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77400" y="400289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80438" y="400289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401194" y="4364787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42335" y="2724218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80438" y="566343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95197" y="4620687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28426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18621" y="28949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50315" y="180832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31464" y="387087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99333" y="308603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40963" y="510912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59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11472-71FC-D024-ADF9-4C57F303B86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13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3A65B1CC-462D-A5F5-371B-551ED59F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841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691B59-3B6B-2E84-23EE-E5C9A8832EA5}"/>
              </a:ext>
            </a:extLst>
          </p:cNvPr>
          <p:cNvSpPr txBox="1"/>
          <p:nvPr/>
        </p:nvSpPr>
        <p:spPr>
          <a:xfrm>
            <a:off x="1676400" y="247823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1197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최소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스패닝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트리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F489B-3498-FD62-A5FD-26F48F3EB1B1}"/>
              </a:ext>
            </a:extLst>
          </p:cNvPr>
          <p:cNvSpPr txBox="1"/>
          <p:nvPr/>
        </p:nvSpPr>
        <p:spPr>
          <a:xfrm>
            <a:off x="1676400" y="339263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8032F-EF2E-41D5-669F-508B83B5DED6}"/>
              </a:ext>
            </a:extLst>
          </p:cNvPr>
          <p:cNvSpPr txBox="1"/>
          <p:nvPr/>
        </p:nvSpPr>
        <p:spPr>
          <a:xfrm>
            <a:off x="1676400" y="4199572"/>
            <a:ext cx="1325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그래프에 대한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 신장 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CF6CB-09BD-4A65-6E87-A304BC01F216}"/>
              </a:ext>
            </a:extLst>
          </p:cNvPr>
          <p:cNvSpPr txBox="1"/>
          <p:nvPr/>
        </p:nvSpPr>
        <p:spPr>
          <a:xfrm>
            <a:off x="1676400" y="499283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ABA96-E51F-7FC3-E345-CCF6CDCCBCA1}"/>
              </a:ext>
            </a:extLst>
          </p:cNvPr>
          <p:cNvSpPr txBox="1"/>
          <p:nvPr/>
        </p:nvSpPr>
        <p:spPr>
          <a:xfrm>
            <a:off x="1676400" y="5799772"/>
            <a:ext cx="1409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정점의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V &lt;= 10,000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E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&lt;= 100,000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가중치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C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-1,000,000 &lt;= C &lt;= 1,000,000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6170F-8801-5D9C-9F14-2B9E4F18E092}"/>
              </a:ext>
            </a:extLst>
          </p:cNvPr>
          <p:cNvSpPr txBox="1"/>
          <p:nvPr/>
        </p:nvSpPr>
        <p:spPr>
          <a:xfrm>
            <a:off x="12662848" y="231761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B90B5DF7-93CF-660C-5B85-62AD58A37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67909"/>
              </p:ext>
            </p:extLst>
          </p:nvPr>
        </p:nvGraphicFramePr>
        <p:xfrm>
          <a:off x="12801600" y="3106115"/>
          <a:ext cx="2185095" cy="2473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095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473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3 3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1 2 1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2 3 2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1 3 3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16A2013-C3F7-EC38-21EA-0A27F49255F5}"/>
              </a:ext>
            </a:extLst>
          </p:cNvPr>
          <p:cNvSpPr txBox="1"/>
          <p:nvPr/>
        </p:nvSpPr>
        <p:spPr>
          <a:xfrm>
            <a:off x="12662848" y="590149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81E60D56-C896-965B-48A3-DEAA9B811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13636"/>
              </p:ext>
            </p:extLst>
          </p:nvPr>
        </p:nvGraphicFramePr>
        <p:xfrm>
          <a:off x="12801599" y="6689997"/>
          <a:ext cx="2185095" cy="1495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095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495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8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6BD05FD-863E-ED79-E522-2D43B922667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그래프에서 트리 만들기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10416-324F-E494-6ED0-2684A2ED9E7D}"/>
              </a:ext>
            </a:extLst>
          </p:cNvPr>
          <p:cNvSpPr txBox="1"/>
          <p:nvPr/>
        </p:nvSpPr>
        <p:spPr>
          <a:xfrm>
            <a:off x="6511863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6A61E1-1EAD-F618-B656-3D905218E918}"/>
              </a:ext>
            </a:extLst>
          </p:cNvPr>
          <p:cNvGrpSpPr/>
          <p:nvPr/>
        </p:nvGrpSpPr>
        <p:grpSpPr>
          <a:xfrm>
            <a:off x="5257800" y="2737893"/>
            <a:ext cx="7332907" cy="4386807"/>
            <a:chOff x="3048000" y="2416138"/>
            <a:chExt cx="7332907" cy="438680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268AE3-09D4-DBD6-EDBF-CF68E915385B}"/>
                </a:ext>
              </a:extLst>
            </p:cNvPr>
            <p:cNvSpPr/>
            <p:nvPr/>
          </p:nvSpPr>
          <p:spPr>
            <a:xfrm>
              <a:off x="5251037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F9DB05-73D0-92A0-FF22-774F88FA2023}"/>
                </a:ext>
              </a:extLst>
            </p:cNvPr>
            <p:cNvSpPr/>
            <p:nvPr/>
          </p:nvSpPr>
          <p:spPr>
            <a:xfrm>
              <a:off x="7454075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81320C3-ABA3-851D-3C77-E2EAD7E8D75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5974831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668D5DF-D456-DB80-B1FC-34DB61E89127}"/>
                </a:ext>
              </a:extLst>
            </p:cNvPr>
            <p:cNvSpPr/>
            <p:nvPr/>
          </p:nvSpPr>
          <p:spPr>
            <a:xfrm>
              <a:off x="5251037" y="4419706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4BC1D10-27B9-56A1-27F9-5816DAC5715F}"/>
                </a:ext>
              </a:extLst>
            </p:cNvPr>
            <p:cNvSpPr/>
            <p:nvPr/>
          </p:nvSpPr>
          <p:spPr>
            <a:xfrm>
              <a:off x="3048000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0DAF887-21E4-1A3E-421D-411777073834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3771794" y="2778035"/>
              <a:ext cx="1479243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0EE1E8D-78F6-06B0-09B0-24304486817B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5612934" y="3139932"/>
              <a:ext cx="0" cy="1279774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C01761F-67B7-0297-C406-8B690D4458C7}"/>
                </a:ext>
              </a:extLst>
            </p:cNvPr>
            <p:cNvCxnSpPr>
              <a:cxnSpLocks/>
              <a:stCxn id="37" idx="3"/>
              <a:endCxn id="39" idx="7"/>
            </p:cNvCxnSpPr>
            <p:nvPr/>
          </p:nvCxnSpPr>
          <p:spPr>
            <a:xfrm flipH="1">
              <a:off x="5868834" y="3033935"/>
              <a:ext cx="1691238" cy="1491768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6CFB110-0DD0-AD18-E496-7912A8975ADC}"/>
                </a:ext>
              </a:extLst>
            </p:cNvPr>
            <p:cNvCxnSpPr>
              <a:cxnSpLocks/>
              <a:stCxn id="45" idx="2"/>
              <a:endCxn id="37" idx="6"/>
            </p:cNvCxnSpPr>
            <p:nvPr/>
          </p:nvCxnSpPr>
          <p:spPr>
            <a:xfrm flipH="1">
              <a:off x="8177869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81D5E87-540F-61D7-A7F7-CC4E7439BE7B}"/>
                </a:ext>
              </a:extLst>
            </p:cNvPr>
            <p:cNvSpPr/>
            <p:nvPr/>
          </p:nvSpPr>
          <p:spPr>
            <a:xfrm>
              <a:off x="9657113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6DD3E75-48D2-753B-77D5-8E6D36002C03}"/>
                </a:ext>
              </a:extLst>
            </p:cNvPr>
            <p:cNvSpPr/>
            <p:nvPr/>
          </p:nvSpPr>
          <p:spPr>
            <a:xfrm>
              <a:off x="7454075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6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E65B0AA-945C-11A0-9783-AA029BBA8129}"/>
                </a:ext>
              </a:extLst>
            </p:cNvPr>
            <p:cNvCxnSpPr>
              <a:cxnSpLocks/>
              <a:stCxn id="46" idx="2"/>
              <a:endCxn id="39" idx="6"/>
            </p:cNvCxnSpPr>
            <p:nvPr/>
          </p:nvCxnSpPr>
          <p:spPr>
            <a:xfrm flipH="1">
              <a:off x="5974831" y="4780501"/>
              <a:ext cx="1479244" cy="110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1F49D7-1287-E71D-E9EB-24F45EA6E3F6}"/>
                </a:ext>
              </a:extLst>
            </p:cNvPr>
            <p:cNvSpPr/>
            <p:nvPr/>
          </p:nvSpPr>
          <p:spPr>
            <a:xfrm>
              <a:off x="9657113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938DA33-CE6B-16E9-04EA-202291E71481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8177869" y="4780501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653AECF-8A49-0AF7-B3BB-BEEC6248DEE3}"/>
                </a:ext>
              </a:extLst>
            </p:cNvPr>
            <p:cNvCxnSpPr>
              <a:cxnSpLocks/>
              <a:stCxn id="48" idx="0"/>
              <a:endCxn id="45" idx="4"/>
            </p:cNvCxnSpPr>
            <p:nvPr/>
          </p:nvCxnSpPr>
          <p:spPr>
            <a:xfrm flipV="1">
              <a:off x="10019010" y="3139932"/>
              <a:ext cx="0" cy="127867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0BD05B-465E-45C8-8DAC-9B2D7849E216}"/>
                </a:ext>
              </a:extLst>
            </p:cNvPr>
            <p:cNvSpPr/>
            <p:nvPr/>
          </p:nvSpPr>
          <p:spPr>
            <a:xfrm>
              <a:off x="9657113" y="6079151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820FC41-E8EB-9C29-5FEE-3E94217F659F}"/>
                </a:ext>
              </a:extLst>
            </p:cNvPr>
            <p:cNvCxnSpPr>
              <a:cxnSpLocks/>
              <a:stCxn id="51" idx="1"/>
              <a:endCxn id="46" idx="5"/>
            </p:cNvCxnSpPr>
            <p:nvPr/>
          </p:nvCxnSpPr>
          <p:spPr>
            <a:xfrm flipH="1" flipV="1">
              <a:off x="8071872" y="5036401"/>
              <a:ext cx="1691238" cy="1148747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67E8BAC-771D-3647-31EF-7A4CB457C541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10019010" y="5142398"/>
              <a:ext cx="0" cy="936753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338ABB-BF66-5A22-A23F-0A1EF2E69719}"/>
              </a:ext>
            </a:extLst>
          </p:cNvPr>
          <p:cNvSpPr txBox="1"/>
          <p:nvPr/>
        </p:nvSpPr>
        <p:spPr>
          <a:xfrm>
            <a:off x="8714901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C45976-7C30-11DE-73AF-62E75D1C6CE0}"/>
              </a:ext>
            </a:extLst>
          </p:cNvPr>
          <p:cNvSpPr txBox="1"/>
          <p:nvPr/>
        </p:nvSpPr>
        <p:spPr>
          <a:xfrm>
            <a:off x="7375627" y="382556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513F48-9796-EE7D-53F4-E00C189A2F12}"/>
              </a:ext>
            </a:extLst>
          </p:cNvPr>
          <p:cNvSpPr txBox="1"/>
          <p:nvPr/>
        </p:nvSpPr>
        <p:spPr>
          <a:xfrm>
            <a:off x="8605096" y="36324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971786-098C-02F4-88D8-93DC0A539386}"/>
              </a:ext>
            </a:extLst>
          </p:cNvPr>
          <p:cNvSpPr txBox="1"/>
          <p:nvPr/>
        </p:nvSpPr>
        <p:spPr>
          <a:xfrm>
            <a:off x="10936790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51C54B-BB1E-0024-1054-86F52770906A}"/>
              </a:ext>
            </a:extLst>
          </p:cNvPr>
          <p:cNvSpPr txBox="1"/>
          <p:nvPr/>
        </p:nvSpPr>
        <p:spPr>
          <a:xfrm>
            <a:off x="8597881" y="4575149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BBA19A-8A05-FE3C-56EB-3343BAEB25D8}"/>
              </a:ext>
            </a:extLst>
          </p:cNvPr>
          <p:cNvSpPr txBox="1"/>
          <p:nvPr/>
        </p:nvSpPr>
        <p:spPr>
          <a:xfrm>
            <a:off x="10917939" y="46083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421D61-3CEC-E810-6DA9-A54F3BB08B44}"/>
              </a:ext>
            </a:extLst>
          </p:cNvPr>
          <p:cNvSpPr txBox="1"/>
          <p:nvPr/>
        </p:nvSpPr>
        <p:spPr>
          <a:xfrm>
            <a:off x="12285808" y="382350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4ACF7E-0E6A-14D3-6A8C-985FF30408F5}"/>
              </a:ext>
            </a:extLst>
          </p:cNvPr>
          <p:cNvSpPr txBox="1"/>
          <p:nvPr/>
        </p:nvSpPr>
        <p:spPr>
          <a:xfrm>
            <a:off x="12287406" y="5655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9B3D62-7F6B-EF1C-C82F-F921EBCBC5D7}"/>
              </a:ext>
            </a:extLst>
          </p:cNvPr>
          <p:cNvSpPr txBox="1"/>
          <p:nvPr/>
        </p:nvSpPr>
        <p:spPr>
          <a:xfrm>
            <a:off x="10727438" y="584659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8482C7EB-D4F9-DAB7-8177-5C4B4C96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612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67BCF4-7813-0B98-FD6D-1577E0DABC91}"/>
              </a:ext>
            </a:extLst>
          </p:cNvPr>
          <p:cNvSpPr txBox="1"/>
          <p:nvPr/>
        </p:nvSpPr>
        <p:spPr>
          <a:xfrm>
            <a:off x="1447800" y="292081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Prim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ADC54A-319E-17CB-634F-6FC78BB16598}"/>
              </a:ext>
            </a:extLst>
          </p:cNvPr>
          <p:cNvSpPr txBox="1"/>
          <p:nvPr/>
        </p:nvSpPr>
        <p:spPr>
          <a:xfrm>
            <a:off x="1447800" y="3966508"/>
            <a:ext cx="1470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특정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 시작하여 접근할 수 있는 정점 중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가중치가 가장 작은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우선으로 접근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시작점으로부터의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누적 거리를 고려한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다익스트라와</a:t>
            </a:r>
            <a:r>
              <a:rPr lang="ko-KR" altLang="en-US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달리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 자체의 가중치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만 고려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시작점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특별하게 주어진 경우에 주로 사용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시간 복잡도는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같은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+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 lvl="1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*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시간 복잡도 구하는 과정은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동일하니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최단 경로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ppt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참고해주세요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67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9797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29005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72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49859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/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47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28183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18146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74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03468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01282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5B7FC0-522A-578A-FE13-EF782BB9FD92}"/>
              </a:ext>
            </a:extLst>
          </p:cNvPr>
          <p:cNvSpPr txBox="1"/>
          <p:nvPr/>
        </p:nvSpPr>
        <p:spPr>
          <a:xfrm>
            <a:off x="7664539" y="8404070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 &lt; 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25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88781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26048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42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94847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/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46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/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55972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87DE6-D485-F5FF-2C6A-CC1D25B3AFE0}"/>
              </a:ext>
            </a:extLst>
          </p:cNvPr>
          <p:cNvSpPr txBox="1"/>
          <p:nvPr/>
        </p:nvSpPr>
        <p:spPr>
          <a:xfrm>
            <a:off x="9417139" y="8404070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 &gt; 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07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09270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86554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1FBB9-3149-7EEA-C99B-742FAB7F93E6}"/>
              </a:ext>
            </a:extLst>
          </p:cNvPr>
          <p:cNvSpPr txBox="1"/>
          <p:nvPr/>
        </p:nvSpPr>
        <p:spPr>
          <a:xfrm>
            <a:off x="11093539" y="8404070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 &lt; 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15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C42EDD-16A3-2160-413A-2EBE182668F2}"/>
              </a:ext>
            </a:extLst>
          </p:cNvPr>
          <p:cNvCxnSpPr>
            <a:cxnSpLocks/>
            <a:stCxn id="17" idx="2"/>
            <a:endCxn id="10" idx="6"/>
          </p:cNvCxnSpPr>
          <p:nvPr/>
        </p:nvCxnSpPr>
        <p:spPr>
          <a:xfrm flipH="1">
            <a:off x="8184631" y="4162395"/>
            <a:ext cx="1479244" cy="11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754EB6-46D2-D8C1-11B4-FC966556AE5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7822734" y="2521826"/>
            <a:ext cx="0" cy="12797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E532D-DDE3-80F6-F527-4CA6983A715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2228810" y="4524292"/>
            <a:ext cx="0" cy="9367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1267D-EC2B-37AB-AD1D-E79267AB9916}"/>
              </a:ext>
            </a:extLst>
          </p:cNvPr>
          <p:cNvSpPr txBox="1"/>
          <p:nvPr/>
        </p:nvSpPr>
        <p:spPr>
          <a:xfrm>
            <a:off x="7375627" y="288570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45A22-D09D-E4AD-3448-539E952D449F}"/>
              </a:ext>
            </a:extLst>
          </p:cNvPr>
          <p:cNvSpPr txBox="1"/>
          <p:nvPr/>
        </p:nvSpPr>
        <p:spPr>
          <a:xfrm>
            <a:off x="8597881" y="3635288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F8C5D9-175D-02FA-3E9C-038E96284573}"/>
              </a:ext>
            </a:extLst>
          </p:cNvPr>
          <p:cNvSpPr txBox="1"/>
          <p:nvPr/>
        </p:nvSpPr>
        <p:spPr>
          <a:xfrm>
            <a:off x="12287406" y="4715669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92241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50570"/>
              </p:ext>
            </p:extLst>
          </p:nvPr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00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D05FD-863E-ED79-E522-2D43B922667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그래프에서 트리 만들기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10416-324F-E494-6ED0-2684A2ED9E7D}"/>
              </a:ext>
            </a:extLst>
          </p:cNvPr>
          <p:cNvSpPr txBox="1"/>
          <p:nvPr/>
        </p:nvSpPr>
        <p:spPr>
          <a:xfrm>
            <a:off x="6511863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6A61E1-1EAD-F618-B656-3D905218E918}"/>
              </a:ext>
            </a:extLst>
          </p:cNvPr>
          <p:cNvGrpSpPr/>
          <p:nvPr/>
        </p:nvGrpSpPr>
        <p:grpSpPr>
          <a:xfrm>
            <a:off x="5257800" y="2737893"/>
            <a:ext cx="7332907" cy="4386807"/>
            <a:chOff x="3048000" y="2416138"/>
            <a:chExt cx="7332907" cy="438680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268AE3-09D4-DBD6-EDBF-CF68E915385B}"/>
                </a:ext>
              </a:extLst>
            </p:cNvPr>
            <p:cNvSpPr/>
            <p:nvPr/>
          </p:nvSpPr>
          <p:spPr>
            <a:xfrm>
              <a:off x="5251037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F9DB05-73D0-92A0-FF22-774F88FA2023}"/>
                </a:ext>
              </a:extLst>
            </p:cNvPr>
            <p:cNvSpPr/>
            <p:nvPr/>
          </p:nvSpPr>
          <p:spPr>
            <a:xfrm>
              <a:off x="7454075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81320C3-ABA3-851D-3C77-E2EAD7E8D75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5974831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668D5DF-D456-DB80-B1FC-34DB61E89127}"/>
                </a:ext>
              </a:extLst>
            </p:cNvPr>
            <p:cNvSpPr/>
            <p:nvPr/>
          </p:nvSpPr>
          <p:spPr>
            <a:xfrm>
              <a:off x="5251037" y="4419706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4BC1D10-27B9-56A1-27F9-5816DAC5715F}"/>
                </a:ext>
              </a:extLst>
            </p:cNvPr>
            <p:cNvSpPr/>
            <p:nvPr/>
          </p:nvSpPr>
          <p:spPr>
            <a:xfrm>
              <a:off x="3048000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0DAF887-21E4-1A3E-421D-411777073834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3771794" y="2778035"/>
              <a:ext cx="1479243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6CFB110-0DD0-AD18-E496-7912A8975ADC}"/>
                </a:ext>
              </a:extLst>
            </p:cNvPr>
            <p:cNvCxnSpPr>
              <a:cxnSpLocks/>
              <a:stCxn id="45" idx="2"/>
              <a:endCxn id="37" idx="6"/>
            </p:cNvCxnSpPr>
            <p:nvPr/>
          </p:nvCxnSpPr>
          <p:spPr>
            <a:xfrm flipH="1">
              <a:off x="8177869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81D5E87-540F-61D7-A7F7-CC4E7439BE7B}"/>
                </a:ext>
              </a:extLst>
            </p:cNvPr>
            <p:cNvSpPr/>
            <p:nvPr/>
          </p:nvSpPr>
          <p:spPr>
            <a:xfrm>
              <a:off x="9657113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6DD3E75-48D2-753B-77D5-8E6D36002C03}"/>
                </a:ext>
              </a:extLst>
            </p:cNvPr>
            <p:cNvSpPr/>
            <p:nvPr/>
          </p:nvSpPr>
          <p:spPr>
            <a:xfrm>
              <a:off x="7454075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6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E65B0AA-945C-11A0-9783-AA029BBA8129}"/>
                </a:ext>
              </a:extLst>
            </p:cNvPr>
            <p:cNvCxnSpPr>
              <a:cxnSpLocks/>
              <a:stCxn id="46" idx="2"/>
              <a:endCxn id="39" idx="6"/>
            </p:cNvCxnSpPr>
            <p:nvPr/>
          </p:nvCxnSpPr>
          <p:spPr>
            <a:xfrm flipH="1">
              <a:off x="5974831" y="4780501"/>
              <a:ext cx="1479244" cy="110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1F49D7-1287-E71D-E9EB-24F45EA6E3F6}"/>
                </a:ext>
              </a:extLst>
            </p:cNvPr>
            <p:cNvSpPr/>
            <p:nvPr/>
          </p:nvSpPr>
          <p:spPr>
            <a:xfrm>
              <a:off x="9657113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938DA33-CE6B-16E9-04EA-202291E71481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8177869" y="4780501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653AECF-8A49-0AF7-B3BB-BEEC6248DEE3}"/>
                </a:ext>
              </a:extLst>
            </p:cNvPr>
            <p:cNvCxnSpPr>
              <a:cxnSpLocks/>
              <a:stCxn id="48" idx="0"/>
              <a:endCxn id="45" idx="4"/>
            </p:cNvCxnSpPr>
            <p:nvPr/>
          </p:nvCxnSpPr>
          <p:spPr>
            <a:xfrm flipV="1">
              <a:off x="10019010" y="3139932"/>
              <a:ext cx="0" cy="127867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0BD05B-465E-45C8-8DAC-9B2D7849E216}"/>
                </a:ext>
              </a:extLst>
            </p:cNvPr>
            <p:cNvSpPr/>
            <p:nvPr/>
          </p:nvSpPr>
          <p:spPr>
            <a:xfrm>
              <a:off x="9657113" y="6079151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67E8BAC-771D-3647-31EF-7A4CB457C541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10019010" y="5142398"/>
              <a:ext cx="0" cy="936753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338ABB-BF66-5A22-A23F-0A1EF2E69719}"/>
              </a:ext>
            </a:extLst>
          </p:cNvPr>
          <p:cNvSpPr txBox="1"/>
          <p:nvPr/>
        </p:nvSpPr>
        <p:spPr>
          <a:xfrm>
            <a:off x="8714901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971786-098C-02F4-88D8-93DC0A539386}"/>
              </a:ext>
            </a:extLst>
          </p:cNvPr>
          <p:cNvSpPr txBox="1"/>
          <p:nvPr/>
        </p:nvSpPr>
        <p:spPr>
          <a:xfrm>
            <a:off x="10936790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51C54B-BB1E-0024-1054-86F52770906A}"/>
              </a:ext>
            </a:extLst>
          </p:cNvPr>
          <p:cNvSpPr txBox="1"/>
          <p:nvPr/>
        </p:nvSpPr>
        <p:spPr>
          <a:xfrm>
            <a:off x="8597881" y="4575149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BBA19A-8A05-FE3C-56EB-3343BAEB25D8}"/>
              </a:ext>
            </a:extLst>
          </p:cNvPr>
          <p:cNvSpPr txBox="1"/>
          <p:nvPr/>
        </p:nvSpPr>
        <p:spPr>
          <a:xfrm>
            <a:off x="10917939" y="46083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421D61-3CEC-E810-6DA9-A54F3BB08B44}"/>
              </a:ext>
            </a:extLst>
          </p:cNvPr>
          <p:cNvSpPr txBox="1"/>
          <p:nvPr/>
        </p:nvSpPr>
        <p:spPr>
          <a:xfrm>
            <a:off x="12285808" y="3823504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4ACF7E-0E6A-14D3-6A8C-985FF30408F5}"/>
              </a:ext>
            </a:extLst>
          </p:cNvPr>
          <p:cNvSpPr txBox="1"/>
          <p:nvPr/>
        </p:nvSpPr>
        <p:spPr>
          <a:xfrm>
            <a:off x="12287406" y="565553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3FF1EF-2B7E-A5D3-29D9-DD71347A4307}"/>
              </a:ext>
            </a:extLst>
          </p:cNvPr>
          <p:cNvSpPr txBox="1"/>
          <p:nvPr/>
        </p:nvSpPr>
        <p:spPr>
          <a:xfrm>
            <a:off x="693807" y="19928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5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4D9CFE-235B-DC8A-8AE8-8EB70660B3E4}"/>
              </a:ext>
            </a:extLst>
          </p:cNvPr>
          <p:cNvCxnSpPr>
            <a:cxnSpLocks/>
            <a:stCxn id="22" idx="1"/>
            <a:endCxn id="17" idx="5"/>
          </p:cNvCxnSpPr>
          <p:nvPr/>
        </p:nvCxnSpPr>
        <p:spPr>
          <a:xfrm flipH="1" flipV="1">
            <a:off x="10281672" y="4418295"/>
            <a:ext cx="1691238" cy="1148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013D0B4-D3F4-AC5B-6398-307C589CF8E5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10387669" y="416239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843CE1-0ED6-67F4-C405-81344CCA4B5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8184631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934D85-9673-B906-9672-7E489AD919FA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5981594" y="2159929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C239A7-04E3-FE23-7108-F47559B35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66508-756B-6C8F-B9E2-F40B727F5B4E}"/>
              </a:ext>
            </a:extLst>
          </p:cNvPr>
          <p:cNvSpPr txBox="1"/>
          <p:nvPr/>
        </p:nvSpPr>
        <p:spPr>
          <a:xfrm>
            <a:off x="6511863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7194AE-BF80-FEFF-F80E-31F7E4C34752}"/>
              </a:ext>
            </a:extLst>
          </p:cNvPr>
          <p:cNvSpPr/>
          <p:nvPr/>
        </p:nvSpPr>
        <p:spPr>
          <a:xfrm>
            <a:off x="7460837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9340E-1FD6-48F7-7EC7-A6327E6EFD57}"/>
              </a:ext>
            </a:extLst>
          </p:cNvPr>
          <p:cNvSpPr/>
          <p:nvPr/>
        </p:nvSpPr>
        <p:spPr>
          <a:xfrm>
            <a:off x="9663875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0B02E3-1657-F721-CE0E-1AD79AB224CC}"/>
              </a:ext>
            </a:extLst>
          </p:cNvPr>
          <p:cNvSpPr/>
          <p:nvPr/>
        </p:nvSpPr>
        <p:spPr>
          <a:xfrm>
            <a:off x="7460837" y="3801600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6D3014-5F5A-0CD0-67C2-7793DC8C8201}"/>
              </a:ext>
            </a:extLst>
          </p:cNvPr>
          <p:cNvSpPr/>
          <p:nvPr/>
        </p:nvSpPr>
        <p:spPr>
          <a:xfrm>
            <a:off x="5257800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84D586-1AEE-0E3B-AB7E-7FECDC72CD1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078634" y="2415829"/>
            <a:ext cx="1691238" cy="14917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506F9E-269C-76D8-151B-2E58048D3970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87669" y="2159929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3DBC2F-AD7C-7F5C-12D2-FB356392614D}"/>
              </a:ext>
            </a:extLst>
          </p:cNvPr>
          <p:cNvSpPr/>
          <p:nvPr/>
        </p:nvSpPr>
        <p:spPr>
          <a:xfrm>
            <a:off x="11866913" y="1798032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2CAD282-BF66-7018-2031-15E18567A626}"/>
              </a:ext>
            </a:extLst>
          </p:cNvPr>
          <p:cNvSpPr/>
          <p:nvPr/>
        </p:nvSpPr>
        <p:spPr>
          <a:xfrm>
            <a:off x="9663875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3AAF44-A61A-2447-531B-7EE978C2E0CD}"/>
              </a:ext>
            </a:extLst>
          </p:cNvPr>
          <p:cNvSpPr/>
          <p:nvPr/>
        </p:nvSpPr>
        <p:spPr>
          <a:xfrm>
            <a:off x="11866913" y="380049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660129-FE99-6E33-AC69-E23B08D02F6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2228810" y="2521826"/>
            <a:ext cx="0" cy="1278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DD6C8B0-E62D-68E7-2E75-3C3D1B4A3060}"/>
              </a:ext>
            </a:extLst>
          </p:cNvPr>
          <p:cNvSpPr/>
          <p:nvPr/>
        </p:nvSpPr>
        <p:spPr>
          <a:xfrm>
            <a:off x="11866913" y="5461045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23194-21AC-9363-05FE-093B6E31A3D6}"/>
              </a:ext>
            </a:extLst>
          </p:cNvPr>
          <p:cNvSpPr txBox="1"/>
          <p:nvPr/>
        </p:nvSpPr>
        <p:spPr>
          <a:xfrm>
            <a:off x="8714901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D0AC4-CCC3-F682-4CDC-C256D1C4306E}"/>
              </a:ext>
            </a:extLst>
          </p:cNvPr>
          <p:cNvSpPr txBox="1"/>
          <p:nvPr/>
        </p:nvSpPr>
        <p:spPr>
          <a:xfrm>
            <a:off x="8605096" y="26925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5EE071-150F-9888-4089-A97B65C3DFFA}"/>
              </a:ext>
            </a:extLst>
          </p:cNvPr>
          <p:cNvSpPr txBox="1"/>
          <p:nvPr/>
        </p:nvSpPr>
        <p:spPr>
          <a:xfrm>
            <a:off x="10936790" y="160593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709A79-B24A-9FB0-01B3-DB1074C6245D}"/>
              </a:ext>
            </a:extLst>
          </p:cNvPr>
          <p:cNvSpPr txBox="1"/>
          <p:nvPr/>
        </p:nvSpPr>
        <p:spPr>
          <a:xfrm>
            <a:off x="10917939" y="366848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B13E6-7486-D100-E0D2-C24F60518A9E}"/>
              </a:ext>
            </a:extLst>
          </p:cNvPr>
          <p:cNvSpPr txBox="1"/>
          <p:nvPr/>
        </p:nvSpPr>
        <p:spPr>
          <a:xfrm>
            <a:off x="12285808" y="28836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77F213-9756-7F02-A7A9-A315931B7FD4}"/>
              </a:ext>
            </a:extLst>
          </p:cNvPr>
          <p:cNvSpPr txBox="1"/>
          <p:nvPr/>
        </p:nvSpPr>
        <p:spPr>
          <a:xfrm>
            <a:off x="10727438" y="490673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4" name="표 3">
            <a:extLst>
              <a:ext uri="{FF2B5EF4-FFF2-40B4-BE49-F238E27FC236}">
                <a16:creationId xmlns:a16="http://schemas.microsoft.com/office/drawing/2014/main" id="{935E0600-83C9-9CAA-399E-EB96D770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56876"/>
              </p:ext>
            </p:extLst>
          </p:nvPr>
        </p:nvGraphicFramePr>
        <p:xfrm>
          <a:off x="5401023" y="7448548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3A0C3DB9-8327-AA1C-53D0-D198FB56EA17}"/>
              </a:ext>
            </a:extLst>
          </p:cNvPr>
          <p:cNvGraphicFramePr>
            <a:graphicFrameLocks noGrp="1"/>
          </p:cNvGraphicFramePr>
          <p:nvPr/>
        </p:nvGraphicFramePr>
        <p:xfrm>
          <a:off x="5401023" y="6562224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FFD774-4F3B-C98E-4B21-43E38672A4F2}"/>
              </a:ext>
            </a:extLst>
          </p:cNvPr>
          <p:cNvSpPr txBox="1"/>
          <p:nvPr/>
        </p:nvSpPr>
        <p:spPr>
          <a:xfrm>
            <a:off x="4756164" y="2596708"/>
            <a:ext cx="172706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214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A7F758-3294-F964-A319-8A549ABD895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구현할 때 주의할 점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837F9CA-CF58-E74F-C98E-A0D9F68E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72" y="1245329"/>
            <a:ext cx="10274444" cy="7543415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910EC9E-E8E1-9D55-10B8-139E2D3C5901}"/>
              </a:ext>
            </a:extLst>
          </p:cNvPr>
          <p:cNvSpPr/>
          <p:nvPr/>
        </p:nvSpPr>
        <p:spPr>
          <a:xfrm>
            <a:off x="7162800" y="6161810"/>
            <a:ext cx="1066800" cy="381000"/>
          </a:xfrm>
          <a:prstGeom prst="ellipse">
            <a:avLst/>
          </a:prstGeom>
          <a:noFill/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4404A5-781C-EF72-F4E8-CDABEE5F59FB}"/>
              </a:ext>
            </a:extLst>
          </p:cNvPr>
          <p:cNvSpPr txBox="1"/>
          <p:nvPr/>
        </p:nvSpPr>
        <p:spPr>
          <a:xfrm>
            <a:off x="4800028" y="7581900"/>
            <a:ext cx="579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 부분만 없으면 될까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7D23841-0073-DEA7-32EE-31AD219CFF48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7696200" y="6542810"/>
            <a:ext cx="0" cy="1039090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27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65121912-2082-B66F-C0F1-2B53C6CB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235"/>
              </p:ext>
            </p:extLst>
          </p:nvPr>
        </p:nvGraphicFramePr>
        <p:xfrm>
          <a:off x="5726096" y="712110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4EF4255F-D111-DB5A-205B-F04678CA8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04143"/>
              </p:ext>
            </p:extLst>
          </p:nvPr>
        </p:nvGraphicFramePr>
        <p:xfrm>
          <a:off x="5726096" y="623477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2B5724-AD93-E63A-B432-3FE59B929B82}"/>
              </a:ext>
            </a:extLst>
          </p:cNvPr>
          <p:cNvSpPr txBox="1"/>
          <p:nvPr/>
        </p:nvSpPr>
        <p:spPr>
          <a:xfrm>
            <a:off x="7973188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4A1FF-A71C-0F21-4E92-38B5CB6D5ECF}"/>
              </a:ext>
            </a:extLst>
          </p:cNvPr>
          <p:cNvSpPr/>
          <p:nvPr/>
        </p:nvSpPr>
        <p:spPr>
          <a:xfrm>
            <a:off x="8922162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2008DD-AE46-7B0F-6EED-4E78E6527481}"/>
              </a:ext>
            </a:extLst>
          </p:cNvPr>
          <p:cNvSpPr/>
          <p:nvPr/>
        </p:nvSpPr>
        <p:spPr>
          <a:xfrm>
            <a:off x="11125200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A1EDE9-C876-D953-BC87-53E60F1B2A10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645956" y="395852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75139A5-68E2-44C7-7231-9C1921DA95CC}"/>
              </a:ext>
            </a:extLst>
          </p:cNvPr>
          <p:cNvSpPr/>
          <p:nvPr/>
        </p:nvSpPr>
        <p:spPr>
          <a:xfrm>
            <a:off x="6719125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D943DA-D894-F7AF-0F92-38451787A6A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442919" y="3958524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048392-55E6-4ABE-859A-D1148E179C75}"/>
              </a:ext>
            </a:extLst>
          </p:cNvPr>
          <p:cNvSpPr txBox="1"/>
          <p:nvPr/>
        </p:nvSpPr>
        <p:spPr>
          <a:xfrm>
            <a:off x="10176226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E0AD3-8B05-78F6-1A28-40B10F4012F5}"/>
              </a:ext>
            </a:extLst>
          </p:cNvPr>
          <p:cNvSpPr txBox="1"/>
          <p:nvPr/>
        </p:nvSpPr>
        <p:spPr>
          <a:xfrm>
            <a:off x="6217489" y="4395303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A456FC-5884-7FC8-68BC-5CEF4F625C3F}"/>
              </a:ext>
            </a:extLst>
          </p:cNvPr>
          <p:cNvSpPr txBox="1"/>
          <p:nvPr/>
        </p:nvSpPr>
        <p:spPr>
          <a:xfrm>
            <a:off x="5954094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A80B19A1-B653-534E-7EC1-C5FC96DA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88492"/>
              </p:ext>
            </p:extLst>
          </p:nvPr>
        </p:nvGraphicFramePr>
        <p:xfrm>
          <a:off x="10179413" y="711613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A0C73B0B-27C4-F633-4E12-8CAC65974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48529"/>
              </p:ext>
            </p:extLst>
          </p:nvPr>
        </p:nvGraphicFramePr>
        <p:xfrm>
          <a:off x="10179413" y="622980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4172BCB-CD4C-D39E-5C8D-D72400FA420F}"/>
              </a:ext>
            </a:extLst>
          </p:cNvPr>
          <p:cNvSpPr txBox="1"/>
          <p:nvPr/>
        </p:nvSpPr>
        <p:spPr>
          <a:xfrm>
            <a:off x="9982200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AB6CC062-B799-5952-8CB0-CC1ED59D9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4822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D943DA-D894-F7AF-0F92-38451787A6A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442919" y="3958524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5724-AD93-E63A-B432-3FE59B929B82}"/>
              </a:ext>
            </a:extLst>
          </p:cNvPr>
          <p:cNvSpPr txBox="1"/>
          <p:nvPr/>
        </p:nvSpPr>
        <p:spPr>
          <a:xfrm>
            <a:off x="7973188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4A1FF-A71C-0F21-4E92-38B5CB6D5ECF}"/>
              </a:ext>
            </a:extLst>
          </p:cNvPr>
          <p:cNvSpPr/>
          <p:nvPr/>
        </p:nvSpPr>
        <p:spPr>
          <a:xfrm>
            <a:off x="8922162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2008DD-AE46-7B0F-6EED-4E78E6527481}"/>
              </a:ext>
            </a:extLst>
          </p:cNvPr>
          <p:cNvSpPr/>
          <p:nvPr/>
        </p:nvSpPr>
        <p:spPr>
          <a:xfrm>
            <a:off x="11125200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A1EDE9-C876-D953-BC87-53E60F1B2A10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645956" y="395852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75139A5-68E2-44C7-7231-9C1921DA95CC}"/>
              </a:ext>
            </a:extLst>
          </p:cNvPr>
          <p:cNvSpPr/>
          <p:nvPr/>
        </p:nvSpPr>
        <p:spPr>
          <a:xfrm>
            <a:off x="6719125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48392-55E6-4ABE-859A-D1148E179C75}"/>
              </a:ext>
            </a:extLst>
          </p:cNvPr>
          <p:cNvSpPr txBox="1"/>
          <p:nvPr/>
        </p:nvSpPr>
        <p:spPr>
          <a:xfrm>
            <a:off x="10176226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E0AD3-8B05-78F6-1A28-40B10F4012F5}"/>
              </a:ext>
            </a:extLst>
          </p:cNvPr>
          <p:cNvSpPr txBox="1"/>
          <p:nvPr/>
        </p:nvSpPr>
        <p:spPr>
          <a:xfrm>
            <a:off x="6217489" y="4395303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05DC3164-03F2-03FB-6D5D-C319ECB6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24686"/>
              </p:ext>
            </p:extLst>
          </p:nvPr>
        </p:nvGraphicFramePr>
        <p:xfrm>
          <a:off x="5726096" y="712110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5B08562D-9E26-A4E7-76DC-7FF042003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86"/>
              </p:ext>
            </p:extLst>
          </p:nvPr>
        </p:nvGraphicFramePr>
        <p:xfrm>
          <a:off x="5726096" y="623477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AB5A1A0-4694-F32E-DE09-AE04AAEAFAEB}"/>
              </a:ext>
            </a:extLst>
          </p:cNvPr>
          <p:cNvSpPr txBox="1"/>
          <p:nvPr/>
        </p:nvSpPr>
        <p:spPr>
          <a:xfrm>
            <a:off x="5954094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921641B2-A6B2-72AD-E6C9-0661B349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29437"/>
              </p:ext>
            </p:extLst>
          </p:nvPr>
        </p:nvGraphicFramePr>
        <p:xfrm>
          <a:off x="10179413" y="711613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INF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AF9B5F05-EC80-6673-B1CD-B69543A9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0373"/>
              </p:ext>
            </p:extLst>
          </p:nvPr>
        </p:nvGraphicFramePr>
        <p:xfrm>
          <a:off x="10179413" y="622980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6D2DC6F-0441-62F1-E97D-7388FE476848}"/>
              </a:ext>
            </a:extLst>
          </p:cNvPr>
          <p:cNvSpPr txBox="1"/>
          <p:nvPr/>
        </p:nvSpPr>
        <p:spPr>
          <a:xfrm>
            <a:off x="9982200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B59F6AA0-3306-1A1A-ED6A-AF7985DAA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9808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A1EDE9-C876-D953-BC87-53E60F1B2A10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645956" y="395852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D943DA-D894-F7AF-0F92-38451787A6A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442919" y="3958524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5724-AD93-E63A-B432-3FE59B929B82}"/>
              </a:ext>
            </a:extLst>
          </p:cNvPr>
          <p:cNvSpPr txBox="1"/>
          <p:nvPr/>
        </p:nvSpPr>
        <p:spPr>
          <a:xfrm>
            <a:off x="7973188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4A1FF-A71C-0F21-4E92-38B5CB6D5ECF}"/>
              </a:ext>
            </a:extLst>
          </p:cNvPr>
          <p:cNvSpPr/>
          <p:nvPr/>
        </p:nvSpPr>
        <p:spPr>
          <a:xfrm>
            <a:off x="8922162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2008DD-AE46-7B0F-6EED-4E78E6527481}"/>
              </a:ext>
            </a:extLst>
          </p:cNvPr>
          <p:cNvSpPr/>
          <p:nvPr/>
        </p:nvSpPr>
        <p:spPr>
          <a:xfrm>
            <a:off x="11125200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75139A5-68E2-44C7-7231-9C1921DA95CC}"/>
              </a:ext>
            </a:extLst>
          </p:cNvPr>
          <p:cNvSpPr/>
          <p:nvPr/>
        </p:nvSpPr>
        <p:spPr>
          <a:xfrm>
            <a:off x="6719125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48392-55E6-4ABE-859A-D1148E179C75}"/>
              </a:ext>
            </a:extLst>
          </p:cNvPr>
          <p:cNvSpPr txBox="1"/>
          <p:nvPr/>
        </p:nvSpPr>
        <p:spPr>
          <a:xfrm>
            <a:off x="10176226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E0AD3-8B05-78F6-1A28-40B10F4012F5}"/>
              </a:ext>
            </a:extLst>
          </p:cNvPr>
          <p:cNvSpPr txBox="1"/>
          <p:nvPr/>
        </p:nvSpPr>
        <p:spPr>
          <a:xfrm>
            <a:off x="6217489" y="4395303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AB94FF82-739A-711F-609A-C9D65C706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4241"/>
              </p:ext>
            </p:extLst>
          </p:nvPr>
        </p:nvGraphicFramePr>
        <p:xfrm>
          <a:off x="5726096" y="712110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19114BD4-B3EE-37B0-4465-BFAF4C2CF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86"/>
              </p:ext>
            </p:extLst>
          </p:nvPr>
        </p:nvGraphicFramePr>
        <p:xfrm>
          <a:off x="5726096" y="623477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4694D3A-9AD1-4630-9D67-F0BC4FE4812D}"/>
              </a:ext>
            </a:extLst>
          </p:cNvPr>
          <p:cNvSpPr txBox="1"/>
          <p:nvPr/>
        </p:nvSpPr>
        <p:spPr>
          <a:xfrm>
            <a:off x="5954094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16EC5D08-09C2-0095-3C68-03979AC2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95517"/>
              </p:ext>
            </p:extLst>
          </p:nvPr>
        </p:nvGraphicFramePr>
        <p:xfrm>
          <a:off x="10179413" y="711613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2E318358-5186-E26D-382E-5A0D2C15F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0373"/>
              </p:ext>
            </p:extLst>
          </p:nvPr>
        </p:nvGraphicFramePr>
        <p:xfrm>
          <a:off x="10179413" y="622980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8AF1AC1-2A4C-0CB7-6325-69802FF361F4}"/>
              </a:ext>
            </a:extLst>
          </p:cNvPr>
          <p:cNvSpPr txBox="1"/>
          <p:nvPr/>
        </p:nvSpPr>
        <p:spPr>
          <a:xfrm>
            <a:off x="9982200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02C9C445-3E83-E85A-6ED3-63AA49393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2335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A1EDE9-C876-D953-BC87-53E60F1B2A10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9645956" y="3958524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D943DA-D894-F7AF-0F92-38451787A6A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442919" y="3958524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5724-AD93-E63A-B432-3FE59B929B82}"/>
              </a:ext>
            </a:extLst>
          </p:cNvPr>
          <p:cNvSpPr txBox="1"/>
          <p:nvPr/>
        </p:nvSpPr>
        <p:spPr>
          <a:xfrm>
            <a:off x="7973188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4A1FF-A71C-0F21-4E92-38B5CB6D5ECF}"/>
              </a:ext>
            </a:extLst>
          </p:cNvPr>
          <p:cNvSpPr/>
          <p:nvPr/>
        </p:nvSpPr>
        <p:spPr>
          <a:xfrm>
            <a:off x="8922162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2008DD-AE46-7B0F-6EED-4E78E6527481}"/>
              </a:ext>
            </a:extLst>
          </p:cNvPr>
          <p:cNvSpPr/>
          <p:nvPr/>
        </p:nvSpPr>
        <p:spPr>
          <a:xfrm>
            <a:off x="11125200" y="359662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75139A5-68E2-44C7-7231-9C1921DA95CC}"/>
              </a:ext>
            </a:extLst>
          </p:cNvPr>
          <p:cNvSpPr/>
          <p:nvPr/>
        </p:nvSpPr>
        <p:spPr>
          <a:xfrm>
            <a:off x="6719125" y="3596627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48392-55E6-4ABE-859A-D1148E179C75}"/>
              </a:ext>
            </a:extLst>
          </p:cNvPr>
          <p:cNvSpPr txBox="1"/>
          <p:nvPr/>
        </p:nvSpPr>
        <p:spPr>
          <a:xfrm>
            <a:off x="10176226" y="340452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E0AD3-8B05-78F6-1A28-40B10F4012F5}"/>
              </a:ext>
            </a:extLst>
          </p:cNvPr>
          <p:cNvSpPr txBox="1"/>
          <p:nvPr/>
        </p:nvSpPr>
        <p:spPr>
          <a:xfrm>
            <a:off x="6217489" y="4395303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67B8C-21C6-7A55-9693-BFA06620716D}"/>
              </a:ext>
            </a:extLst>
          </p:cNvPr>
          <p:cNvSpPr txBox="1"/>
          <p:nvPr/>
        </p:nvSpPr>
        <p:spPr>
          <a:xfrm>
            <a:off x="10189050" y="3996071"/>
            <a:ext cx="39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B0BCD-E116-5E17-138D-76C09D47B6F1}"/>
              </a:ext>
            </a:extLst>
          </p:cNvPr>
          <p:cNvSpPr txBox="1"/>
          <p:nvPr/>
        </p:nvSpPr>
        <p:spPr>
          <a:xfrm>
            <a:off x="6280926" y="8099980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 &gt;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B34EA9A1-A42D-E5AB-9FCA-1066829F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08670"/>
              </p:ext>
            </p:extLst>
          </p:nvPr>
        </p:nvGraphicFramePr>
        <p:xfrm>
          <a:off x="5726096" y="712110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D8BDCF74-B56C-5B72-E90F-3D8209CF0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01477"/>
              </p:ext>
            </p:extLst>
          </p:nvPr>
        </p:nvGraphicFramePr>
        <p:xfrm>
          <a:off x="5726096" y="623477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88723F-66F2-4408-5D6B-CA8653EF18D9}"/>
              </a:ext>
            </a:extLst>
          </p:cNvPr>
          <p:cNvSpPr txBox="1"/>
          <p:nvPr/>
        </p:nvSpPr>
        <p:spPr>
          <a:xfrm>
            <a:off x="5954094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EB6E274A-F3CF-E175-CA52-BC5876359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28070"/>
              </p:ext>
            </p:extLst>
          </p:nvPr>
        </p:nvGraphicFramePr>
        <p:xfrm>
          <a:off x="10179413" y="7116133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5438B5C0-2D96-4EA0-AC23-01589098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26387"/>
              </p:ext>
            </p:extLst>
          </p:nvPr>
        </p:nvGraphicFramePr>
        <p:xfrm>
          <a:off x="10179413" y="6229809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BC3B909-5680-2E7F-5785-FFF6EB28D234}"/>
              </a:ext>
            </a:extLst>
          </p:cNvPr>
          <p:cNvSpPr txBox="1"/>
          <p:nvPr/>
        </p:nvSpPr>
        <p:spPr>
          <a:xfrm>
            <a:off x="9982200" y="546845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88EA21-6FFC-0421-F60D-EEF16D996E15}"/>
              </a:ext>
            </a:extLst>
          </p:cNvPr>
          <p:cNvSpPr txBox="1"/>
          <p:nvPr/>
        </p:nvSpPr>
        <p:spPr>
          <a:xfrm>
            <a:off x="10600821" y="8099980"/>
            <a:ext cx="2225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 &lt;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13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+4!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1FAD6752-EEB1-9399-9207-B62E167C7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5701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D0D479-08C8-04F6-E209-DAE76FD500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배열만 있다면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A63AB4-874A-2AD0-EEB2-EA125D79DF50}"/>
              </a:ext>
            </a:extLst>
          </p:cNvPr>
          <p:cNvSpPr txBox="1"/>
          <p:nvPr/>
        </p:nvSpPr>
        <p:spPr>
          <a:xfrm>
            <a:off x="2899332" y="6691679"/>
            <a:ext cx="1310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는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시작점부터의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거리를 기록하므로 가중치가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누적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altLang="ko-KR" sz="2800" dirty="0" err="1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 저장된 값과의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비교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통해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재방문 방지</a:t>
            </a:r>
            <a:endParaRPr lang="en-US" altLang="ko-KR" sz="28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marL="457200" indent="-457200" algn="ctr">
              <a:buFont typeface="Wingdings" panose="05000000000000000000" pitchFamily="2" charset="2"/>
              <a:buChar char="à"/>
            </a:pPr>
            <a:endParaRPr lang="en-US" altLang="ko-KR" sz="28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ko-KR" altLang="en-US" sz="2800" dirty="0" err="1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은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선택한 간선의 가중치만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사용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algn="ctr"/>
            <a:r>
              <a:rPr lang="en-US" altLang="ko-KR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2800" dirty="0" err="1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dist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 저장된 값과의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비교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를 통해 재방문을 </a:t>
            </a:r>
            <a:r>
              <a:rPr lang="ko-KR" altLang="en-US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판단 할 수 없으므로 </a:t>
            </a:r>
            <a:r>
              <a:rPr lang="en-US" altLang="ko-KR" sz="28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visited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배열 필요</a:t>
            </a:r>
            <a:endParaRPr lang="en-US" altLang="ko-KR" sz="28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1EA711-F208-DD08-8666-76A10323D74C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9867794" y="1539845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46A89C-261B-0106-81D3-F348302A1A59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7664757" y="1539845"/>
            <a:ext cx="14792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881E9B-D56B-514D-ABA6-5FF39BFD77DB}"/>
              </a:ext>
            </a:extLst>
          </p:cNvPr>
          <p:cNvSpPr txBox="1"/>
          <p:nvPr/>
        </p:nvSpPr>
        <p:spPr>
          <a:xfrm>
            <a:off x="8195026" y="98584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83C3BEB-15A8-D5D9-A077-E67A6849E524}"/>
              </a:ext>
            </a:extLst>
          </p:cNvPr>
          <p:cNvSpPr/>
          <p:nvPr/>
        </p:nvSpPr>
        <p:spPr>
          <a:xfrm>
            <a:off x="9144000" y="117794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D6D4E3A-9485-D37E-2685-5685D4ADDCEA}"/>
              </a:ext>
            </a:extLst>
          </p:cNvPr>
          <p:cNvSpPr/>
          <p:nvPr/>
        </p:nvSpPr>
        <p:spPr>
          <a:xfrm>
            <a:off x="11347038" y="1177948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7683414-8EEE-5478-33FB-D0A5820A78A6}"/>
              </a:ext>
            </a:extLst>
          </p:cNvPr>
          <p:cNvSpPr/>
          <p:nvPr/>
        </p:nvSpPr>
        <p:spPr>
          <a:xfrm>
            <a:off x="6940963" y="1177948"/>
            <a:ext cx="723794" cy="723794"/>
          </a:xfrm>
          <a:prstGeom prst="ellipse">
            <a:avLst/>
          </a:prstGeom>
          <a:solidFill>
            <a:srgbClr val="4FACD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0AE45-451F-56A2-FD1D-7319BC2DE273}"/>
              </a:ext>
            </a:extLst>
          </p:cNvPr>
          <p:cNvSpPr txBox="1"/>
          <p:nvPr/>
        </p:nvSpPr>
        <p:spPr>
          <a:xfrm>
            <a:off x="10398064" y="98584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4A213C-28E9-463A-C723-16B5D53339F3}"/>
              </a:ext>
            </a:extLst>
          </p:cNvPr>
          <p:cNvSpPr txBox="1"/>
          <p:nvPr/>
        </p:nvSpPr>
        <p:spPr>
          <a:xfrm>
            <a:off x="6439327" y="1976624"/>
            <a:ext cx="1727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start</a:t>
            </a:r>
            <a:endParaRPr lang="ko-KR" altLang="en-US" sz="3000" dirty="0">
              <a:solidFill>
                <a:srgbClr val="4FACDB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0B2E1B-3224-BF80-3F4D-A1722CEDF3E8}"/>
              </a:ext>
            </a:extLst>
          </p:cNvPr>
          <p:cNvSpPr txBox="1"/>
          <p:nvPr/>
        </p:nvSpPr>
        <p:spPr>
          <a:xfrm>
            <a:off x="10410888" y="1577392"/>
            <a:ext cx="39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0E97BF-BB34-2A2C-60B1-247B4ADC627B}"/>
              </a:ext>
            </a:extLst>
          </p:cNvPr>
          <p:cNvSpPr txBox="1"/>
          <p:nvPr/>
        </p:nvSpPr>
        <p:spPr>
          <a:xfrm>
            <a:off x="6502764" y="5681301"/>
            <a:ext cx="147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 &gt;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4?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8" name="표 3">
            <a:extLst>
              <a:ext uri="{FF2B5EF4-FFF2-40B4-BE49-F238E27FC236}">
                <a16:creationId xmlns:a16="http://schemas.microsoft.com/office/drawing/2014/main" id="{88BD8C79-B0C1-AB19-9C7B-420984ED3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4318"/>
              </p:ext>
            </p:extLst>
          </p:nvPr>
        </p:nvGraphicFramePr>
        <p:xfrm>
          <a:off x="5947934" y="4702424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49" name="표 3">
            <a:extLst>
              <a:ext uri="{FF2B5EF4-FFF2-40B4-BE49-F238E27FC236}">
                <a16:creationId xmlns:a16="http://schemas.microsoft.com/office/drawing/2014/main" id="{382FAC89-FE73-FC80-C2F6-13FDC89B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8913"/>
              </p:ext>
            </p:extLst>
          </p:nvPr>
        </p:nvGraphicFramePr>
        <p:xfrm>
          <a:off x="5947934" y="3816100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F85DA3E9-EF9E-FE2F-2716-A382988A336A}"/>
              </a:ext>
            </a:extLst>
          </p:cNvPr>
          <p:cNvSpPr txBox="1"/>
          <p:nvPr/>
        </p:nvSpPr>
        <p:spPr>
          <a:xfrm>
            <a:off x="6175932" y="304977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프림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9D6B63BC-DA70-1EE1-55F5-170DF20AB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38223"/>
              </p:ext>
            </p:extLst>
          </p:nvPr>
        </p:nvGraphicFramePr>
        <p:xfrm>
          <a:off x="10401251" y="4697454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52" name="표 3">
            <a:extLst>
              <a:ext uri="{FF2B5EF4-FFF2-40B4-BE49-F238E27FC236}">
                <a16:creationId xmlns:a16="http://schemas.microsoft.com/office/drawing/2014/main" id="{AAC30F1E-CAB2-2330-68EF-190829A3F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10380"/>
              </p:ext>
            </p:extLst>
          </p:nvPr>
        </p:nvGraphicFramePr>
        <p:xfrm>
          <a:off x="10401251" y="3811130"/>
          <a:ext cx="2589123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BAE091D-81C9-CB66-16D3-C66118C5A3EA}"/>
              </a:ext>
            </a:extLst>
          </p:cNvPr>
          <p:cNvSpPr txBox="1"/>
          <p:nvPr/>
        </p:nvSpPr>
        <p:spPr>
          <a:xfrm>
            <a:off x="10204038" y="304977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다익스트라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5518D2-C194-962F-F27F-8DB7924D9701}"/>
              </a:ext>
            </a:extLst>
          </p:cNvPr>
          <p:cNvSpPr txBox="1"/>
          <p:nvPr/>
        </p:nvSpPr>
        <p:spPr>
          <a:xfrm>
            <a:off x="10822659" y="5681301"/>
            <a:ext cx="2225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 &lt;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13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+4!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2B7B9517-2D7D-7EE2-617A-7AA22B3A9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994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1631068-5B6A-8E9F-E4A6-F649A4A7AEEE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어떤 알고리즘을 사용해야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3CE455-744C-F63D-3250-4D30E26C29CD}"/>
              </a:ext>
            </a:extLst>
          </p:cNvPr>
          <p:cNvSpPr txBox="1"/>
          <p:nvPr/>
        </p:nvSpPr>
        <p:spPr>
          <a:xfrm>
            <a:off x="1447800" y="3467100"/>
            <a:ext cx="1470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시간 복잡도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ElogE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시간 복잡도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VlogV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+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ElogV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알고리즘 연산 횟수에 영향을 주는 요소는 오직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알고리즘 연산 횟수에 주로 영향을 주는 요소는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정점의 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많거나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특정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시작 정점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주어지면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적거나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특정한 시작 정점이 없다면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개인 취향의 영역에 가까움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…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201072B5-006A-3BD4-C1E6-712F0BD9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084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D89196-6FAF-53E7-A568-D342B78AA8E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응용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6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14175F84-A4CB-F9D1-203E-5FE88049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568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31769B-DE46-8D6E-65D1-23EAAEE5D539}"/>
              </a:ext>
            </a:extLst>
          </p:cNvPr>
          <p:cNvSpPr txBox="1"/>
          <p:nvPr/>
        </p:nvSpPr>
        <p:spPr>
          <a:xfrm>
            <a:off x="1676400" y="20955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4386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별자리 만들기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AE510-C1C4-D913-B597-8318B3448AF3}"/>
              </a:ext>
            </a:extLst>
          </p:cNvPr>
          <p:cNvSpPr txBox="1"/>
          <p:nvPr/>
        </p:nvSpPr>
        <p:spPr>
          <a:xfrm>
            <a:off x="1676400" y="309229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E248A-E841-A33A-D660-F093322A1652}"/>
              </a:ext>
            </a:extLst>
          </p:cNvPr>
          <p:cNvSpPr txBox="1"/>
          <p:nvPr/>
        </p:nvSpPr>
        <p:spPr>
          <a:xfrm>
            <a:off x="1676400" y="3899237"/>
            <a:ext cx="1325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차원 평면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위치한 별들의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(x, y)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좌표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주어진다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별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개를 연결하는 비용은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별 사이의 거리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같다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별들을 가장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적은 비용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으로 연결할 방법은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6624D8-3456-C1A5-DD48-91ABAC3265D6}"/>
              </a:ext>
            </a:extLst>
          </p:cNvPr>
          <p:cNvSpPr txBox="1"/>
          <p:nvPr/>
        </p:nvSpPr>
        <p:spPr>
          <a:xfrm>
            <a:off x="1676400" y="55979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7EEA7-71B4-8406-2B96-06B33F555B63}"/>
              </a:ext>
            </a:extLst>
          </p:cNvPr>
          <p:cNvSpPr txBox="1"/>
          <p:nvPr/>
        </p:nvSpPr>
        <p:spPr>
          <a:xfrm>
            <a:off x="1676400" y="6404908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별의 개수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n &lt;= 100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x,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y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좌표는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0.0 &lt;= x,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y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&lt;= 1000.0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496294-7240-0FD2-54B9-B0A807DBD886}"/>
              </a:ext>
            </a:extLst>
          </p:cNvPr>
          <p:cNvSpPr txBox="1"/>
          <p:nvPr/>
        </p:nvSpPr>
        <p:spPr>
          <a:xfrm>
            <a:off x="12662848" y="231761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3" name="표 3">
            <a:extLst>
              <a:ext uri="{FF2B5EF4-FFF2-40B4-BE49-F238E27FC236}">
                <a16:creationId xmlns:a16="http://schemas.microsoft.com/office/drawing/2014/main" id="{F8AA93A4-BBA5-8E2C-CE17-E29B842E3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19079"/>
              </p:ext>
            </p:extLst>
          </p:nvPr>
        </p:nvGraphicFramePr>
        <p:xfrm>
          <a:off x="12801600" y="3106115"/>
          <a:ext cx="2185095" cy="2473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095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473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1.0 1.0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2.0 2.0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2.0 4.0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A15E17E-2ACB-F7A4-A346-CB40925CBB9C}"/>
              </a:ext>
            </a:extLst>
          </p:cNvPr>
          <p:cNvSpPr txBox="1"/>
          <p:nvPr/>
        </p:nvSpPr>
        <p:spPr>
          <a:xfrm>
            <a:off x="12662848" y="590149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0A788B49-6D3E-63E2-EF6E-BA12904D2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60492"/>
              </p:ext>
            </p:extLst>
          </p:nvPr>
        </p:nvGraphicFramePr>
        <p:xfrm>
          <a:off x="12801599" y="6689997"/>
          <a:ext cx="2185095" cy="1495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095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495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3.41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0B06AF51-52BF-C647-DD49-F7BF5A165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4457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37BD6AE-984E-6264-7227-5152391BF391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몰래 보세요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578C1-A210-E0C4-6595-7972D10620BD}"/>
              </a:ext>
            </a:extLst>
          </p:cNvPr>
          <p:cNvSpPr txBox="1"/>
          <p:nvPr/>
        </p:nvSpPr>
        <p:spPr>
          <a:xfrm>
            <a:off x="1676400" y="3899237"/>
            <a:ext cx="1325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입력 범위가 작네요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차원 평면에서 두 좌표 사이의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거리를 구하는 공식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은 무엇이었나요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FFB0E2-810F-0E63-21B8-C43745946B0E}"/>
              </a:ext>
            </a:extLst>
          </p:cNvPr>
          <p:cNvSpPr txBox="1"/>
          <p:nvPr/>
        </p:nvSpPr>
        <p:spPr>
          <a:xfrm>
            <a:off x="1676400" y="309229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Hint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0DA59950-DB5D-6F91-BFC8-365CC6D85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52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D05FD-863E-ED79-E522-2D43B922667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그래프에서 트리 만들기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10416-324F-E494-6ED0-2684A2ED9E7D}"/>
              </a:ext>
            </a:extLst>
          </p:cNvPr>
          <p:cNvSpPr txBox="1"/>
          <p:nvPr/>
        </p:nvSpPr>
        <p:spPr>
          <a:xfrm>
            <a:off x="6511863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6A61E1-1EAD-F618-B656-3D905218E918}"/>
              </a:ext>
            </a:extLst>
          </p:cNvPr>
          <p:cNvGrpSpPr/>
          <p:nvPr/>
        </p:nvGrpSpPr>
        <p:grpSpPr>
          <a:xfrm>
            <a:off x="5257800" y="2737893"/>
            <a:ext cx="7332907" cy="4386807"/>
            <a:chOff x="3048000" y="2416138"/>
            <a:chExt cx="7332907" cy="438680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268AE3-09D4-DBD6-EDBF-CF68E915385B}"/>
                </a:ext>
              </a:extLst>
            </p:cNvPr>
            <p:cNvSpPr/>
            <p:nvPr/>
          </p:nvSpPr>
          <p:spPr>
            <a:xfrm>
              <a:off x="5251037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F9DB05-73D0-92A0-FF22-774F88FA2023}"/>
                </a:ext>
              </a:extLst>
            </p:cNvPr>
            <p:cNvSpPr/>
            <p:nvPr/>
          </p:nvSpPr>
          <p:spPr>
            <a:xfrm>
              <a:off x="7454075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668D5DF-D456-DB80-B1FC-34DB61E89127}"/>
                </a:ext>
              </a:extLst>
            </p:cNvPr>
            <p:cNvSpPr/>
            <p:nvPr/>
          </p:nvSpPr>
          <p:spPr>
            <a:xfrm>
              <a:off x="5251037" y="4419706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4BC1D10-27B9-56A1-27F9-5816DAC5715F}"/>
                </a:ext>
              </a:extLst>
            </p:cNvPr>
            <p:cNvSpPr/>
            <p:nvPr/>
          </p:nvSpPr>
          <p:spPr>
            <a:xfrm>
              <a:off x="3048000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0DAF887-21E4-1A3E-421D-411777073834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3771794" y="2778035"/>
              <a:ext cx="1479243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0EE1E8D-78F6-06B0-09B0-24304486817B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5612934" y="3139932"/>
              <a:ext cx="0" cy="1279774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C01761F-67B7-0297-C406-8B690D4458C7}"/>
                </a:ext>
              </a:extLst>
            </p:cNvPr>
            <p:cNvCxnSpPr>
              <a:cxnSpLocks/>
              <a:stCxn id="37" idx="3"/>
              <a:endCxn id="39" idx="7"/>
            </p:cNvCxnSpPr>
            <p:nvPr/>
          </p:nvCxnSpPr>
          <p:spPr>
            <a:xfrm flipH="1">
              <a:off x="5868834" y="3033935"/>
              <a:ext cx="1691238" cy="1491768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6CFB110-0DD0-AD18-E496-7912A8975ADC}"/>
                </a:ext>
              </a:extLst>
            </p:cNvPr>
            <p:cNvCxnSpPr>
              <a:cxnSpLocks/>
              <a:stCxn id="45" idx="2"/>
              <a:endCxn id="37" idx="6"/>
            </p:cNvCxnSpPr>
            <p:nvPr/>
          </p:nvCxnSpPr>
          <p:spPr>
            <a:xfrm flipH="1">
              <a:off x="8177869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81D5E87-540F-61D7-A7F7-CC4E7439BE7B}"/>
                </a:ext>
              </a:extLst>
            </p:cNvPr>
            <p:cNvSpPr/>
            <p:nvPr/>
          </p:nvSpPr>
          <p:spPr>
            <a:xfrm>
              <a:off x="9657113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6DD3E75-48D2-753B-77D5-8E6D36002C03}"/>
                </a:ext>
              </a:extLst>
            </p:cNvPr>
            <p:cNvSpPr/>
            <p:nvPr/>
          </p:nvSpPr>
          <p:spPr>
            <a:xfrm>
              <a:off x="7454075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6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E65B0AA-945C-11A0-9783-AA029BBA8129}"/>
                </a:ext>
              </a:extLst>
            </p:cNvPr>
            <p:cNvCxnSpPr>
              <a:cxnSpLocks/>
              <a:stCxn id="46" idx="2"/>
              <a:endCxn id="39" idx="6"/>
            </p:cNvCxnSpPr>
            <p:nvPr/>
          </p:nvCxnSpPr>
          <p:spPr>
            <a:xfrm flipH="1">
              <a:off x="5974831" y="4780501"/>
              <a:ext cx="1479244" cy="110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1F49D7-1287-E71D-E9EB-24F45EA6E3F6}"/>
                </a:ext>
              </a:extLst>
            </p:cNvPr>
            <p:cNvSpPr/>
            <p:nvPr/>
          </p:nvSpPr>
          <p:spPr>
            <a:xfrm>
              <a:off x="9657113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938DA33-CE6B-16E9-04EA-202291E71481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8177869" y="4780501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0BD05B-465E-45C8-8DAC-9B2D7849E216}"/>
                </a:ext>
              </a:extLst>
            </p:cNvPr>
            <p:cNvSpPr/>
            <p:nvPr/>
          </p:nvSpPr>
          <p:spPr>
            <a:xfrm>
              <a:off x="9657113" y="6079151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820FC41-E8EB-9C29-5FEE-3E94217F659F}"/>
                </a:ext>
              </a:extLst>
            </p:cNvPr>
            <p:cNvCxnSpPr>
              <a:cxnSpLocks/>
              <a:stCxn id="51" idx="1"/>
              <a:endCxn id="46" idx="5"/>
            </p:cNvCxnSpPr>
            <p:nvPr/>
          </p:nvCxnSpPr>
          <p:spPr>
            <a:xfrm flipH="1" flipV="1">
              <a:off x="8071872" y="5036401"/>
              <a:ext cx="1691238" cy="1148747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5C45976-7C30-11DE-73AF-62E75D1C6CE0}"/>
              </a:ext>
            </a:extLst>
          </p:cNvPr>
          <p:cNvSpPr txBox="1"/>
          <p:nvPr/>
        </p:nvSpPr>
        <p:spPr>
          <a:xfrm>
            <a:off x="7375627" y="382556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513F48-9796-EE7D-53F4-E00C189A2F12}"/>
              </a:ext>
            </a:extLst>
          </p:cNvPr>
          <p:cNvSpPr txBox="1"/>
          <p:nvPr/>
        </p:nvSpPr>
        <p:spPr>
          <a:xfrm>
            <a:off x="8605096" y="36324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971786-098C-02F4-88D8-93DC0A539386}"/>
              </a:ext>
            </a:extLst>
          </p:cNvPr>
          <p:cNvSpPr txBox="1"/>
          <p:nvPr/>
        </p:nvSpPr>
        <p:spPr>
          <a:xfrm>
            <a:off x="10936790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51C54B-BB1E-0024-1054-86F52770906A}"/>
              </a:ext>
            </a:extLst>
          </p:cNvPr>
          <p:cNvSpPr txBox="1"/>
          <p:nvPr/>
        </p:nvSpPr>
        <p:spPr>
          <a:xfrm>
            <a:off x="8597881" y="4575149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BBA19A-8A05-FE3C-56EB-3343BAEB25D8}"/>
              </a:ext>
            </a:extLst>
          </p:cNvPr>
          <p:cNvSpPr txBox="1"/>
          <p:nvPr/>
        </p:nvSpPr>
        <p:spPr>
          <a:xfrm>
            <a:off x="10917939" y="46083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9B3D62-7F6B-EF1C-C82F-F921EBCBC5D7}"/>
              </a:ext>
            </a:extLst>
          </p:cNvPr>
          <p:cNvSpPr txBox="1"/>
          <p:nvPr/>
        </p:nvSpPr>
        <p:spPr>
          <a:xfrm>
            <a:off x="10727438" y="584659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020BF9-55FF-0C7C-9620-1FDD84D7B672}"/>
              </a:ext>
            </a:extLst>
          </p:cNvPr>
          <p:cNvSpPr txBox="1"/>
          <p:nvPr/>
        </p:nvSpPr>
        <p:spPr>
          <a:xfrm>
            <a:off x="693807" y="19928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방법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095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AC8690-4BBC-201E-6F48-DF162E10BCA5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간선이 없다면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7EFBDC-7C59-2622-C16A-0A393F640F8E}"/>
              </a:ext>
            </a:extLst>
          </p:cNvPr>
          <p:cNvCxnSpPr>
            <a:cxnSpLocks/>
          </p:cNvCxnSpPr>
          <p:nvPr/>
        </p:nvCxnSpPr>
        <p:spPr>
          <a:xfrm>
            <a:off x="4114800" y="1714500"/>
            <a:ext cx="0" cy="647700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9E949F-12AB-BED8-A370-082BCFFE9146}"/>
              </a:ext>
            </a:extLst>
          </p:cNvPr>
          <p:cNvCxnSpPr>
            <a:cxnSpLocks/>
          </p:cNvCxnSpPr>
          <p:nvPr/>
        </p:nvCxnSpPr>
        <p:spPr>
          <a:xfrm flipH="1">
            <a:off x="3352800" y="7505700"/>
            <a:ext cx="11353800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8927378-95D5-35C6-D28D-F52D6D477FEF}"/>
              </a:ext>
            </a:extLst>
          </p:cNvPr>
          <p:cNvSpPr/>
          <p:nvPr/>
        </p:nvSpPr>
        <p:spPr>
          <a:xfrm>
            <a:off x="5909401" y="56169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A024A94-3761-F25B-86C7-3726B0E0301E}"/>
              </a:ext>
            </a:extLst>
          </p:cNvPr>
          <p:cNvSpPr/>
          <p:nvPr/>
        </p:nvSpPr>
        <p:spPr>
          <a:xfrm>
            <a:off x="7336200" y="4410437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E0CCA8-9956-719A-501E-843CC6782607}"/>
              </a:ext>
            </a:extLst>
          </p:cNvPr>
          <p:cNvSpPr/>
          <p:nvPr/>
        </p:nvSpPr>
        <p:spPr>
          <a:xfrm>
            <a:off x="7336200" y="171450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8C4BB72F-EF8D-5B86-815A-07609B6A8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125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AC8690-4BBC-201E-6F48-DF162E10BCA5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간선이 없다면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7EFBDC-7C59-2622-C16A-0A393F640F8E}"/>
              </a:ext>
            </a:extLst>
          </p:cNvPr>
          <p:cNvCxnSpPr>
            <a:cxnSpLocks/>
          </p:cNvCxnSpPr>
          <p:nvPr/>
        </p:nvCxnSpPr>
        <p:spPr>
          <a:xfrm>
            <a:off x="4114800" y="1714500"/>
            <a:ext cx="0" cy="647700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9E949F-12AB-BED8-A370-082BCFFE9146}"/>
              </a:ext>
            </a:extLst>
          </p:cNvPr>
          <p:cNvCxnSpPr>
            <a:cxnSpLocks/>
          </p:cNvCxnSpPr>
          <p:nvPr/>
        </p:nvCxnSpPr>
        <p:spPr>
          <a:xfrm flipH="1">
            <a:off x="3352800" y="7505700"/>
            <a:ext cx="11353800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17754EB-3F90-DB3F-2BAC-9D97AA4CE9A9}"/>
              </a:ext>
            </a:extLst>
          </p:cNvPr>
          <p:cNvSpPr/>
          <p:nvPr/>
        </p:nvSpPr>
        <p:spPr>
          <a:xfrm>
            <a:off x="5909401" y="56169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BE392F-DB6C-F36E-A235-7B9AA76A292C}"/>
              </a:ext>
            </a:extLst>
          </p:cNvPr>
          <p:cNvSpPr/>
          <p:nvPr/>
        </p:nvSpPr>
        <p:spPr>
          <a:xfrm>
            <a:off x="7336200" y="4410437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0BFC92-3F29-D763-AB38-14887613D108}"/>
              </a:ext>
            </a:extLst>
          </p:cNvPr>
          <p:cNvSpPr/>
          <p:nvPr/>
        </p:nvSpPr>
        <p:spPr>
          <a:xfrm>
            <a:off x="7336200" y="171450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E4F263-EEE9-ABE3-4A6F-597990DCA0C0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6089401" y="2021779"/>
            <a:ext cx="1299520" cy="3595181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BA5A5B-2667-1621-7607-7F5F93225FB0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6216680" y="4717716"/>
            <a:ext cx="1172241" cy="95196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8F147C-72D7-1FED-89D3-B9E238AF969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>
            <a:off x="7516200" y="2074500"/>
            <a:ext cx="0" cy="233593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7C0CEC-AE59-F766-CD83-CC0AA770D03A}"/>
                  </a:ext>
                </a:extLst>
              </p:cNvPr>
              <p:cNvSpPr txBox="1"/>
              <p:nvPr/>
            </p:nvSpPr>
            <p:spPr>
              <a:xfrm>
                <a:off x="8611034" y="3848100"/>
                <a:ext cx="8479198" cy="190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2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차원 좌표의 </a:t>
                </a:r>
                <a:r>
                  <a:rPr lang="ko-KR" altLang="en-US" sz="2800" dirty="0">
                    <a:solidFill>
                      <a:srgbClr val="4FACDB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거리 구하는 공식을 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이용하여</a:t>
                </a:r>
                <a:endParaRPr lang="en-US" altLang="ko-KR" sz="28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endParaRPr>
              </a:p>
              <a:p>
                <a:pPr algn="ctr"/>
                <a:r>
                  <a:rPr lang="ko-KR" altLang="en-US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임의의 두 좌표에 대한 </a:t>
                </a:r>
                <a:r>
                  <a:rPr lang="ko-KR" altLang="en-US" sz="2800" dirty="0">
                    <a:solidFill>
                      <a:srgbClr val="4FACDB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가능한 모든 거리 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구하기</a:t>
                </a:r>
                <a:endParaRPr lang="en-US" altLang="ko-KR" sz="28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endParaRPr>
              </a:p>
              <a:p>
                <a:pPr algn="ctr"/>
                <a:endParaRPr lang="en-US" altLang="ko-KR" sz="28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endParaRPr>
              </a:p>
              <a:p>
                <a:pPr algn="ctr"/>
                <a:r>
                  <a:rPr lang="en-US" altLang="ko-KR" sz="2800" dirty="0">
                    <a:solidFill>
                      <a:schemeClr val="bg1"/>
                    </a:solidFill>
                    <a:latin typeface="나눔스퀘어라운드 Bold" panose="020B0600000101010101" pitchFamily="34" charset="-127"/>
                    <a:ea typeface="나눔스퀘어라운드 Bold" panose="020B0600000101010101" pitchFamily="34" charset="-127"/>
                  </a:rPr>
                  <a:t>(x1, y1) ~ (x2, y2)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34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1−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2)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34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𝑦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1−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𝑦</m:t>
                            </m:r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2)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34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2800" dirty="0">
                  <a:solidFill>
                    <a:schemeClr val="bg1"/>
                  </a:solidFill>
                  <a:latin typeface="나눔스퀘어라운드 Bold" panose="020B0600000101010101" pitchFamily="34" charset="-127"/>
                  <a:ea typeface="나눔스퀘어라운드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7C0CEC-AE59-F766-CD83-CC0AA770D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034" y="3848100"/>
                <a:ext cx="8479198" cy="1906804"/>
              </a:xfrm>
              <a:prstGeom prst="rect">
                <a:avLst/>
              </a:prstGeom>
              <a:blipFill>
                <a:blip r:embed="rId2"/>
                <a:stretch>
                  <a:fillRect t="-3195" b="-76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DEE7A045-80C3-8D49-2474-2C911ACCC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798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2A7788-F61D-4711-9E2C-6FB7345FCB1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마무리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5FD7C-DB2F-4771-B6FF-985A6DC4D1FC}"/>
              </a:ext>
            </a:extLst>
          </p:cNvPr>
          <p:cNvSpPr txBox="1"/>
          <p:nvPr/>
        </p:nvSpPr>
        <p:spPr>
          <a:xfrm>
            <a:off x="693807" y="19928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정리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A511-0307-4C99-B532-CC6938A86D4E}"/>
              </a:ext>
            </a:extLst>
          </p:cNvPr>
          <p:cNvSpPr txBox="1"/>
          <p:nvPr/>
        </p:nvSpPr>
        <p:spPr>
          <a:xfrm>
            <a:off x="693807" y="5981700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이것도 알아보세요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!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C478F-C97E-C1C3-DA59-102C1B46A11C}"/>
              </a:ext>
            </a:extLst>
          </p:cNvPr>
          <p:cNvSpPr txBox="1"/>
          <p:nvPr/>
        </p:nvSpPr>
        <p:spPr>
          <a:xfrm>
            <a:off x="838200" y="2857500"/>
            <a:ext cx="133224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그래프에서 만들 수 있는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모든 트리를 신장 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칭함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그 중 간선의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 총 합이 가장 작은 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 신장 트리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(MST)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MST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구하는 알고리즘은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있음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알고리즘을 활용하고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다익스트라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유사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적다면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많거나 시작점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주어지면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A7F69-75A7-E651-7C43-8C2E9EF70493}"/>
              </a:ext>
            </a:extLst>
          </p:cNvPr>
          <p:cNvSpPr txBox="1"/>
          <p:nvPr/>
        </p:nvSpPr>
        <p:spPr>
          <a:xfrm>
            <a:off x="801757" y="6843742"/>
            <a:ext cx="17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지난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주간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자료구조와 트리를 활용하는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 신장 트리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알고리즘에 대해 배웠습니다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</a:p>
          <a:p>
            <a:pPr lvl="1"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개의 주제를 함께 복습하시면 지난 내용이 더 잘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이해될거예요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</p:txBody>
      </p:sp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99B0CECA-E65F-E86A-CF57-6CB45F43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0750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6A25AAB-3B8B-F683-29CA-FD15A8A9DAA4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추천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815B0-3E80-CA38-5269-CF83DEC1B75C}"/>
              </a:ext>
            </a:extLst>
          </p:cNvPr>
          <p:cNvSpPr txBox="1"/>
          <p:nvPr/>
        </p:nvSpPr>
        <p:spPr>
          <a:xfrm>
            <a:off x="690759" y="5576340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도전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18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DE3C8E7C-6C1A-55DA-F35C-03A5968EB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97" y="6378575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0A292D-47FA-C78A-6768-2787C8424F0F}"/>
              </a:ext>
            </a:extLst>
          </p:cNvPr>
          <p:cNvSpPr txBox="1"/>
          <p:nvPr/>
        </p:nvSpPr>
        <p:spPr>
          <a:xfrm>
            <a:off x="1717297" y="62983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13418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학교 탐방하기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Gold 2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0" name="Picture 2" descr="글 읽기 - 게시판에 그림/파일 첨부할 수 있습니다">
            <a:hlinkClick r:id="rId4"/>
            <a:extLst>
              <a:ext uri="{FF2B5EF4-FFF2-40B4-BE49-F238E27FC236}">
                <a16:creationId xmlns:a16="http://schemas.microsoft.com/office/drawing/2014/main" id="{E8F88889-30F1-49B5-7AA6-4A32C491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2" y="6955682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2B955C-016D-5D1D-FB6B-71AF5A4138C8}"/>
              </a:ext>
            </a:extLst>
          </p:cNvPr>
          <p:cNvSpPr txBox="1"/>
          <p:nvPr/>
        </p:nvSpPr>
        <p:spPr>
          <a:xfrm>
            <a:off x="1689652" y="687550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1368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물대기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Gold 2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205F6-B1D8-1B9E-93FB-12719A6B649B}"/>
              </a:ext>
            </a:extLst>
          </p:cNvPr>
          <p:cNvSpPr txBox="1"/>
          <p:nvPr/>
        </p:nvSpPr>
        <p:spPr>
          <a:xfrm>
            <a:off x="693807" y="24765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필수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29" name="Picture 2" descr="글 읽기 - 게시판에 그림/파일 첨부할 수 있습니다">
            <a:hlinkClick r:id="rId5"/>
            <a:extLst>
              <a:ext uri="{FF2B5EF4-FFF2-40B4-BE49-F238E27FC236}">
                <a16:creationId xmlns:a16="http://schemas.microsoft.com/office/drawing/2014/main" id="{6664B01A-66DC-CC20-30A4-F87EDBF9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392828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CA1456-A0F6-FBBC-C4FA-C504EA7F042E}"/>
              </a:ext>
            </a:extLst>
          </p:cNvPr>
          <p:cNvSpPr txBox="1"/>
          <p:nvPr/>
        </p:nvSpPr>
        <p:spPr>
          <a:xfrm>
            <a:off x="1649104" y="38481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1774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우주신과의 교감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Gold 4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3" name="Picture 2" descr="글 읽기 - 게시판에 그림/파일 첨부할 수 있습니다">
            <a:hlinkClick r:id="rId6"/>
            <a:extLst>
              <a:ext uri="{FF2B5EF4-FFF2-40B4-BE49-F238E27FC236}">
                <a16:creationId xmlns:a16="http://schemas.microsoft.com/office/drawing/2014/main" id="{BDD0BAB1-CB56-F5CC-1ABA-4C7A23EE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453788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554C75-AD50-5EB9-F3D3-161C9D9EE73B}"/>
              </a:ext>
            </a:extLst>
          </p:cNvPr>
          <p:cNvSpPr txBox="1"/>
          <p:nvPr/>
        </p:nvSpPr>
        <p:spPr>
          <a:xfrm>
            <a:off x="1649104" y="44577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21924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도시 건설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Gold 4</a:t>
            </a:r>
            <a:endParaRPr lang="ko-KR" altLang="en-US" sz="36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5" name="Picture 2" descr="글 읽기 - 게시판에 그림/파일 첨부할 수 있습니다">
            <a:hlinkClick r:id="rId7"/>
            <a:extLst>
              <a:ext uri="{FF2B5EF4-FFF2-40B4-BE49-F238E27FC236}">
                <a16:creationId xmlns:a16="http://schemas.microsoft.com/office/drawing/2014/main" id="{81BCDDE6-425D-5367-022C-FBAC59FD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7" y="3329598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A5A75-7C3A-44B5-218C-79AAB7B88FEB}"/>
              </a:ext>
            </a:extLst>
          </p:cNvPr>
          <p:cNvSpPr txBox="1"/>
          <p:nvPr/>
        </p:nvSpPr>
        <p:spPr>
          <a:xfrm>
            <a:off x="1640637" y="3249417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22251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빌런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호석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Gold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30EE9F3B-EDBE-36BA-1953-4DA9CF92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</p:spPr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01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D05FD-863E-ED79-E522-2D43B922667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그래프에서 트리 만들기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10416-324F-E494-6ED0-2684A2ED9E7D}"/>
              </a:ext>
            </a:extLst>
          </p:cNvPr>
          <p:cNvSpPr txBox="1"/>
          <p:nvPr/>
        </p:nvSpPr>
        <p:spPr>
          <a:xfrm>
            <a:off x="6511863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C6A61E1-1EAD-F618-B656-3D905218E918}"/>
              </a:ext>
            </a:extLst>
          </p:cNvPr>
          <p:cNvGrpSpPr/>
          <p:nvPr/>
        </p:nvGrpSpPr>
        <p:grpSpPr>
          <a:xfrm>
            <a:off x="5257800" y="2737893"/>
            <a:ext cx="7332907" cy="4386807"/>
            <a:chOff x="3048000" y="2416138"/>
            <a:chExt cx="7332907" cy="438680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268AE3-09D4-DBD6-EDBF-CF68E915385B}"/>
                </a:ext>
              </a:extLst>
            </p:cNvPr>
            <p:cNvSpPr/>
            <p:nvPr/>
          </p:nvSpPr>
          <p:spPr>
            <a:xfrm>
              <a:off x="5251037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F9DB05-73D0-92A0-FF22-774F88FA2023}"/>
                </a:ext>
              </a:extLst>
            </p:cNvPr>
            <p:cNvSpPr/>
            <p:nvPr/>
          </p:nvSpPr>
          <p:spPr>
            <a:xfrm>
              <a:off x="7454075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668D5DF-D456-DB80-B1FC-34DB61E89127}"/>
                </a:ext>
              </a:extLst>
            </p:cNvPr>
            <p:cNvSpPr/>
            <p:nvPr/>
          </p:nvSpPr>
          <p:spPr>
            <a:xfrm>
              <a:off x="5251037" y="4419706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4BC1D10-27B9-56A1-27F9-5816DAC5715F}"/>
                </a:ext>
              </a:extLst>
            </p:cNvPr>
            <p:cNvSpPr/>
            <p:nvPr/>
          </p:nvSpPr>
          <p:spPr>
            <a:xfrm>
              <a:off x="3048000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0DAF887-21E4-1A3E-421D-411777073834}"/>
                </a:ext>
              </a:extLst>
            </p:cNvPr>
            <p:cNvCxnSpPr>
              <a:cxnSpLocks/>
              <a:stCxn id="40" idx="6"/>
              <a:endCxn id="36" idx="2"/>
            </p:cNvCxnSpPr>
            <p:nvPr/>
          </p:nvCxnSpPr>
          <p:spPr>
            <a:xfrm>
              <a:off x="3771794" y="2778035"/>
              <a:ext cx="1479243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0EE1E8D-78F6-06B0-09B0-24304486817B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5612934" y="3139932"/>
              <a:ext cx="0" cy="1279774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C01761F-67B7-0297-C406-8B690D4458C7}"/>
                </a:ext>
              </a:extLst>
            </p:cNvPr>
            <p:cNvCxnSpPr>
              <a:cxnSpLocks/>
              <a:stCxn id="37" idx="3"/>
              <a:endCxn id="39" idx="7"/>
            </p:cNvCxnSpPr>
            <p:nvPr/>
          </p:nvCxnSpPr>
          <p:spPr>
            <a:xfrm flipH="1">
              <a:off x="5868834" y="3033935"/>
              <a:ext cx="1691238" cy="1491768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6CFB110-0DD0-AD18-E496-7912A8975ADC}"/>
                </a:ext>
              </a:extLst>
            </p:cNvPr>
            <p:cNvCxnSpPr>
              <a:cxnSpLocks/>
              <a:stCxn id="45" idx="2"/>
              <a:endCxn id="37" idx="6"/>
            </p:cNvCxnSpPr>
            <p:nvPr/>
          </p:nvCxnSpPr>
          <p:spPr>
            <a:xfrm flipH="1">
              <a:off x="8177869" y="2778035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81D5E87-540F-61D7-A7F7-CC4E7439BE7B}"/>
                </a:ext>
              </a:extLst>
            </p:cNvPr>
            <p:cNvSpPr/>
            <p:nvPr/>
          </p:nvSpPr>
          <p:spPr>
            <a:xfrm>
              <a:off x="9657113" y="2416138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6DD3E75-48D2-753B-77D5-8E6D36002C03}"/>
                </a:ext>
              </a:extLst>
            </p:cNvPr>
            <p:cNvSpPr/>
            <p:nvPr/>
          </p:nvSpPr>
          <p:spPr>
            <a:xfrm>
              <a:off x="7454075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6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E65B0AA-945C-11A0-9783-AA029BBA8129}"/>
                </a:ext>
              </a:extLst>
            </p:cNvPr>
            <p:cNvCxnSpPr>
              <a:cxnSpLocks/>
              <a:stCxn id="46" idx="2"/>
              <a:endCxn id="39" idx="6"/>
            </p:cNvCxnSpPr>
            <p:nvPr/>
          </p:nvCxnSpPr>
          <p:spPr>
            <a:xfrm flipH="1">
              <a:off x="5974831" y="4780501"/>
              <a:ext cx="1479244" cy="1102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41F49D7-1287-E71D-E9EB-24F45EA6E3F6}"/>
                </a:ext>
              </a:extLst>
            </p:cNvPr>
            <p:cNvSpPr/>
            <p:nvPr/>
          </p:nvSpPr>
          <p:spPr>
            <a:xfrm>
              <a:off x="9657113" y="4418604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7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938DA33-CE6B-16E9-04EA-202291E71481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8177869" y="4780501"/>
              <a:ext cx="1479244" cy="0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0BD05B-465E-45C8-8DAC-9B2D7849E216}"/>
                </a:ext>
              </a:extLst>
            </p:cNvPr>
            <p:cNvSpPr/>
            <p:nvPr/>
          </p:nvSpPr>
          <p:spPr>
            <a:xfrm>
              <a:off x="9657113" y="6079151"/>
              <a:ext cx="723794" cy="72379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4FA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rgbClr val="4FACD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8</a:t>
              </a:r>
              <a:endParaRPr lang="ko-KR" altLang="en-US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820FC41-E8EB-9C29-5FEE-3E94217F659F}"/>
                </a:ext>
              </a:extLst>
            </p:cNvPr>
            <p:cNvCxnSpPr>
              <a:cxnSpLocks/>
              <a:stCxn id="51" idx="1"/>
              <a:endCxn id="46" idx="5"/>
            </p:cNvCxnSpPr>
            <p:nvPr/>
          </p:nvCxnSpPr>
          <p:spPr>
            <a:xfrm flipH="1" flipV="1">
              <a:off x="8071872" y="5036401"/>
              <a:ext cx="1691238" cy="1148747"/>
            </a:xfrm>
            <a:prstGeom prst="line">
              <a:avLst/>
            </a:prstGeom>
            <a:ln w="76200">
              <a:solidFill>
                <a:srgbClr val="4FAC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5C45976-7C30-11DE-73AF-62E75D1C6CE0}"/>
              </a:ext>
            </a:extLst>
          </p:cNvPr>
          <p:cNvSpPr txBox="1"/>
          <p:nvPr/>
        </p:nvSpPr>
        <p:spPr>
          <a:xfrm>
            <a:off x="7375627" y="3825567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513F48-9796-EE7D-53F4-E00C189A2F12}"/>
              </a:ext>
            </a:extLst>
          </p:cNvPr>
          <p:cNvSpPr txBox="1"/>
          <p:nvPr/>
        </p:nvSpPr>
        <p:spPr>
          <a:xfrm>
            <a:off x="8605096" y="36324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971786-098C-02F4-88D8-93DC0A539386}"/>
              </a:ext>
            </a:extLst>
          </p:cNvPr>
          <p:cNvSpPr txBox="1"/>
          <p:nvPr/>
        </p:nvSpPr>
        <p:spPr>
          <a:xfrm>
            <a:off x="10936790" y="254579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51C54B-BB1E-0024-1054-86F52770906A}"/>
              </a:ext>
            </a:extLst>
          </p:cNvPr>
          <p:cNvSpPr txBox="1"/>
          <p:nvPr/>
        </p:nvSpPr>
        <p:spPr>
          <a:xfrm>
            <a:off x="8597881" y="4575149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BBA19A-8A05-FE3C-56EB-3343BAEB25D8}"/>
              </a:ext>
            </a:extLst>
          </p:cNvPr>
          <p:cNvSpPr txBox="1"/>
          <p:nvPr/>
        </p:nvSpPr>
        <p:spPr>
          <a:xfrm>
            <a:off x="10917939" y="460834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9B3D62-7F6B-EF1C-C82F-F921EBCBC5D7}"/>
              </a:ext>
            </a:extLst>
          </p:cNvPr>
          <p:cNvSpPr txBox="1"/>
          <p:nvPr/>
        </p:nvSpPr>
        <p:spPr>
          <a:xfrm>
            <a:off x="10727438" y="5846593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D6B39-9DCC-6148-E17E-4FACFE2C79F0}"/>
              </a:ext>
            </a:extLst>
          </p:cNvPr>
          <p:cNvSpPr txBox="1"/>
          <p:nvPr/>
        </p:nvSpPr>
        <p:spPr>
          <a:xfrm>
            <a:off x="1827657" y="7621369"/>
            <a:ext cx="146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가중치의 합이 </a:t>
            </a:r>
            <a:r>
              <a:rPr lang="ko-KR" altLang="en-US" sz="36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가장 작은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트리는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425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E35792-A5BE-7171-AED0-E8D2177DFB75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최소 신장 트리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578A66-F68E-F967-94FF-A973A56F20E0}"/>
              </a:ext>
            </a:extLst>
          </p:cNvPr>
          <p:cNvSpPr txBox="1"/>
          <p:nvPr/>
        </p:nvSpPr>
        <p:spPr>
          <a:xfrm>
            <a:off x="990600" y="582087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Minimum Spanning Tree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CD784-DB5D-57C1-31E4-8B9CB847E192}"/>
              </a:ext>
            </a:extLst>
          </p:cNvPr>
          <p:cNvSpPr txBox="1"/>
          <p:nvPr/>
        </p:nvSpPr>
        <p:spPr>
          <a:xfrm>
            <a:off x="990600" y="6866572"/>
            <a:ext cx="1562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하나의 그래프에서 만들 수 있는 트리들을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신장 트리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(Spanning Tree)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부름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신장 트리 중 간선의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 합이 가장 작은 트리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최소 신장 트리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MST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구하는 알고리즘으로는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크루스칼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프림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있음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018543-3B71-2C37-920F-307FB46886D0}"/>
              </a:ext>
            </a:extLst>
          </p:cNvPr>
          <p:cNvSpPr txBox="1"/>
          <p:nvPr/>
        </p:nvSpPr>
        <p:spPr>
          <a:xfrm>
            <a:off x="6511863" y="20193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5F27E0-22EC-7333-2D6B-F79B79F215AB}"/>
              </a:ext>
            </a:extLst>
          </p:cNvPr>
          <p:cNvSpPr/>
          <p:nvPr/>
        </p:nvSpPr>
        <p:spPr>
          <a:xfrm>
            <a:off x="7460837" y="22114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A1DA81D-0587-0411-3974-93EF1E1EC708}"/>
              </a:ext>
            </a:extLst>
          </p:cNvPr>
          <p:cNvSpPr/>
          <p:nvPr/>
        </p:nvSpPr>
        <p:spPr>
          <a:xfrm>
            <a:off x="9663875" y="22114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374CDA5-14A2-1BF2-B89F-E741F499A63C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>
          <a:xfrm flipH="1">
            <a:off x="8184631" y="25732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4F8BABF4-CDE2-C17A-A8AB-BAA7204144B6}"/>
              </a:ext>
            </a:extLst>
          </p:cNvPr>
          <p:cNvSpPr/>
          <p:nvPr/>
        </p:nvSpPr>
        <p:spPr>
          <a:xfrm>
            <a:off x="7460837" y="42149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BDB6A0-BD4F-3220-B8FB-A8DD4574A6EB}"/>
              </a:ext>
            </a:extLst>
          </p:cNvPr>
          <p:cNvSpPr/>
          <p:nvPr/>
        </p:nvSpPr>
        <p:spPr>
          <a:xfrm>
            <a:off x="5257800" y="22114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40CAAA4-B2A1-30D5-7977-8EC390B16CBC}"/>
              </a:ext>
            </a:extLst>
          </p:cNvPr>
          <p:cNvCxnSpPr>
            <a:cxnSpLocks/>
            <a:stCxn id="64" idx="6"/>
            <a:endCxn id="53" idx="2"/>
          </p:cNvCxnSpPr>
          <p:nvPr/>
        </p:nvCxnSpPr>
        <p:spPr>
          <a:xfrm>
            <a:off x="5981594" y="25732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EBE7029-4E78-82C9-BA8C-14794EC62474}"/>
              </a:ext>
            </a:extLst>
          </p:cNvPr>
          <p:cNvCxnSpPr>
            <a:cxnSpLocks/>
            <a:stCxn id="54" idx="3"/>
            <a:endCxn id="61" idx="7"/>
          </p:cNvCxnSpPr>
          <p:nvPr/>
        </p:nvCxnSpPr>
        <p:spPr>
          <a:xfrm flipH="1">
            <a:off x="8078634" y="28291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4E87CFD-1EDB-066D-5644-057BC67B0D5A}"/>
              </a:ext>
            </a:extLst>
          </p:cNvPr>
          <p:cNvCxnSpPr>
            <a:cxnSpLocks/>
            <a:stCxn id="68" idx="2"/>
            <a:endCxn id="54" idx="6"/>
          </p:cNvCxnSpPr>
          <p:nvPr/>
        </p:nvCxnSpPr>
        <p:spPr>
          <a:xfrm flipH="1">
            <a:off x="10387669" y="25732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645C1607-870C-C7D8-C80D-FF4417D9BD04}"/>
              </a:ext>
            </a:extLst>
          </p:cNvPr>
          <p:cNvSpPr/>
          <p:nvPr/>
        </p:nvSpPr>
        <p:spPr>
          <a:xfrm>
            <a:off x="11866913" y="22114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C5313BE-DF45-CE5F-72B0-A877AC2CB878}"/>
              </a:ext>
            </a:extLst>
          </p:cNvPr>
          <p:cNvSpPr/>
          <p:nvPr/>
        </p:nvSpPr>
        <p:spPr>
          <a:xfrm>
            <a:off x="9663875" y="42138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37FD46D-1CD4-B202-FC63-A40BD4BE9C54}"/>
              </a:ext>
            </a:extLst>
          </p:cNvPr>
          <p:cNvSpPr/>
          <p:nvPr/>
        </p:nvSpPr>
        <p:spPr>
          <a:xfrm>
            <a:off x="11866913" y="42138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0172EE7-337A-0878-8003-9C09FF8AA2D4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>
          <a:xfrm flipH="1">
            <a:off x="10387669" y="45757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0FCBD31-CDC7-9624-5206-A7952310E1B4}"/>
              </a:ext>
            </a:extLst>
          </p:cNvPr>
          <p:cNvCxnSpPr>
            <a:cxnSpLocks/>
            <a:stCxn id="70" idx="0"/>
            <a:endCxn id="68" idx="4"/>
          </p:cNvCxnSpPr>
          <p:nvPr/>
        </p:nvCxnSpPr>
        <p:spPr>
          <a:xfrm flipV="1">
            <a:off x="12228810" y="2935195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FCD282B-7A87-924D-2944-C44755487031}"/>
              </a:ext>
            </a:extLst>
          </p:cNvPr>
          <p:cNvSpPr/>
          <p:nvPr/>
        </p:nvSpPr>
        <p:spPr>
          <a:xfrm>
            <a:off x="11866913" y="58744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D444103-89DD-59C5-7AFA-D70B0DD3EC2A}"/>
              </a:ext>
            </a:extLst>
          </p:cNvPr>
          <p:cNvCxnSpPr>
            <a:cxnSpLocks/>
            <a:stCxn id="73" idx="1"/>
            <a:endCxn id="69" idx="5"/>
          </p:cNvCxnSpPr>
          <p:nvPr/>
        </p:nvCxnSpPr>
        <p:spPr>
          <a:xfrm flipH="1" flipV="1">
            <a:off x="10281672" y="4831664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F5F0285-C284-87A5-D49A-3342CD6A081C}"/>
              </a:ext>
            </a:extLst>
          </p:cNvPr>
          <p:cNvSpPr txBox="1"/>
          <p:nvPr/>
        </p:nvSpPr>
        <p:spPr>
          <a:xfrm>
            <a:off x="8714901" y="20193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8311D7-8A35-8C11-34E7-25A76ADC93F6}"/>
              </a:ext>
            </a:extLst>
          </p:cNvPr>
          <p:cNvSpPr txBox="1"/>
          <p:nvPr/>
        </p:nvSpPr>
        <p:spPr>
          <a:xfrm>
            <a:off x="8605096" y="31059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70E2A7-C331-6D96-FE3B-39B5C0AD6C39}"/>
              </a:ext>
            </a:extLst>
          </p:cNvPr>
          <p:cNvSpPr txBox="1"/>
          <p:nvPr/>
        </p:nvSpPr>
        <p:spPr>
          <a:xfrm>
            <a:off x="10936790" y="20193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36E2CD-B411-4C78-9D74-13786E59DF1D}"/>
              </a:ext>
            </a:extLst>
          </p:cNvPr>
          <p:cNvSpPr txBox="1"/>
          <p:nvPr/>
        </p:nvSpPr>
        <p:spPr>
          <a:xfrm>
            <a:off x="10917939" y="40818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EF5CD7-3575-5779-4416-1130277B0EE7}"/>
              </a:ext>
            </a:extLst>
          </p:cNvPr>
          <p:cNvSpPr txBox="1"/>
          <p:nvPr/>
        </p:nvSpPr>
        <p:spPr>
          <a:xfrm>
            <a:off x="12285808" y="32970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AE2AFF-E2C4-4632-1BAA-E9F77431D914}"/>
              </a:ext>
            </a:extLst>
          </p:cNvPr>
          <p:cNvSpPr txBox="1"/>
          <p:nvPr/>
        </p:nvSpPr>
        <p:spPr>
          <a:xfrm>
            <a:off x="10727438" y="53201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D76C3A-A09A-56D6-AED2-D71580868310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B9800-5E6F-C1DE-3D7A-54B3ACC6381D}"/>
              </a:ext>
            </a:extLst>
          </p:cNvPr>
          <p:cNvSpPr txBox="1"/>
          <p:nvPr/>
        </p:nvSpPr>
        <p:spPr>
          <a:xfrm>
            <a:off x="1447800" y="292081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Kruskal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532A22-B27F-43F3-5738-147C32AF023F}"/>
              </a:ext>
            </a:extLst>
          </p:cNvPr>
          <p:cNvSpPr txBox="1"/>
          <p:nvPr/>
        </p:nvSpPr>
        <p:spPr>
          <a:xfrm>
            <a:off x="1447800" y="3966508"/>
            <a:ext cx="1470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알고리즘을 이용해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MST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구하는 알고리즘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파인드에서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같은 집합이라면 사이클이 발생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한다는 점을 이용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가중치가 가장 작은 간선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부터 선택하며 사이클이 발생하지 않는다면 트리에 포함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유니온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파인드의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시간 복잡도가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O(1)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가깝기 때문에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간선을 정렬하는 시간 복잡도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만 고려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많지 않을 때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주로 사용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간선의 수를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라고 할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시간 복잡도는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O(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ElogE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56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74684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14169"/>
              </p:ext>
            </p:extLst>
          </p:nvPr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99655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15243"/>
              </p:ext>
            </p:extLst>
          </p:nvPr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49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E862D0-67E8-2042-7E85-1C9F83D5D76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10387669" y="1658898"/>
            <a:ext cx="14792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2024-2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34A92-2E3D-F9D9-B293-BBD4BF9FE7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크루스칼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9D70253-C61D-87FB-A26C-0F87B460C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83658"/>
              </p:ext>
            </p:extLst>
          </p:nvPr>
        </p:nvGraphicFramePr>
        <p:xfrm>
          <a:off x="4828795" y="6577014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160498439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F4B76EE4-0E84-FFC4-44C8-80FA03116BAF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5676900"/>
          <a:ext cx="8630410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364806958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377585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43414634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6311086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1-2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6-7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7-8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2-4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4-6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6CFE6D-3609-5DCB-5D9B-342BB8300877}"/>
              </a:ext>
            </a:extLst>
          </p:cNvPr>
          <p:cNvSpPr txBox="1"/>
          <p:nvPr/>
        </p:nvSpPr>
        <p:spPr>
          <a:xfrm>
            <a:off x="6511863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A918AF-58BD-A8FF-D56B-03ED4EA133B9}"/>
              </a:ext>
            </a:extLst>
          </p:cNvPr>
          <p:cNvSpPr/>
          <p:nvPr/>
        </p:nvSpPr>
        <p:spPr>
          <a:xfrm>
            <a:off x="7460837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E7E1D9-C873-6905-F091-01135D17E8AC}"/>
              </a:ext>
            </a:extLst>
          </p:cNvPr>
          <p:cNvSpPr/>
          <p:nvPr/>
        </p:nvSpPr>
        <p:spPr>
          <a:xfrm>
            <a:off x="9663875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768A81-0A97-CC91-D104-6CA58A807CC7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8184631" y="1658898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ABFBC40-03BC-DD7E-3398-0AE4FB56A3CB}"/>
              </a:ext>
            </a:extLst>
          </p:cNvPr>
          <p:cNvSpPr/>
          <p:nvPr/>
        </p:nvSpPr>
        <p:spPr>
          <a:xfrm>
            <a:off x="7460837" y="3300569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530C85-7630-FE5B-D03D-0F963CC8E3CF}"/>
              </a:ext>
            </a:extLst>
          </p:cNvPr>
          <p:cNvSpPr/>
          <p:nvPr/>
        </p:nvSpPr>
        <p:spPr>
          <a:xfrm>
            <a:off x="5257800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5DD93-0B0D-9742-343C-DED926535C2D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5981594" y="1658898"/>
            <a:ext cx="1479243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F579F-4631-9358-3DBC-161D71EAF41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822734" y="2020795"/>
            <a:ext cx="0" cy="1279774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FB744F-CDFE-7AFD-B798-B1B20C2589B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8078634" y="1914798"/>
            <a:ext cx="1691238" cy="1491768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5668B92-313E-52F1-BEC0-E343D50A7A01}"/>
              </a:ext>
            </a:extLst>
          </p:cNvPr>
          <p:cNvSpPr/>
          <p:nvPr/>
        </p:nvSpPr>
        <p:spPr>
          <a:xfrm>
            <a:off x="11866913" y="1297001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ko-KR" altLang="en-US" sz="3000" b="1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47F41-6CB2-2C68-588A-639C08655D3C}"/>
              </a:ext>
            </a:extLst>
          </p:cNvPr>
          <p:cNvSpPr/>
          <p:nvPr/>
        </p:nvSpPr>
        <p:spPr>
          <a:xfrm>
            <a:off x="9663875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CB6A3E-FFD4-9AEB-529D-FB162EBA67C0}"/>
              </a:ext>
            </a:extLst>
          </p:cNvPr>
          <p:cNvCxnSpPr>
            <a:cxnSpLocks/>
            <a:stCxn id="22" idx="2"/>
            <a:endCxn id="15" idx="6"/>
          </p:cNvCxnSpPr>
          <p:nvPr/>
        </p:nvCxnSpPr>
        <p:spPr>
          <a:xfrm flipH="1">
            <a:off x="8184631" y="3661364"/>
            <a:ext cx="1479244" cy="110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524138D-7E49-F465-BECC-FDD76610A894}"/>
              </a:ext>
            </a:extLst>
          </p:cNvPr>
          <p:cNvSpPr/>
          <p:nvPr/>
        </p:nvSpPr>
        <p:spPr>
          <a:xfrm>
            <a:off x="11866913" y="3299467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2ADB66-A3A4-70B0-A055-400B2599B230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10387669" y="3661364"/>
            <a:ext cx="1479244" cy="0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FCCAE1-6456-359B-C80A-07D88A6D2839}"/>
              </a:ext>
            </a:extLst>
          </p:cNvPr>
          <p:cNvCxnSpPr>
            <a:cxnSpLocks/>
            <a:stCxn id="24" idx="0"/>
            <a:endCxn id="21" idx="4"/>
          </p:cNvCxnSpPr>
          <p:nvPr/>
        </p:nvCxnSpPr>
        <p:spPr>
          <a:xfrm flipV="1">
            <a:off x="12228810" y="2020795"/>
            <a:ext cx="0" cy="1278672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9EA58B-60D4-0DB7-541A-2CB00F37B70D}"/>
              </a:ext>
            </a:extLst>
          </p:cNvPr>
          <p:cNvSpPr/>
          <p:nvPr/>
        </p:nvSpPr>
        <p:spPr>
          <a:xfrm>
            <a:off x="11866913" y="4960014"/>
            <a:ext cx="723794" cy="723794"/>
          </a:xfrm>
          <a:prstGeom prst="ellipse">
            <a:avLst/>
          </a:prstGeom>
          <a:solidFill>
            <a:schemeClr val="bg1"/>
          </a:solidFill>
          <a:ln w="76200">
            <a:solidFill>
              <a:srgbClr val="4FA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endParaRPr lang="ko-KR" altLang="en-US" sz="3000" b="1" dirty="0">
              <a:solidFill>
                <a:srgbClr val="4FACD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C9EFB7-BA77-45FF-580B-2CEAC83CA228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10281672" y="3917264"/>
            <a:ext cx="1691238" cy="1148747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D742D-B9ED-5D9F-5E2A-62EDF2AED93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12228810" y="4023261"/>
            <a:ext cx="0" cy="936753"/>
          </a:xfrm>
          <a:prstGeom prst="line">
            <a:avLst/>
          </a:prstGeom>
          <a:ln w="762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98F95-C1EB-CE7E-B112-3444B54E0A9F}"/>
              </a:ext>
            </a:extLst>
          </p:cNvPr>
          <p:cNvSpPr txBox="1"/>
          <p:nvPr/>
        </p:nvSpPr>
        <p:spPr>
          <a:xfrm>
            <a:off x="8714901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7CE0-8166-D02B-FD13-ED9E14A799AC}"/>
              </a:ext>
            </a:extLst>
          </p:cNvPr>
          <p:cNvSpPr txBox="1"/>
          <p:nvPr/>
        </p:nvSpPr>
        <p:spPr>
          <a:xfrm>
            <a:off x="7375627" y="2384675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FA10C-8D7D-9F0B-F153-E10FF0667C2B}"/>
              </a:ext>
            </a:extLst>
          </p:cNvPr>
          <p:cNvSpPr txBox="1"/>
          <p:nvPr/>
        </p:nvSpPr>
        <p:spPr>
          <a:xfrm>
            <a:off x="8605096" y="21915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8B1EA-5381-4B64-9926-68897AC618B7}"/>
              </a:ext>
            </a:extLst>
          </p:cNvPr>
          <p:cNvSpPr txBox="1"/>
          <p:nvPr/>
        </p:nvSpPr>
        <p:spPr>
          <a:xfrm>
            <a:off x="10936790" y="1104900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11E79-3805-01CA-7194-99B226C615B6}"/>
              </a:ext>
            </a:extLst>
          </p:cNvPr>
          <p:cNvSpPr txBox="1"/>
          <p:nvPr/>
        </p:nvSpPr>
        <p:spPr>
          <a:xfrm>
            <a:off x="8597881" y="3134257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B2782-4EDA-A510-27F1-3860DFBAF91C}"/>
              </a:ext>
            </a:extLst>
          </p:cNvPr>
          <p:cNvSpPr txBox="1"/>
          <p:nvPr/>
        </p:nvSpPr>
        <p:spPr>
          <a:xfrm>
            <a:off x="10917939" y="316745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802E4-7AA7-8F8F-E2A7-74BF3470ECFF}"/>
              </a:ext>
            </a:extLst>
          </p:cNvPr>
          <p:cNvSpPr txBox="1"/>
          <p:nvPr/>
        </p:nvSpPr>
        <p:spPr>
          <a:xfrm>
            <a:off x="12285808" y="2382612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D83D5-9409-A800-35D1-118DAD7F7CDF}"/>
              </a:ext>
            </a:extLst>
          </p:cNvPr>
          <p:cNvSpPr txBox="1"/>
          <p:nvPr/>
        </p:nvSpPr>
        <p:spPr>
          <a:xfrm>
            <a:off x="12287406" y="4214638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7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1C4DE9-F1C4-FE49-8353-13D5CEBFB782}"/>
              </a:ext>
            </a:extLst>
          </p:cNvPr>
          <p:cNvSpPr txBox="1"/>
          <p:nvPr/>
        </p:nvSpPr>
        <p:spPr>
          <a:xfrm>
            <a:off x="10727438" y="4405701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2" name="표 3">
            <a:extLst>
              <a:ext uri="{FF2B5EF4-FFF2-40B4-BE49-F238E27FC236}">
                <a16:creationId xmlns:a16="http://schemas.microsoft.com/office/drawing/2014/main" id="{C055A880-CF85-7A0D-3FC1-137F48B5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0457"/>
              </p:ext>
            </p:extLst>
          </p:nvPr>
        </p:nvGraphicFramePr>
        <p:xfrm>
          <a:off x="4828795" y="8378696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-2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rgbClr val="4FACDB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-1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D44619B-9DE7-39CE-309F-4D92269E08DE}"/>
              </a:ext>
            </a:extLst>
          </p:cNvPr>
          <p:cNvSpPr txBox="1"/>
          <p:nvPr/>
        </p:nvSpPr>
        <p:spPr>
          <a:xfrm>
            <a:off x="3243334" y="67538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Weight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FE55F-501B-1F0D-38F3-AF7E966FB2A1}"/>
              </a:ext>
            </a:extLst>
          </p:cNvPr>
          <p:cNvSpPr txBox="1"/>
          <p:nvPr/>
        </p:nvSpPr>
        <p:spPr>
          <a:xfrm>
            <a:off x="3243334" y="8557109"/>
            <a:ext cx="1585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Parent</a:t>
            </a:r>
            <a:endParaRPr lang="en-US" altLang="ko-KR" sz="30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D005A968-DAD6-A21C-159E-E19CC37ECC47}"/>
              </a:ext>
            </a:extLst>
          </p:cNvPr>
          <p:cNvGraphicFramePr>
            <a:graphicFrameLocks noGrp="1"/>
          </p:cNvGraphicFramePr>
          <p:nvPr/>
        </p:nvGraphicFramePr>
        <p:xfrm>
          <a:off x="4828795" y="7492372"/>
          <a:ext cx="6904328" cy="895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041">
                  <a:extLst>
                    <a:ext uri="{9D8B030D-6E8A-4147-A177-3AD203B41FA5}">
                      <a16:colId xmlns:a16="http://schemas.microsoft.com/office/drawing/2014/main" val="2676305431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84227245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288536595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4137158910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14005787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65419906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3838683686"/>
                    </a:ext>
                  </a:extLst>
                </a:gridCol>
                <a:gridCol w="863041">
                  <a:extLst>
                    <a:ext uri="{9D8B030D-6E8A-4147-A177-3AD203B41FA5}">
                      <a16:colId xmlns:a16="http://schemas.microsoft.com/office/drawing/2014/main" val="903378657"/>
                    </a:ext>
                  </a:extLst>
                </a:gridCol>
              </a:tblGrid>
              <a:tr h="895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1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Bold" panose="020B0600000101010101" pitchFamily="34" charset="-127"/>
                          <a:ea typeface="나눔스퀘어라운드 Bold" panose="020B0600000101010101" pitchFamily="34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Bold" panose="020B0600000101010101" pitchFamily="34" charset="-127"/>
                        <a:ea typeface="나눔스퀘어라운드 Bold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60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0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2085</Words>
  <Application>Microsoft Macintosh PowerPoint</Application>
  <PresentationFormat>사용자 지정</PresentationFormat>
  <Paragraphs>1248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나눔스퀘어라운드 Bold</vt:lpstr>
      <vt:lpstr>Arial</vt:lpstr>
      <vt:lpstr>나눔스퀘어라운드 Regular</vt:lpstr>
      <vt:lpstr>Cambria Math</vt:lpstr>
      <vt:lpstr>Wingdings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유서현(컴퓨터공학전공)</cp:lastModifiedBy>
  <cp:revision>112</cp:revision>
  <dcterms:created xsi:type="dcterms:W3CDTF">2021-08-21T18:40:45Z</dcterms:created>
  <dcterms:modified xsi:type="dcterms:W3CDTF">2024-12-06T09:47:52Z</dcterms:modified>
</cp:coreProperties>
</file>