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9" name="Shape 10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선 연결선 8"/>
          <p:cNvSpPr/>
          <p:nvPr/>
        </p:nvSpPr>
        <p:spPr>
          <a:xfrm>
            <a:off x="533400" y="9486900"/>
            <a:ext cx="17173576" cy="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3" name="Object 13" descr="Object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00221" y="321294"/>
            <a:ext cx="941600" cy="94160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바닥글 개체 틀 1"/>
          <p:cNvSpPr txBox="1"/>
          <p:nvPr/>
        </p:nvSpPr>
        <p:spPr>
          <a:xfrm>
            <a:off x="14523719" y="9540684"/>
            <a:ext cx="3566161" cy="289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4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2025-1 </a:t>
            </a:r>
            <a:r>
              <a:t>원스탑 튜터 알튜비튜</a:t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선 연결선 8"/>
          <p:cNvSpPr/>
          <p:nvPr/>
        </p:nvSpPr>
        <p:spPr>
          <a:xfrm>
            <a:off x="533400" y="9486900"/>
            <a:ext cx="17173576" cy="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33" name="Object 13" descr="Object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00221" y="321294"/>
            <a:ext cx="941600" cy="941600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제목 텍스트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 algn="l">
              <a:defRPr b="1" cap="all" sz="4000"/>
            </a:lvl1pPr>
          </a:lstStyle>
          <a:p>
            <a:pPr/>
            <a:r>
              <a:t>제목 텍스트</a:t>
            </a:r>
          </a:p>
        </p:txBody>
      </p:sp>
      <p:sp>
        <p:nvSpPr>
          <p:cNvPr id="35" name="본문 첫 번째 줄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6" name="슬라이드 번호"/>
          <p:cNvSpPr txBox="1"/>
          <p:nvPr>
            <p:ph type="sldNum" sz="quarter" idx="2"/>
          </p:nvPr>
        </p:nvSpPr>
        <p:spPr>
          <a:xfrm>
            <a:off x="6553200" y="6356350"/>
            <a:ext cx="335866" cy="333088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선 연결선 8"/>
          <p:cNvSpPr/>
          <p:nvPr/>
        </p:nvSpPr>
        <p:spPr>
          <a:xfrm>
            <a:off x="533400" y="9486900"/>
            <a:ext cx="17173576" cy="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44" name="Object 13" descr="Object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00221" y="321294"/>
            <a:ext cx="941600" cy="9416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제목 텍스트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46" name="본문 첫 번째 줄…"/>
          <p:cNvSpPr txBox="1"/>
          <p:nvPr>
            <p:ph type="body" sz="quarter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7" name="슬라이드 번호"/>
          <p:cNvSpPr txBox="1"/>
          <p:nvPr>
            <p:ph type="sldNum" sz="quarter" idx="2"/>
          </p:nvPr>
        </p:nvSpPr>
        <p:spPr>
          <a:xfrm>
            <a:off x="6553200" y="6356350"/>
            <a:ext cx="335866" cy="333088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선 연결선 8"/>
          <p:cNvSpPr/>
          <p:nvPr/>
        </p:nvSpPr>
        <p:spPr>
          <a:xfrm>
            <a:off x="533400" y="9486900"/>
            <a:ext cx="17173576" cy="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55" name="Object 13" descr="Object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00221" y="321294"/>
            <a:ext cx="941600" cy="94160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제목 텍스트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57" name="본문 첫 번째 줄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9" name="슬라이드 번호"/>
          <p:cNvSpPr txBox="1"/>
          <p:nvPr>
            <p:ph type="sldNum" sz="quarter" idx="2"/>
          </p:nvPr>
        </p:nvSpPr>
        <p:spPr>
          <a:xfrm>
            <a:off x="6553200" y="6356350"/>
            <a:ext cx="335866" cy="333088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선 연결선 8"/>
          <p:cNvSpPr/>
          <p:nvPr/>
        </p:nvSpPr>
        <p:spPr>
          <a:xfrm>
            <a:off x="533400" y="9486900"/>
            <a:ext cx="17173576" cy="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67" name="Object 13" descr="Object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00221" y="321294"/>
            <a:ext cx="941600" cy="941600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제목 텍스트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69" name="슬라이드 번호"/>
          <p:cNvSpPr txBox="1"/>
          <p:nvPr>
            <p:ph type="sldNum" sz="quarter" idx="2"/>
          </p:nvPr>
        </p:nvSpPr>
        <p:spPr>
          <a:xfrm>
            <a:off x="6553200" y="6356350"/>
            <a:ext cx="335866" cy="333088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선 연결선 8"/>
          <p:cNvSpPr/>
          <p:nvPr/>
        </p:nvSpPr>
        <p:spPr>
          <a:xfrm>
            <a:off x="533400" y="9486900"/>
            <a:ext cx="17173576" cy="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77" name="Object 13" descr="Object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00221" y="321294"/>
            <a:ext cx="941600" cy="9416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선 연결선 8"/>
          <p:cNvSpPr/>
          <p:nvPr/>
        </p:nvSpPr>
        <p:spPr>
          <a:xfrm>
            <a:off x="533400" y="9486900"/>
            <a:ext cx="17173576" cy="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86" name="Object 13" descr="Object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00221" y="321294"/>
            <a:ext cx="941600" cy="941600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제목 텍스트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l">
              <a:defRPr b="1" sz="2000"/>
            </a:lvl1pPr>
          </a:lstStyle>
          <a:p>
            <a:pPr/>
            <a:r>
              <a:t>제목 텍스트</a:t>
            </a:r>
          </a:p>
        </p:txBody>
      </p:sp>
      <p:sp>
        <p:nvSpPr>
          <p:cNvPr id="88" name="본문 첫 번째 줄…"/>
          <p:cNvSpPr txBox="1"/>
          <p:nvPr>
            <p:ph type="body" sz="quarter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9" name="Text Placeholder 3"/>
          <p:cNvSpPr/>
          <p:nvPr>
            <p:ph type="body" sz="quarter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90" name="슬라이드 번호"/>
          <p:cNvSpPr txBox="1"/>
          <p:nvPr>
            <p:ph type="sldNum" sz="quarter" idx="2"/>
          </p:nvPr>
        </p:nvSpPr>
        <p:spPr>
          <a:xfrm>
            <a:off x="6553200" y="6356350"/>
            <a:ext cx="335866" cy="333088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직선 연결선 8"/>
          <p:cNvSpPr/>
          <p:nvPr/>
        </p:nvSpPr>
        <p:spPr>
          <a:xfrm>
            <a:off x="533400" y="9486900"/>
            <a:ext cx="17173576" cy="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98" name="Object 13" descr="Object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00221" y="321294"/>
            <a:ext cx="941600" cy="9416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제목 텍스트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l">
              <a:defRPr b="1" sz="2000"/>
            </a:lvl1pPr>
          </a:lstStyle>
          <a:p>
            <a:pPr/>
            <a:r>
              <a:t>제목 텍스트</a:t>
            </a:r>
          </a:p>
        </p:txBody>
      </p:sp>
      <p:sp>
        <p:nvSpPr>
          <p:cNvPr id="100" name="Picture Placeholder 2"/>
          <p:cNvSpPr/>
          <p:nvPr>
            <p:ph type="pic" sz="quarter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/>
          <a:lstStyle/>
          <a:p>
            <a:pPr/>
          </a:p>
        </p:txBody>
      </p:sp>
      <p:sp>
        <p:nvSpPr>
          <p:cNvPr id="101" name="본문 첫 번째 줄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2" name="슬라이드 번호"/>
          <p:cNvSpPr txBox="1"/>
          <p:nvPr>
            <p:ph type="sldNum" sz="quarter" idx="2"/>
          </p:nvPr>
        </p:nvSpPr>
        <p:spPr>
          <a:xfrm>
            <a:off x="6553200" y="6356350"/>
            <a:ext cx="335866" cy="333088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2632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선 연결선 8"/>
          <p:cNvSpPr/>
          <p:nvPr/>
        </p:nvSpPr>
        <p:spPr>
          <a:xfrm>
            <a:off x="533400" y="9486900"/>
            <a:ext cx="17173576" cy="0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3" name="Object 13" descr="Object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00221" y="321294"/>
            <a:ext cx="941600" cy="9416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직사각형 10"/>
          <p:cNvSpPr/>
          <p:nvPr/>
        </p:nvSpPr>
        <p:spPr>
          <a:xfrm>
            <a:off x="381000" y="366955"/>
            <a:ext cx="152400" cy="555007"/>
          </a:xfrm>
          <a:prstGeom prst="rect">
            <a:avLst/>
          </a:prstGeom>
          <a:solidFill>
            <a:srgbClr val="4FACD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바닥글 개체 틀 1"/>
          <p:cNvSpPr txBox="1"/>
          <p:nvPr/>
        </p:nvSpPr>
        <p:spPr>
          <a:xfrm>
            <a:off x="14523719" y="9540684"/>
            <a:ext cx="3566161" cy="289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4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2025-1 </a:t>
            </a:r>
            <a:r>
              <a:t>원스탑 튜터 알튜비튜</a:t>
            </a:r>
          </a:p>
        </p:txBody>
      </p:sp>
      <p:sp>
        <p:nvSpPr>
          <p:cNvPr id="6" name="제목 텍스트"/>
          <p:cNvSpPr txBox="1"/>
          <p:nvPr>
            <p:ph type="title"/>
          </p:nvPr>
        </p:nvSpPr>
        <p:spPr>
          <a:xfrm>
            <a:off x="914400" y="138112"/>
            <a:ext cx="16459200" cy="2262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제목 텍스트</a:t>
            </a:r>
          </a:p>
        </p:txBody>
      </p:sp>
      <p:sp>
        <p:nvSpPr>
          <p:cNvPr id="7" name="본문 첫 번째 줄…"/>
          <p:cNvSpPr txBox="1"/>
          <p:nvPr>
            <p:ph type="body" idx="1"/>
          </p:nvPr>
        </p:nvSpPr>
        <p:spPr>
          <a:xfrm>
            <a:off x="914400" y="2400300"/>
            <a:ext cx="16459200" cy="788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" name="슬라이드 번호"/>
          <p:cNvSpPr txBox="1"/>
          <p:nvPr>
            <p:ph type="sldNum" sz="quarter" idx="2"/>
          </p:nvPr>
        </p:nvSpPr>
        <p:spPr>
          <a:xfrm>
            <a:off x="8839200" y="9260681"/>
            <a:ext cx="4267200" cy="54768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�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�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�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�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�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�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�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�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�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cmicpc.net/problem/1753" TargetMode="External"/><Relationship Id="rId3" Type="http://schemas.openxmlformats.org/officeDocument/2006/relationships/image" Target="../media/image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cmicpc.net/problem/11404" TargetMode="External"/><Relationship Id="rId3" Type="http://schemas.openxmlformats.org/officeDocument/2006/relationships/image" Target="../media/image3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cmicpc.net/problem/11657" TargetMode="External"/><Relationship Id="rId3" Type="http://schemas.openxmlformats.org/officeDocument/2006/relationships/image" Target="../media/image3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acmicpc.net/problem/2458" TargetMode="External"/><Relationship Id="rId3" Type="http://schemas.openxmlformats.org/officeDocument/2006/relationships/image" Target="../media/image3.png"/><Relationship Id="rId4" Type="http://schemas.openxmlformats.org/officeDocument/2006/relationships/hyperlink" Target="https://www.acmicpc.net/problem/1865" TargetMode="External"/><Relationship Id="rId5" Type="http://schemas.openxmlformats.org/officeDocument/2006/relationships/hyperlink" Target="https://www.acmicpc.net/problem/15685" TargetMode="External"/><Relationship Id="rId6" Type="http://schemas.openxmlformats.org/officeDocument/2006/relationships/hyperlink" Target="https://www.acmicpc.net/problem/4485" TargetMode="External"/><Relationship Id="rId7" Type="http://schemas.openxmlformats.org/officeDocument/2006/relationships/hyperlink" Target="https://programmers.co.kr/learn/courses/30/lessons/72413" TargetMode="External"/><Relationship Id="rId8" Type="http://schemas.openxmlformats.org/officeDocument/2006/relationships/image" Target="../media/image5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2"/>
          <p:cNvSpPr txBox="1"/>
          <p:nvPr/>
        </p:nvSpPr>
        <p:spPr>
          <a:xfrm>
            <a:off x="452475" y="332889"/>
            <a:ext cx="8595361" cy="21214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72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알튜비튜</a:t>
            </a:r>
          </a:p>
          <a:p>
            <a:pPr>
              <a:defRPr sz="7200">
                <a:solidFill>
                  <a:srgbClr val="4FACDB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최단 경로</a:t>
            </a:r>
          </a:p>
        </p:txBody>
      </p:sp>
      <p:sp>
        <p:nvSpPr>
          <p:cNvPr id="112" name="TextBox 3"/>
          <p:cNvSpPr txBox="1"/>
          <p:nvPr/>
        </p:nvSpPr>
        <p:spPr>
          <a:xfrm>
            <a:off x="452473" y="3008040"/>
            <a:ext cx="12532008" cy="1151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간선에 가중치가 있는 그래프가 주어질 때</a:t>
            </a:r>
            <a:r>
              <a:t>, </a:t>
            </a:r>
            <a:r>
              <a:t>정점 사이의 최단 경로를 구하는 알고리즘입니다</a:t>
            </a:r>
            <a:r>
              <a:t>.</a:t>
            </a:r>
          </a:p>
          <a:p>
            <a:pPr>
              <a:defRPr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대표적으로 </a:t>
            </a:r>
            <a:r>
              <a:rPr>
                <a:solidFill>
                  <a:srgbClr val="4FACDB"/>
                </a:solidFill>
              </a:rPr>
              <a:t>다익스트라</a:t>
            </a:r>
            <a:r>
              <a:rPr>
                <a:solidFill>
                  <a:srgbClr val="4FACDB"/>
                </a:solidFill>
              </a:rPr>
              <a:t>, </a:t>
            </a:r>
            <a:r>
              <a:rPr>
                <a:solidFill>
                  <a:srgbClr val="4FACDB"/>
                </a:solidFill>
              </a:rPr>
              <a:t>플로이드</a:t>
            </a:r>
            <a:r>
              <a:rPr>
                <a:solidFill>
                  <a:srgbClr val="4FACDB"/>
                </a:solidFill>
              </a:rPr>
              <a:t>-</a:t>
            </a:r>
            <a:r>
              <a:rPr>
                <a:solidFill>
                  <a:srgbClr val="4FACDB"/>
                </a:solidFill>
              </a:rPr>
              <a:t>워셜</a:t>
            </a:r>
            <a:r>
              <a:rPr>
                <a:solidFill>
                  <a:srgbClr val="4FACDB"/>
                </a:solidFill>
              </a:rPr>
              <a:t>, </a:t>
            </a:r>
            <a:r>
              <a:rPr>
                <a:solidFill>
                  <a:srgbClr val="4FACDB"/>
                </a:solidFill>
              </a:rPr>
              <a:t>벨만</a:t>
            </a:r>
            <a:r>
              <a:rPr>
                <a:solidFill>
                  <a:srgbClr val="4FACDB"/>
                </a:solidFill>
              </a:rPr>
              <a:t>-</a:t>
            </a:r>
            <a:r>
              <a:rPr>
                <a:solidFill>
                  <a:srgbClr val="4FACDB"/>
                </a:solidFill>
              </a:rPr>
              <a:t>포드 알고리즘</a:t>
            </a:r>
            <a:r>
              <a:t>이 있습니다</a:t>
            </a:r>
            <a:r>
              <a:t>.</a:t>
            </a:r>
          </a:p>
          <a:p>
            <a:pPr>
              <a:defRPr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</a:p>
          <a:p>
            <a:pPr>
              <a:defRPr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코딩테스트에 자주 나오진 않지만 한 번 나오면 난이도 있는 문제로 나오곤 해요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다익스트라</a:t>
            </a:r>
          </a:p>
        </p:txBody>
      </p:sp>
      <p:graphicFrame>
        <p:nvGraphicFramePr>
          <p:cNvPr id="313" name="표 3"/>
          <p:cNvGraphicFramePr/>
          <p:nvPr/>
        </p:nvGraphicFramePr>
        <p:xfrm>
          <a:off x="7193808" y="7508244"/>
          <a:ext cx="4502726" cy="87463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00545"/>
                <a:gridCol w="900545"/>
                <a:gridCol w="900545"/>
                <a:gridCol w="900545"/>
                <a:gridCol w="900545"/>
              </a:tblGrid>
              <a:tr h="87463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7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INF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314" name="표 3"/>
          <p:cNvGraphicFramePr/>
          <p:nvPr/>
        </p:nvGraphicFramePr>
        <p:xfrm>
          <a:off x="7193808" y="6591300"/>
          <a:ext cx="4502726" cy="87463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00545"/>
                <a:gridCol w="900545"/>
                <a:gridCol w="900545"/>
                <a:gridCol w="900545"/>
                <a:gridCol w="900545"/>
              </a:tblGrid>
              <a:tr h="87463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4FACDB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4FACDB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4FACDB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15" name="TextBox 23"/>
          <p:cNvSpPr txBox="1"/>
          <p:nvPr/>
        </p:nvSpPr>
        <p:spPr>
          <a:xfrm>
            <a:off x="9615259" y="8400736"/>
            <a:ext cx="1388022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7 &lt; 9</a:t>
            </a:r>
          </a:p>
        </p:txBody>
      </p:sp>
      <p:grpSp>
        <p:nvGrpSpPr>
          <p:cNvPr id="318" name="타원 24"/>
          <p:cNvGrpSpPr/>
          <p:nvPr/>
        </p:nvGrpSpPr>
        <p:grpSpPr>
          <a:xfrm>
            <a:off x="5834045" y="3193070"/>
            <a:ext cx="723795" cy="723795"/>
            <a:chOff x="0" y="0"/>
            <a:chExt cx="723793" cy="723793"/>
          </a:xfrm>
        </p:grpSpPr>
        <p:sp>
          <p:nvSpPr>
            <p:cNvPr id="316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4FACDB"/>
            </a:solidFill>
            <a:ln w="762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317" name="1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21" name="타원 25"/>
          <p:cNvGrpSpPr/>
          <p:nvPr/>
        </p:nvGrpSpPr>
        <p:grpSpPr>
          <a:xfrm>
            <a:off x="8827374" y="2019300"/>
            <a:ext cx="723795" cy="723794"/>
            <a:chOff x="0" y="0"/>
            <a:chExt cx="723793" cy="723793"/>
          </a:xfrm>
        </p:grpSpPr>
        <p:sp>
          <p:nvSpPr>
            <p:cNvPr id="319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4FACDB"/>
            </a:solidFill>
            <a:ln w="762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320" name="2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324" name="타원 26"/>
          <p:cNvGrpSpPr/>
          <p:nvPr/>
        </p:nvGrpSpPr>
        <p:grpSpPr>
          <a:xfrm>
            <a:off x="7205646" y="5366987"/>
            <a:ext cx="723795" cy="723795"/>
            <a:chOff x="0" y="0"/>
            <a:chExt cx="723793" cy="723793"/>
          </a:xfrm>
        </p:grpSpPr>
        <p:sp>
          <p:nvSpPr>
            <p:cNvPr id="322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323" name="5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327" name="타원 27"/>
          <p:cNvGrpSpPr/>
          <p:nvPr/>
        </p:nvGrpSpPr>
        <p:grpSpPr>
          <a:xfrm>
            <a:off x="10101246" y="5366987"/>
            <a:ext cx="723795" cy="723795"/>
            <a:chOff x="0" y="0"/>
            <a:chExt cx="723793" cy="723793"/>
          </a:xfrm>
        </p:grpSpPr>
        <p:sp>
          <p:nvSpPr>
            <p:cNvPr id="325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4FACDB"/>
            </a:solidFill>
            <a:ln w="762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326" name="3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330" name="타원 28"/>
          <p:cNvGrpSpPr/>
          <p:nvPr/>
        </p:nvGrpSpPr>
        <p:grpSpPr>
          <a:xfrm>
            <a:off x="11730159" y="3566086"/>
            <a:ext cx="723795" cy="723795"/>
            <a:chOff x="0" y="0"/>
            <a:chExt cx="723793" cy="723793"/>
          </a:xfrm>
        </p:grpSpPr>
        <p:sp>
          <p:nvSpPr>
            <p:cNvPr id="328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329" name="4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344" name="직선 화살표 연결선 29"/>
          <p:cNvSpPr/>
          <p:nvPr/>
        </p:nvSpPr>
        <p:spPr>
          <a:xfrm>
            <a:off x="6568469" y="2527253"/>
            <a:ext cx="2248332" cy="881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76200">
            <a:solidFill>
              <a:srgbClr val="FFFFFF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32" name="직선 화살표 연결선 30"/>
          <p:cNvSpPr/>
          <p:nvPr/>
        </p:nvSpPr>
        <p:spPr>
          <a:xfrm>
            <a:off x="6557840" y="3660964"/>
            <a:ext cx="3649403" cy="1812021"/>
          </a:xfrm>
          <a:prstGeom prst="line">
            <a:avLst/>
          </a:prstGeom>
          <a:ln w="76200"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5" name="직선 화살표 연결선 31"/>
          <p:cNvSpPr/>
          <p:nvPr/>
        </p:nvSpPr>
        <p:spPr>
          <a:xfrm>
            <a:off x="9331591" y="2755208"/>
            <a:ext cx="989327" cy="2599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76200">
            <a:solidFill>
              <a:srgbClr val="FFFFFF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46" name="직선 화살표 연결선 32"/>
          <p:cNvSpPr/>
          <p:nvPr/>
        </p:nvSpPr>
        <p:spPr>
          <a:xfrm>
            <a:off x="9542508" y="2569423"/>
            <a:ext cx="2196438" cy="1170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76200">
            <a:solidFill>
              <a:srgbClr val="FFFFFF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35" name="직선 화살표 연결선 33"/>
          <p:cNvSpPr/>
          <p:nvPr/>
        </p:nvSpPr>
        <p:spPr>
          <a:xfrm flipH="1" flipV="1">
            <a:off x="6308888" y="3927983"/>
            <a:ext cx="1002755" cy="1545001"/>
          </a:xfrm>
          <a:prstGeom prst="line">
            <a:avLst/>
          </a:prstGeom>
          <a:ln w="76200">
            <a:solidFill>
              <a:srgbClr val="4FAC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7" name="직선 화살표 연결선 34"/>
          <p:cNvSpPr/>
          <p:nvPr/>
        </p:nvSpPr>
        <p:spPr>
          <a:xfrm>
            <a:off x="10731587" y="4224779"/>
            <a:ext cx="1092019" cy="1207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76200">
            <a:solidFill>
              <a:srgbClr val="FFFFFF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37" name="TextBox 35"/>
          <p:cNvSpPr txBox="1"/>
          <p:nvPr/>
        </p:nvSpPr>
        <p:spPr>
          <a:xfrm>
            <a:off x="6354608" y="4601495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38" name="TextBox 36"/>
          <p:cNvSpPr txBox="1"/>
          <p:nvPr/>
        </p:nvSpPr>
        <p:spPr>
          <a:xfrm>
            <a:off x="7383720" y="2253955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39" name="TextBox 37"/>
          <p:cNvSpPr txBox="1"/>
          <p:nvPr/>
        </p:nvSpPr>
        <p:spPr>
          <a:xfrm>
            <a:off x="8229326" y="4002042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40" name="TextBox 38"/>
          <p:cNvSpPr txBox="1"/>
          <p:nvPr/>
        </p:nvSpPr>
        <p:spPr>
          <a:xfrm>
            <a:off x="10046336" y="3640502"/>
            <a:ext cx="33655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41" name="TextBox 39"/>
          <p:cNvSpPr txBox="1"/>
          <p:nvPr/>
        </p:nvSpPr>
        <p:spPr>
          <a:xfrm>
            <a:off x="10587918" y="2414084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42" name="TextBox 40"/>
          <p:cNvSpPr txBox="1"/>
          <p:nvPr/>
        </p:nvSpPr>
        <p:spPr>
          <a:xfrm>
            <a:off x="11357175" y="4814685"/>
            <a:ext cx="33655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43" name="TextBox 41"/>
          <p:cNvSpPr txBox="1"/>
          <p:nvPr/>
        </p:nvSpPr>
        <p:spPr>
          <a:xfrm>
            <a:off x="5378130" y="2595033"/>
            <a:ext cx="1635624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000">
                <a:solidFill>
                  <a:srgbClr val="4FACDB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start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다익스트라</a:t>
            </a:r>
          </a:p>
        </p:txBody>
      </p:sp>
      <p:graphicFrame>
        <p:nvGraphicFramePr>
          <p:cNvPr id="350" name="표 3"/>
          <p:cNvGraphicFramePr/>
          <p:nvPr/>
        </p:nvGraphicFramePr>
        <p:xfrm>
          <a:off x="7193808" y="7508244"/>
          <a:ext cx="4502726" cy="87463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00545"/>
                <a:gridCol w="900545"/>
                <a:gridCol w="900545"/>
                <a:gridCol w="900545"/>
                <a:gridCol w="900545"/>
              </a:tblGrid>
              <a:tr h="87463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7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INF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351" name="표 3"/>
          <p:cNvGraphicFramePr/>
          <p:nvPr/>
        </p:nvGraphicFramePr>
        <p:xfrm>
          <a:off x="7193808" y="6591300"/>
          <a:ext cx="4502726" cy="87463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00545"/>
                <a:gridCol w="900545"/>
                <a:gridCol w="900545"/>
                <a:gridCol w="900545"/>
                <a:gridCol w="900545"/>
              </a:tblGrid>
              <a:tr h="87463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4FACDB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4FACDB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4FACDB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4FACDB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52" name="TextBox 23"/>
          <p:cNvSpPr txBox="1"/>
          <p:nvPr/>
        </p:nvSpPr>
        <p:spPr>
          <a:xfrm>
            <a:off x="5981546" y="8661062"/>
            <a:ext cx="7139243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더 이상 탐색할 수 있는 정점 없음</a:t>
            </a:r>
          </a:p>
        </p:txBody>
      </p:sp>
      <p:grpSp>
        <p:nvGrpSpPr>
          <p:cNvPr id="355" name="타원 24"/>
          <p:cNvGrpSpPr/>
          <p:nvPr/>
        </p:nvGrpSpPr>
        <p:grpSpPr>
          <a:xfrm>
            <a:off x="5834045" y="3193070"/>
            <a:ext cx="723795" cy="723795"/>
            <a:chOff x="0" y="0"/>
            <a:chExt cx="723793" cy="723793"/>
          </a:xfrm>
        </p:grpSpPr>
        <p:sp>
          <p:nvSpPr>
            <p:cNvPr id="353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4FACDB"/>
            </a:solidFill>
            <a:ln w="762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354" name="1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58" name="타원 25"/>
          <p:cNvGrpSpPr/>
          <p:nvPr/>
        </p:nvGrpSpPr>
        <p:grpSpPr>
          <a:xfrm>
            <a:off x="8827374" y="2019300"/>
            <a:ext cx="723795" cy="723794"/>
            <a:chOff x="0" y="0"/>
            <a:chExt cx="723793" cy="723793"/>
          </a:xfrm>
        </p:grpSpPr>
        <p:sp>
          <p:nvSpPr>
            <p:cNvPr id="356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4FACDB"/>
            </a:solidFill>
            <a:ln w="762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357" name="2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361" name="타원 26"/>
          <p:cNvGrpSpPr/>
          <p:nvPr/>
        </p:nvGrpSpPr>
        <p:grpSpPr>
          <a:xfrm>
            <a:off x="7205646" y="5366987"/>
            <a:ext cx="723795" cy="723795"/>
            <a:chOff x="0" y="0"/>
            <a:chExt cx="723793" cy="723793"/>
          </a:xfrm>
        </p:grpSpPr>
        <p:sp>
          <p:nvSpPr>
            <p:cNvPr id="359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360" name="5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364" name="타원 27"/>
          <p:cNvGrpSpPr/>
          <p:nvPr/>
        </p:nvGrpSpPr>
        <p:grpSpPr>
          <a:xfrm>
            <a:off x="10101246" y="5366987"/>
            <a:ext cx="723795" cy="723795"/>
            <a:chOff x="0" y="0"/>
            <a:chExt cx="723793" cy="723793"/>
          </a:xfrm>
        </p:grpSpPr>
        <p:sp>
          <p:nvSpPr>
            <p:cNvPr id="362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4FACDB"/>
            </a:solidFill>
            <a:ln w="762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363" name="3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367" name="타원 28"/>
          <p:cNvGrpSpPr/>
          <p:nvPr/>
        </p:nvGrpSpPr>
        <p:grpSpPr>
          <a:xfrm>
            <a:off x="11730159" y="3566086"/>
            <a:ext cx="723795" cy="723795"/>
            <a:chOff x="0" y="0"/>
            <a:chExt cx="723793" cy="723793"/>
          </a:xfrm>
        </p:grpSpPr>
        <p:sp>
          <p:nvSpPr>
            <p:cNvPr id="365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4FACDB"/>
            </a:solidFill>
            <a:ln w="762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366" name="4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381" name="직선 화살표 연결선 29"/>
          <p:cNvSpPr/>
          <p:nvPr/>
        </p:nvSpPr>
        <p:spPr>
          <a:xfrm>
            <a:off x="6568469" y="2527253"/>
            <a:ext cx="2248332" cy="881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76200">
            <a:solidFill>
              <a:srgbClr val="FFFFFF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69" name="직선 화살표 연결선 30"/>
          <p:cNvSpPr/>
          <p:nvPr/>
        </p:nvSpPr>
        <p:spPr>
          <a:xfrm>
            <a:off x="6557840" y="3660964"/>
            <a:ext cx="3649403" cy="1812021"/>
          </a:xfrm>
          <a:prstGeom prst="line">
            <a:avLst/>
          </a:prstGeom>
          <a:ln w="76200"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2" name="직선 화살표 연결선 31"/>
          <p:cNvSpPr/>
          <p:nvPr/>
        </p:nvSpPr>
        <p:spPr>
          <a:xfrm>
            <a:off x="9331591" y="2755208"/>
            <a:ext cx="989327" cy="2599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76200">
            <a:solidFill>
              <a:srgbClr val="FFFFFF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83" name="직선 화살표 연결선 32"/>
          <p:cNvSpPr/>
          <p:nvPr/>
        </p:nvSpPr>
        <p:spPr>
          <a:xfrm>
            <a:off x="9542508" y="2569423"/>
            <a:ext cx="2196438" cy="1170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76200">
            <a:solidFill>
              <a:srgbClr val="FFFFFF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72" name="직선 화살표 연결선 33"/>
          <p:cNvSpPr/>
          <p:nvPr/>
        </p:nvSpPr>
        <p:spPr>
          <a:xfrm flipH="1" flipV="1">
            <a:off x="6308888" y="3927983"/>
            <a:ext cx="1002755" cy="1545001"/>
          </a:xfrm>
          <a:prstGeom prst="line">
            <a:avLst/>
          </a:prstGeom>
          <a:ln w="76200">
            <a:solidFill>
              <a:srgbClr val="4FAC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4" name="직선 화살표 연결선 34"/>
          <p:cNvSpPr/>
          <p:nvPr/>
        </p:nvSpPr>
        <p:spPr>
          <a:xfrm>
            <a:off x="10731587" y="4224779"/>
            <a:ext cx="1092019" cy="1207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76200">
            <a:solidFill>
              <a:srgbClr val="FFFFFF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74" name="TextBox 35"/>
          <p:cNvSpPr txBox="1"/>
          <p:nvPr/>
        </p:nvSpPr>
        <p:spPr>
          <a:xfrm>
            <a:off x="6354608" y="4601495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75" name="TextBox 36"/>
          <p:cNvSpPr txBox="1"/>
          <p:nvPr/>
        </p:nvSpPr>
        <p:spPr>
          <a:xfrm>
            <a:off x="7383720" y="2253955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76" name="TextBox 37"/>
          <p:cNvSpPr txBox="1"/>
          <p:nvPr/>
        </p:nvSpPr>
        <p:spPr>
          <a:xfrm>
            <a:off x="8229326" y="4002042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77" name="TextBox 38"/>
          <p:cNvSpPr txBox="1"/>
          <p:nvPr/>
        </p:nvSpPr>
        <p:spPr>
          <a:xfrm>
            <a:off x="10046336" y="3640502"/>
            <a:ext cx="33655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78" name="TextBox 39"/>
          <p:cNvSpPr txBox="1"/>
          <p:nvPr/>
        </p:nvSpPr>
        <p:spPr>
          <a:xfrm>
            <a:off x="10587918" y="2414084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79" name="TextBox 40"/>
          <p:cNvSpPr txBox="1"/>
          <p:nvPr/>
        </p:nvSpPr>
        <p:spPr>
          <a:xfrm>
            <a:off x="11357175" y="4814685"/>
            <a:ext cx="33655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80" name="TextBox 41"/>
          <p:cNvSpPr txBox="1"/>
          <p:nvPr/>
        </p:nvSpPr>
        <p:spPr>
          <a:xfrm>
            <a:off x="5378130" y="2595033"/>
            <a:ext cx="1635624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000">
                <a:solidFill>
                  <a:srgbClr val="4FACDB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start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정말 그리디가 가능할까</a:t>
            </a:r>
            <a:r>
              <a:t>?</a:t>
            </a:r>
          </a:p>
        </p:txBody>
      </p:sp>
      <p:grpSp>
        <p:nvGrpSpPr>
          <p:cNvPr id="389" name="타원 3"/>
          <p:cNvGrpSpPr/>
          <p:nvPr/>
        </p:nvGrpSpPr>
        <p:grpSpPr>
          <a:xfrm>
            <a:off x="5743018" y="4616662"/>
            <a:ext cx="723795" cy="723795"/>
            <a:chOff x="0" y="0"/>
            <a:chExt cx="723793" cy="723793"/>
          </a:xfrm>
        </p:grpSpPr>
        <p:sp>
          <p:nvSpPr>
            <p:cNvPr id="387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388" name="1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392" name="타원 4"/>
          <p:cNvGrpSpPr/>
          <p:nvPr/>
        </p:nvGrpSpPr>
        <p:grpSpPr>
          <a:xfrm>
            <a:off x="10896600" y="2095500"/>
            <a:ext cx="723794" cy="723794"/>
            <a:chOff x="0" y="0"/>
            <a:chExt cx="723793" cy="723793"/>
          </a:xfrm>
        </p:grpSpPr>
        <p:sp>
          <p:nvSpPr>
            <p:cNvPr id="390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391" name="2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395" name="타원 5"/>
          <p:cNvGrpSpPr/>
          <p:nvPr/>
        </p:nvGrpSpPr>
        <p:grpSpPr>
          <a:xfrm>
            <a:off x="8999122" y="5453653"/>
            <a:ext cx="723795" cy="723795"/>
            <a:chOff x="0" y="0"/>
            <a:chExt cx="723793" cy="723793"/>
          </a:xfrm>
        </p:grpSpPr>
        <p:sp>
          <p:nvSpPr>
            <p:cNvPr id="393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394" name="3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403" name="직선 화살표 연결선 6"/>
          <p:cNvSpPr/>
          <p:nvPr/>
        </p:nvSpPr>
        <p:spPr>
          <a:xfrm>
            <a:off x="6464397" y="2633236"/>
            <a:ext cx="4434662" cy="2169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04" name="직선 화살표 연결선 7"/>
          <p:cNvSpPr/>
          <p:nvPr/>
        </p:nvSpPr>
        <p:spPr>
          <a:xfrm>
            <a:off x="6492395" y="5078161"/>
            <a:ext cx="2481269" cy="637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05" name="직선 화살표 연결선 8"/>
          <p:cNvSpPr/>
          <p:nvPr/>
        </p:nvSpPr>
        <p:spPr>
          <a:xfrm>
            <a:off x="9557849" y="2805836"/>
            <a:ext cx="1503768" cy="26613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99" name="TextBox 9"/>
          <p:cNvSpPr txBox="1"/>
          <p:nvPr/>
        </p:nvSpPr>
        <p:spPr>
          <a:xfrm>
            <a:off x="2498858" y="7320995"/>
            <a:ext cx="13287996" cy="969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000">
                <a:solidFill>
                  <a:srgbClr val="4FACDB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1-&gt;3</a:t>
            </a:r>
            <a:r>
              <a:rPr>
                <a:solidFill>
                  <a:srgbClr val="12B95F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간선을 먼저 선택하고 </a:t>
            </a:r>
            <a:r>
              <a:t>3-&gt;2</a:t>
            </a:r>
            <a:r>
              <a:t> </a:t>
            </a:r>
            <a:r>
              <a:rPr>
                <a:solidFill>
                  <a:srgbClr val="FFFFFF"/>
                </a:solidFill>
              </a:rPr>
              <a:t>간선을 선택해 </a:t>
            </a:r>
            <a:r>
              <a:t>1-&gt;3-&gt;2</a:t>
            </a:r>
            <a:r>
              <a:rPr>
                <a:solidFill>
                  <a:srgbClr val="FFFFFF"/>
                </a:solidFill>
              </a:rPr>
              <a:t>로 갔는데</a:t>
            </a:r>
            <a:endParaRPr>
              <a:solidFill>
                <a:srgbClr val="FFFFFF"/>
              </a:solidFill>
            </a:endParaRPr>
          </a:p>
          <a:p>
            <a:pPr algn="ctr"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알고보니 </a:t>
            </a:r>
            <a:r>
              <a:rPr>
                <a:solidFill>
                  <a:srgbClr val="4FACDB"/>
                </a:solidFill>
              </a:rPr>
              <a:t>1-&gt;2</a:t>
            </a:r>
            <a:r>
              <a:t>로 바로 가는게 최단 경로라면</a:t>
            </a:r>
            <a:r>
              <a:t>?</a:t>
            </a:r>
          </a:p>
        </p:txBody>
      </p:sp>
      <p:sp>
        <p:nvSpPr>
          <p:cNvPr id="400" name="TextBox 10"/>
          <p:cNvSpPr txBox="1"/>
          <p:nvPr/>
        </p:nvSpPr>
        <p:spPr>
          <a:xfrm>
            <a:off x="10408920" y="4215946"/>
            <a:ext cx="336550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01" name="TextBox 11"/>
          <p:cNvSpPr txBox="1"/>
          <p:nvPr/>
        </p:nvSpPr>
        <p:spPr>
          <a:xfrm>
            <a:off x="7615882" y="4957460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02" name="TextBox 12"/>
          <p:cNvSpPr txBox="1"/>
          <p:nvPr/>
        </p:nvSpPr>
        <p:spPr>
          <a:xfrm>
            <a:off x="8244441" y="3034934"/>
            <a:ext cx="33655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정말 그리디가 가능할까</a:t>
            </a:r>
            <a:r>
              <a:t>?</a:t>
            </a:r>
          </a:p>
        </p:txBody>
      </p:sp>
      <p:sp>
        <p:nvSpPr>
          <p:cNvPr id="408" name="TextBox 9"/>
          <p:cNvSpPr txBox="1"/>
          <p:nvPr/>
        </p:nvSpPr>
        <p:spPr>
          <a:xfrm>
            <a:off x="1271145" y="7108942"/>
            <a:ext cx="15743423" cy="1858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000">
                <a:solidFill>
                  <a:srgbClr val="4FACDB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1-&gt;3</a:t>
            </a:r>
            <a:r>
              <a:t> </a:t>
            </a:r>
            <a:r>
              <a:rPr>
                <a:solidFill>
                  <a:srgbClr val="FFFFFF"/>
                </a:solidFill>
              </a:rPr>
              <a:t>간선을 먼저 선택했더라도</a:t>
            </a:r>
            <a:r>
              <a:rPr>
                <a:solidFill>
                  <a:srgbClr val="FFFFFF"/>
                </a:solidFill>
              </a:rPr>
              <a:t> </a:t>
            </a:r>
            <a:r>
              <a:t>3-&gt;2 </a:t>
            </a:r>
            <a:r>
              <a:rPr>
                <a:solidFill>
                  <a:srgbClr val="FFFFFF"/>
                </a:solidFill>
              </a:rPr>
              <a:t>간선 하나를 고려하는게 아니라 </a:t>
            </a:r>
            <a:r>
              <a:t>1</a:t>
            </a:r>
            <a:r>
              <a:t>부터의 거리</a:t>
            </a:r>
            <a:r>
              <a:rPr>
                <a:solidFill>
                  <a:srgbClr val="FFFFFF"/>
                </a:solidFill>
              </a:rPr>
              <a:t>를 고려하는 것</a:t>
            </a:r>
            <a:r>
              <a:rPr>
                <a:solidFill>
                  <a:srgbClr val="FFFFFF"/>
                </a:solidFill>
              </a:rPr>
              <a:t>!</a:t>
            </a:r>
            <a:endParaRPr>
              <a:solidFill>
                <a:srgbClr val="FFFFFF"/>
              </a:solidFill>
            </a:endParaRPr>
          </a:p>
          <a:p>
            <a:pPr algn="ctr"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그러므로 </a:t>
            </a:r>
            <a:r>
              <a:t>3-&gt;2</a:t>
            </a:r>
            <a:r>
              <a:t>를 통해 </a:t>
            </a:r>
            <a:r>
              <a:t>1-&gt;3-&gt;2</a:t>
            </a:r>
            <a:r>
              <a:t>를 가기 전 </a:t>
            </a:r>
            <a:r>
              <a:rPr>
                <a:solidFill>
                  <a:srgbClr val="4FACDB"/>
                </a:solidFill>
              </a:rPr>
              <a:t>1-&gt;2 </a:t>
            </a:r>
            <a:r>
              <a:rPr>
                <a:solidFill>
                  <a:srgbClr val="4FACDB"/>
                </a:solidFill>
              </a:rPr>
              <a:t>간선을 먼저 </a:t>
            </a:r>
            <a:r>
              <a:t>고려하게 될 것</a:t>
            </a:r>
          </a:p>
          <a:p>
            <a:pPr algn="ctr"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</a:p>
          <a:p>
            <a:pPr algn="ctr"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cf) </a:t>
            </a:r>
            <a:r>
              <a:t>시작점으로부터의 거리가 아니라 간선 자체의 가중치만 고려하는 것은 </a:t>
            </a:r>
            <a:r>
              <a:rPr>
                <a:solidFill>
                  <a:srgbClr val="4FACDB"/>
                </a:solidFill>
              </a:rPr>
              <a:t>Prim</a:t>
            </a:r>
            <a:r>
              <a:t> </a:t>
            </a:r>
            <a:r>
              <a:t>알고리즘</a:t>
            </a:r>
          </a:p>
        </p:txBody>
      </p:sp>
      <p:grpSp>
        <p:nvGrpSpPr>
          <p:cNvPr id="411" name="타원 13"/>
          <p:cNvGrpSpPr/>
          <p:nvPr/>
        </p:nvGrpSpPr>
        <p:grpSpPr>
          <a:xfrm>
            <a:off x="5743018" y="4616662"/>
            <a:ext cx="723795" cy="723795"/>
            <a:chOff x="0" y="0"/>
            <a:chExt cx="723793" cy="723793"/>
          </a:xfrm>
        </p:grpSpPr>
        <p:sp>
          <p:nvSpPr>
            <p:cNvPr id="409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410" name="1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14" name="타원 14"/>
          <p:cNvGrpSpPr/>
          <p:nvPr/>
        </p:nvGrpSpPr>
        <p:grpSpPr>
          <a:xfrm>
            <a:off x="10896600" y="2095500"/>
            <a:ext cx="723794" cy="723794"/>
            <a:chOff x="0" y="0"/>
            <a:chExt cx="723793" cy="723793"/>
          </a:xfrm>
        </p:grpSpPr>
        <p:sp>
          <p:nvSpPr>
            <p:cNvPr id="412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413" name="2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17" name="타원 15"/>
          <p:cNvGrpSpPr/>
          <p:nvPr/>
        </p:nvGrpSpPr>
        <p:grpSpPr>
          <a:xfrm>
            <a:off x="8999122" y="5453653"/>
            <a:ext cx="723795" cy="723795"/>
            <a:chOff x="0" y="0"/>
            <a:chExt cx="723793" cy="723793"/>
          </a:xfrm>
        </p:grpSpPr>
        <p:sp>
          <p:nvSpPr>
            <p:cNvPr id="415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416" name="3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424" name="직선 화살표 연결선 16"/>
          <p:cNvSpPr/>
          <p:nvPr/>
        </p:nvSpPr>
        <p:spPr>
          <a:xfrm>
            <a:off x="6464397" y="2633236"/>
            <a:ext cx="4434662" cy="2169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25" name="직선 화살표 연결선 17"/>
          <p:cNvSpPr/>
          <p:nvPr/>
        </p:nvSpPr>
        <p:spPr>
          <a:xfrm>
            <a:off x="6492395" y="5078161"/>
            <a:ext cx="2481269" cy="637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26" name="직선 화살표 연결선 18"/>
          <p:cNvSpPr/>
          <p:nvPr/>
        </p:nvSpPr>
        <p:spPr>
          <a:xfrm>
            <a:off x="9557849" y="2805836"/>
            <a:ext cx="1503768" cy="26613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21" name="TextBox 19"/>
          <p:cNvSpPr txBox="1"/>
          <p:nvPr/>
        </p:nvSpPr>
        <p:spPr>
          <a:xfrm>
            <a:off x="10408920" y="4215946"/>
            <a:ext cx="336550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22" name="TextBox 20"/>
          <p:cNvSpPr txBox="1"/>
          <p:nvPr/>
        </p:nvSpPr>
        <p:spPr>
          <a:xfrm>
            <a:off x="7615882" y="4957460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23" name="TextBox 21"/>
          <p:cNvSpPr txBox="1"/>
          <p:nvPr/>
        </p:nvSpPr>
        <p:spPr>
          <a:xfrm>
            <a:off x="8244441" y="3034934"/>
            <a:ext cx="33655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8999" y="1885950"/>
            <a:ext cx="9448801" cy="6610350"/>
          </a:xfrm>
          <a:prstGeom prst="rect">
            <a:avLst/>
          </a:prstGeom>
          <a:ln w="12700">
            <a:miter lim="400000"/>
          </a:ln>
        </p:spPr>
      </p:pic>
      <p:sp>
        <p:nvSpPr>
          <p:cNvPr id="429" name="TextBox 3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의사 코드</a:t>
            </a:r>
          </a:p>
        </p:txBody>
      </p:sp>
      <p:sp>
        <p:nvSpPr>
          <p:cNvPr id="430" name="직선 화살표 연결선 4"/>
          <p:cNvSpPr/>
          <p:nvPr/>
        </p:nvSpPr>
        <p:spPr>
          <a:xfrm flipH="1">
            <a:off x="10820399" y="4686299"/>
            <a:ext cx="990601" cy="3"/>
          </a:xfrm>
          <a:prstGeom prst="line">
            <a:avLst/>
          </a:prstGeom>
          <a:ln w="76200">
            <a:solidFill>
              <a:srgbClr val="4FAC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1" name="TextBox 5"/>
          <p:cNvSpPr txBox="1"/>
          <p:nvPr/>
        </p:nvSpPr>
        <p:spPr>
          <a:xfrm>
            <a:off x="11686121" y="4210248"/>
            <a:ext cx="4907038" cy="969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현재 가장 </a:t>
            </a:r>
            <a:r>
              <a:rPr>
                <a:solidFill>
                  <a:srgbClr val="4FACDB"/>
                </a:solidFill>
              </a:rPr>
              <a:t>가까운 정점</a:t>
            </a:r>
            <a:r>
              <a:t>을 </a:t>
            </a:r>
          </a:p>
          <a:p>
            <a:pPr algn="ctr"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정점의 수만큼</a:t>
            </a:r>
            <a:r>
              <a:rPr>
                <a:solidFill>
                  <a:srgbClr val="4FACDB"/>
                </a:solidFill>
              </a:rPr>
              <a:t>(V)</a:t>
            </a:r>
            <a:r>
              <a:rPr>
                <a:solidFill>
                  <a:srgbClr val="4FACDB"/>
                </a:solidFill>
              </a:rPr>
              <a:t> </a:t>
            </a:r>
            <a:r>
              <a:t>찾아야 함</a:t>
            </a:r>
          </a:p>
        </p:txBody>
      </p:sp>
      <p:sp>
        <p:nvSpPr>
          <p:cNvPr id="432" name="직선 화살표 연결선 6"/>
          <p:cNvSpPr/>
          <p:nvPr/>
        </p:nvSpPr>
        <p:spPr>
          <a:xfrm flipH="1">
            <a:off x="8648699" y="5835086"/>
            <a:ext cx="990601" cy="2"/>
          </a:xfrm>
          <a:prstGeom prst="line">
            <a:avLst/>
          </a:prstGeom>
          <a:ln w="76200">
            <a:solidFill>
              <a:srgbClr val="4FAC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3" name="TextBox 7"/>
          <p:cNvSpPr txBox="1"/>
          <p:nvPr/>
        </p:nvSpPr>
        <p:spPr>
          <a:xfrm>
            <a:off x="9037319" y="5327253"/>
            <a:ext cx="4907039" cy="969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간선의 수만큼</a:t>
            </a:r>
            <a:r>
              <a:rPr>
                <a:solidFill>
                  <a:srgbClr val="4FACDB"/>
                </a:solidFill>
              </a:rPr>
              <a:t>(E)</a:t>
            </a:r>
            <a:endParaRPr>
              <a:solidFill>
                <a:srgbClr val="4FACDB"/>
              </a:solidFill>
            </a:endParaRPr>
          </a:p>
          <a:p>
            <a:pPr algn="ctr"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dist</a:t>
            </a:r>
            <a:r>
              <a:t>를 </a:t>
            </a:r>
            <a:r>
              <a:rPr>
                <a:solidFill>
                  <a:srgbClr val="4FACDB"/>
                </a:solidFill>
              </a:rPr>
              <a:t>갱신</a:t>
            </a:r>
            <a:r>
              <a:t>하게 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갱신 정보는 어떤 자료구조에</a:t>
            </a:r>
            <a:r>
              <a:t>?</a:t>
            </a:r>
          </a:p>
        </p:txBody>
      </p:sp>
      <p:sp>
        <p:nvSpPr>
          <p:cNvPr id="436" name="TextBox 3"/>
          <p:cNvSpPr txBox="1"/>
          <p:nvPr/>
        </p:nvSpPr>
        <p:spPr>
          <a:xfrm>
            <a:off x="11170919" y="2681213"/>
            <a:ext cx="4861562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배열</a:t>
            </a:r>
          </a:p>
        </p:txBody>
      </p:sp>
      <p:sp>
        <p:nvSpPr>
          <p:cNvPr id="437" name="TextBox 5"/>
          <p:cNvSpPr txBox="1"/>
          <p:nvPr/>
        </p:nvSpPr>
        <p:spPr>
          <a:xfrm>
            <a:off x="11166370" y="5515016"/>
            <a:ext cx="48615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우선순위 큐</a:t>
            </a:r>
          </a:p>
        </p:txBody>
      </p:sp>
      <p:sp>
        <p:nvSpPr>
          <p:cNvPr id="438" name="TextBox 6"/>
          <p:cNvSpPr txBox="1"/>
          <p:nvPr/>
        </p:nvSpPr>
        <p:spPr>
          <a:xfrm>
            <a:off x="11166369" y="6460838"/>
            <a:ext cx="15381709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4FACDB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lvl1pPr>
          </a:lstStyle>
          <a:p>
            <a:pPr/>
            <a:r>
              <a:t>O(V*logV + ElogV)</a:t>
            </a:r>
          </a:p>
        </p:txBody>
      </p:sp>
      <p:sp>
        <p:nvSpPr>
          <p:cNvPr id="439" name="TextBox 8"/>
          <p:cNvSpPr txBox="1"/>
          <p:nvPr/>
        </p:nvSpPr>
        <p:spPr>
          <a:xfrm>
            <a:off x="11166369" y="3394371"/>
            <a:ext cx="15381709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4FACDB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lvl1pPr>
          </a:lstStyle>
          <a:p>
            <a:pPr/>
            <a:r>
              <a:t>O(V*V)</a:t>
            </a:r>
          </a:p>
        </p:txBody>
      </p:sp>
      <p:sp>
        <p:nvSpPr>
          <p:cNvPr id="440" name="TextBox 9"/>
          <p:cNvSpPr txBox="1"/>
          <p:nvPr/>
        </p:nvSpPr>
        <p:spPr>
          <a:xfrm>
            <a:off x="1493519" y="2692293"/>
            <a:ext cx="8214361" cy="4969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1) </a:t>
            </a:r>
            <a:r>
              <a:t>배열의 경우</a:t>
            </a:r>
          </a:p>
          <a:p>
            <a:pPr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모든 정점에 대하여 </a:t>
            </a:r>
            <a:r>
              <a:t>O(V)</a:t>
            </a:r>
          </a:p>
          <a:p>
            <a:pPr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                          *</a:t>
            </a:r>
          </a:p>
          <a:p>
            <a:pPr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최소 값인 정점을 찾는 시간</a:t>
            </a:r>
            <a:r>
              <a:t> O(V)</a:t>
            </a:r>
          </a:p>
          <a:p>
            <a:pPr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</a:p>
          <a:p>
            <a:pPr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2) </a:t>
            </a:r>
            <a:r>
              <a:t>우선 순위 큐일 경우 </a:t>
            </a:r>
          </a:p>
          <a:p>
            <a:pPr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</a:p>
          <a:p>
            <a:pPr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정점을 꺼내서</a:t>
            </a:r>
            <a:r>
              <a:t> E</a:t>
            </a:r>
            <a:r>
              <a:t>번 간선 업데이트</a:t>
            </a:r>
          </a:p>
          <a:p>
            <a:pPr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                 O(logV *  E)</a:t>
            </a:r>
          </a:p>
          <a:p>
            <a:pPr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                          +</a:t>
            </a:r>
          </a:p>
          <a:p>
            <a:pPr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    V</a:t>
            </a:r>
            <a:r>
              <a:t>번 정점 추가 </a:t>
            </a:r>
            <a:r>
              <a:t> O(V * logV)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기본 문제</a:t>
            </a:r>
          </a:p>
        </p:txBody>
      </p:sp>
      <p:pic>
        <p:nvPicPr>
          <p:cNvPr id="443" name="Picture 2" descr="Picture 2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200" y="2244681"/>
            <a:ext cx="691482" cy="476253"/>
          </a:xfrm>
          <a:prstGeom prst="rect">
            <a:avLst/>
          </a:prstGeom>
          <a:ln w="12700">
            <a:miter lim="400000"/>
          </a:ln>
        </p:spPr>
      </p:pic>
      <p:sp>
        <p:nvSpPr>
          <p:cNvPr id="444" name="TextBox 4"/>
          <p:cNvSpPr txBox="1"/>
          <p:nvPr/>
        </p:nvSpPr>
        <p:spPr>
          <a:xfrm>
            <a:off x="1722119" y="2164501"/>
            <a:ext cx="8595362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1753</a:t>
            </a:r>
            <a:r>
              <a:t>번</a:t>
            </a:r>
            <a:r>
              <a:t> : </a:t>
            </a:r>
            <a:r>
              <a:t>최단경로 </a:t>
            </a:r>
            <a:r>
              <a:t>– Gold 5</a:t>
            </a:r>
          </a:p>
        </p:txBody>
      </p:sp>
      <p:sp>
        <p:nvSpPr>
          <p:cNvPr id="445" name="TextBox 5"/>
          <p:cNvSpPr txBox="1"/>
          <p:nvPr/>
        </p:nvSpPr>
        <p:spPr>
          <a:xfrm>
            <a:off x="1722119" y="3078901"/>
            <a:ext cx="3185162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문제</a:t>
            </a:r>
          </a:p>
        </p:txBody>
      </p:sp>
      <p:sp>
        <p:nvSpPr>
          <p:cNvPr id="446" name="TextBox 6"/>
          <p:cNvSpPr txBox="1"/>
          <p:nvPr/>
        </p:nvSpPr>
        <p:spPr>
          <a:xfrm>
            <a:off x="1722119" y="3885843"/>
            <a:ext cx="13167362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4FACDB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방향</a:t>
            </a:r>
            <a:r>
              <a:rPr>
                <a:solidFill>
                  <a:srgbClr val="FFFFFF"/>
                </a:solidFill>
              </a:rPr>
              <a:t> 그래프에서 주어진 </a:t>
            </a:r>
            <a:r>
              <a:t>시작점</a:t>
            </a:r>
            <a:r>
              <a:rPr>
                <a:solidFill>
                  <a:srgbClr val="FFFFFF"/>
                </a:solidFill>
              </a:rPr>
              <a:t>에 대한 다른 </a:t>
            </a:r>
            <a:r>
              <a:t>모든 정점</a:t>
            </a:r>
            <a:r>
              <a:rPr>
                <a:solidFill>
                  <a:srgbClr val="FFFFFF"/>
                </a:solidFill>
              </a:rPr>
              <a:t>으로의 최단 경로를 출력</a:t>
            </a:r>
          </a:p>
        </p:txBody>
      </p:sp>
      <p:sp>
        <p:nvSpPr>
          <p:cNvPr id="447" name="TextBox 7"/>
          <p:cNvSpPr txBox="1"/>
          <p:nvPr/>
        </p:nvSpPr>
        <p:spPr>
          <a:xfrm>
            <a:off x="1722119" y="4831500"/>
            <a:ext cx="3185162" cy="598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제한 사항</a:t>
            </a:r>
          </a:p>
        </p:txBody>
      </p:sp>
      <p:sp>
        <p:nvSpPr>
          <p:cNvPr id="448" name="TextBox 8"/>
          <p:cNvSpPr txBox="1"/>
          <p:nvPr/>
        </p:nvSpPr>
        <p:spPr>
          <a:xfrm>
            <a:off x="1722119" y="5638443"/>
            <a:ext cx="12938762" cy="2747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정점의 개수 </a:t>
            </a:r>
            <a:r>
              <a:t>V</a:t>
            </a:r>
            <a:r>
              <a:t>는 </a:t>
            </a:r>
            <a:r>
              <a:rPr>
                <a:solidFill>
                  <a:srgbClr val="4FACDB"/>
                </a:solidFill>
              </a:rPr>
              <a:t>1 &lt;= V &lt;= 20,000</a:t>
            </a:r>
            <a:endParaRPr>
              <a:solidFill>
                <a:srgbClr val="4FACDB"/>
              </a:solidFill>
            </a:endParaRPr>
          </a:p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간선의 개수 </a:t>
            </a:r>
            <a:r>
              <a:t>E</a:t>
            </a:r>
            <a:r>
              <a:t>는 </a:t>
            </a:r>
            <a:r>
              <a:rPr>
                <a:solidFill>
                  <a:srgbClr val="4FACDB"/>
                </a:solidFill>
              </a:rPr>
              <a:t>1 &lt;= E &lt;= 300,000</a:t>
            </a:r>
            <a:endParaRPr>
              <a:solidFill>
                <a:srgbClr val="4FACDB"/>
              </a:solidFill>
            </a:endParaRPr>
          </a:p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간선의 가중치 </a:t>
            </a:r>
            <a:r>
              <a:t>w</a:t>
            </a:r>
            <a:r>
              <a:t>는 </a:t>
            </a:r>
            <a:r>
              <a:rPr>
                <a:solidFill>
                  <a:srgbClr val="4FACDB"/>
                </a:solidFill>
              </a:rPr>
              <a:t>1 &lt;= w &lt;= 10</a:t>
            </a:r>
            <a:endParaRPr>
              <a:solidFill>
                <a:srgbClr val="4FACDB"/>
              </a:solidFill>
            </a:endParaRPr>
          </a:p>
          <a:p>
            <a:pPr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</a:p>
          <a:p>
            <a:pPr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*</a:t>
            </a:r>
            <a:r>
              <a:t>인접 행렬로 구현할 때 필요한 공간은 </a:t>
            </a:r>
            <a:r>
              <a:t>20,000 * 20,000 = </a:t>
            </a:r>
            <a:r>
              <a:rPr>
                <a:solidFill>
                  <a:srgbClr val="4FACDB"/>
                </a:solidFill>
              </a:rPr>
              <a:t>4</a:t>
            </a:r>
            <a:r>
              <a:rPr>
                <a:solidFill>
                  <a:srgbClr val="4FACDB"/>
                </a:solidFill>
              </a:rPr>
              <a:t>억</a:t>
            </a:r>
            <a:r>
              <a:t> </a:t>
            </a:r>
            <a:r>
              <a:t>-&gt; </a:t>
            </a:r>
            <a:r>
              <a:t>불가능</a:t>
            </a:r>
            <a:r>
              <a:t>!</a:t>
            </a:r>
          </a:p>
          <a:p>
            <a:pPr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*V</a:t>
            </a:r>
            <a:r>
              <a:t>와 </a:t>
            </a:r>
            <a:r>
              <a:t>E</a:t>
            </a:r>
            <a:r>
              <a:t>가 최대일 때 각 정점의 간선은 최대 </a:t>
            </a:r>
            <a:r>
              <a:rPr>
                <a:solidFill>
                  <a:srgbClr val="4FACDB"/>
                </a:solidFill>
              </a:rPr>
              <a:t>15</a:t>
            </a:r>
            <a:r>
              <a:t>개로 적다</a:t>
            </a:r>
            <a:r>
              <a:t>! -&gt; </a:t>
            </a:r>
            <a:r>
              <a:rPr>
                <a:solidFill>
                  <a:srgbClr val="4FACDB"/>
                </a:solidFill>
              </a:rPr>
              <a:t>인접 리스트</a:t>
            </a:r>
            <a:r>
              <a:t>로 구현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예제</a:t>
            </a:r>
          </a:p>
        </p:txBody>
      </p:sp>
      <p:sp>
        <p:nvSpPr>
          <p:cNvPr id="451" name="TextBox 3"/>
          <p:cNvSpPr txBox="1"/>
          <p:nvPr/>
        </p:nvSpPr>
        <p:spPr>
          <a:xfrm>
            <a:off x="4783768" y="2526198"/>
            <a:ext cx="3185161" cy="598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예제 입력 </a:t>
            </a:r>
            <a:r>
              <a:t>1</a:t>
            </a:r>
          </a:p>
        </p:txBody>
      </p:sp>
      <p:graphicFrame>
        <p:nvGraphicFramePr>
          <p:cNvPr id="452" name="표 3"/>
          <p:cNvGraphicFramePr/>
          <p:nvPr/>
        </p:nvGraphicFramePr>
        <p:xfrm>
          <a:off x="4876800" y="3314698"/>
          <a:ext cx="2705100" cy="409726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05100"/>
              </a:tblGrid>
              <a:tr h="409725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5 6
1
5 1 1
1 2 2
1 3 3
2 3 4
2 4 5
3 4 6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453" name="TextBox 5"/>
          <p:cNvSpPr txBox="1"/>
          <p:nvPr/>
        </p:nvSpPr>
        <p:spPr>
          <a:xfrm>
            <a:off x="10117768" y="2526198"/>
            <a:ext cx="3185161" cy="598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예제 출력 </a:t>
            </a:r>
            <a:r>
              <a:t>1</a:t>
            </a:r>
          </a:p>
        </p:txBody>
      </p:sp>
      <p:graphicFrame>
        <p:nvGraphicFramePr>
          <p:cNvPr id="454" name="표 3"/>
          <p:cNvGraphicFramePr/>
          <p:nvPr/>
        </p:nvGraphicFramePr>
        <p:xfrm>
          <a:off x="10210800" y="3314700"/>
          <a:ext cx="2705100" cy="262446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05100"/>
              </a:tblGrid>
              <a:tr h="26244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0
2
3
7
INF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플로이드</a:t>
            </a:r>
            <a:r>
              <a:t>-</a:t>
            </a:r>
            <a:r>
              <a:t>워셜</a:t>
            </a:r>
          </a:p>
        </p:txBody>
      </p:sp>
      <p:sp>
        <p:nvSpPr>
          <p:cNvPr id="457" name="TextBox 3"/>
          <p:cNvSpPr txBox="1"/>
          <p:nvPr/>
        </p:nvSpPr>
        <p:spPr>
          <a:xfrm>
            <a:off x="1493519" y="2552700"/>
            <a:ext cx="4861562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Floyd-Warshall</a:t>
            </a:r>
          </a:p>
        </p:txBody>
      </p:sp>
      <p:sp>
        <p:nvSpPr>
          <p:cNvPr id="458" name="TextBox 4"/>
          <p:cNvSpPr txBox="1"/>
          <p:nvPr/>
        </p:nvSpPr>
        <p:spPr>
          <a:xfrm>
            <a:off x="1493519" y="3598397"/>
            <a:ext cx="14234162" cy="1413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가능한 </a:t>
            </a:r>
            <a:r>
              <a:rPr>
                <a:solidFill>
                  <a:srgbClr val="4FACDB"/>
                </a:solidFill>
              </a:rPr>
              <a:t>모든 정점 </a:t>
            </a:r>
            <a:r>
              <a:rPr>
                <a:solidFill>
                  <a:srgbClr val="4FACDB"/>
                </a:solidFill>
              </a:rPr>
              <a:t>2</a:t>
            </a:r>
            <a:r>
              <a:rPr>
                <a:solidFill>
                  <a:srgbClr val="4FACDB"/>
                </a:solidFill>
              </a:rPr>
              <a:t>개</a:t>
            </a:r>
            <a:r>
              <a:t>의 조합에 대한 최단 경로를 구하는 </a:t>
            </a:r>
            <a:r>
              <a:rPr>
                <a:solidFill>
                  <a:srgbClr val="4FACDB"/>
                </a:solidFill>
              </a:rPr>
              <a:t>ASP </a:t>
            </a:r>
            <a:r>
              <a:t>알고리즘</a:t>
            </a:r>
          </a:p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두 정점 사이의 최단 경로에 포함될 수 있는 </a:t>
            </a:r>
            <a:r>
              <a:rPr>
                <a:solidFill>
                  <a:srgbClr val="4FACDB"/>
                </a:solidFill>
              </a:rPr>
              <a:t>모든 정점의 경우</a:t>
            </a:r>
            <a:r>
              <a:t>를 고려하는 </a:t>
            </a:r>
            <a:r>
              <a:rPr>
                <a:solidFill>
                  <a:srgbClr val="4FACDB"/>
                </a:solidFill>
              </a:rPr>
              <a:t>dp</a:t>
            </a:r>
            <a:r>
              <a:t> </a:t>
            </a:r>
            <a:r>
              <a:t>접근</a:t>
            </a:r>
          </a:p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정점의 수를 </a:t>
            </a:r>
            <a:r>
              <a:t>V, </a:t>
            </a:r>
            <a:r>
              <a:t>간선의 수를 </a:t>
            </a:r>
            <a:r>
              <a:t>E</a:t>
            </a:r>
            <a:r>
              <a:t>라고 할 때</a:t>
            </a:r>
            <a:r>
              <a:t>, </a:t>
            </a:r>
            <a:r>
              <a:t>시간 복잡도는 </a:t>
            </a:r>
            <a:r>
              <a:rPr>
                <a:solidFill>
                  <a:srgbClr val="4FACDB"/>
                </a:solidFill>
              </a:rPr>
              <a:t>O(V</a:t>
            </a:r>
            <a:r>
              <a:rPr baseline="30000">
                <a:solidFill>
                  <a:srgbClr val="4FACDB"/>
                </a:solidFill>
              </a:rPr>
              <a:t>3</a:t>
            </a:r>
            <a:r>
              <a:rPr>
                <a:solidFill>
                  <a:srgbClr val="4FACDB"/>
                </a:solidFill>
              </a:rPr>
              <a:t>)</a:t>
            </a:r>
          </a:p>
        </p:txBody>
      </p:sp>
      <p:sp>
        <p:nvSpPr>
          <p:cNvPr id="459" name="TextBox 5"/>
          <p:cNvSpPr txBox="1"/>
          <p:nvPr/>
        </p:nvSpPr>
        <p:spPr>
          <a:xfrm>
            <a:off x="1493519" y="5609628"/>
            <a:ext cx="6918962" cy="598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V = 128, E</a:t>
            </a:r>
            <a:r>
              <a:t> </a:t>
            </a:r>
            <a:r>
              <a:t>=</a:t>
            </a:r>
            <a:r>
              <a:t> </a:t>
            </a:r>
            <a:r>
              <a:t>8,000</a:t>
            </a:r>
            <a:r>
              <a:t>일 때</a:t>
            </a:r>
          </a:p>
        </p:txBody>
      </p:sp>
      <p:sp>
        <p:nvSpPr>
          <p:cNvPr id="460" name="TextBox 6"/>
          <p:cNvSpPr txBox="1"/>
          <p:nvPr/>
        </p:nvSpPr>
        <p:spPr>
          <a:xfrm>
            <a:off x="1493519" y="6655326"/>
            <a:ext cx="14234162" cy="1858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다익스트라 </a:t>
            </a:r>
            <a:r>
              <a:t>V</a:t>
            </a:r>
            <a:r>
              <a:t>번 수행 </a:t>
            </a:r>
            <a:r>
              <a:t>: 128*(128*log(128)</a:t>
            </a:r>
            <a:r>
              <a:t> </a:t>
            </a:r>
            <a:r>
              <a:t>+</a:t>
            </a:r>
            <a:r>
              <a:t> </a:t>
            </a:r>
            <a:r>
              <a:t>8,000*log(128)) = </a:t>
            </a:r>
            <a:r>
              <a:rPr>
                <a:solidFill>
                  <a:srgbClr val="4FACDB"/>
                </a:solidFill>
              </a:rPr>
              <a:t>7,282,688</a:t>
            </a:r>
            <a:endParaRPr>
              <a:solidFill>
                <a:srgbClr val="4FACDB"/>
              </a:solidFill>
            </a:endParaRPr>
          </a:p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플로이드</a:t>
            </a:r>
            <a:r>
              <a:t>-</a:t>
            </a:r>
            <a:r>
              <a:t>워셜 </a:t>
            </a:r>
            <a:r>
              <a:t>: 128*128*128 =</a:t>
            </a:r>
            <a:r>
              <a:rPr>
                <a:solidFill>
                  <a:srgbClr val="12B95F"/>
                </a:solidFill>
              </a:rPr>
              <a:t> </a:t>
            </a:r>
            <a:r>
              <a:rPr>
                <a:solidFill>
                  <a:srgbClr val="4FACDB"/>
                </a:solidFill>
              </a:rPr>
              <a:t>2,097,152</a:t>
            </a:r>
            <a:endParaRPr>
              <a:solidFill>
                <a:srgbClr val="4FACDB"/>
              </a:solidFill>
            </a:endParaRPr>
          </a:p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4FACDB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</a:p>
          <a:p>
            <a:pPr>
              <a:defRPr sz="3000">
                <a:solidFill>
                  <a:srgbClr val="4FACDB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=&gt; </a:t>
            </a:r>
            <a:r>
              <a:rPr>
                <a:solidFill>
                  <a:srgbClr val="FFFFFF"/>
                </a:solidFill>
              </a:rPr>
              <a:t>모든 정점 사이의 최단 경로를 구할 땐 </a:t>
            </a:r>
            <a:r>
              <a:t>플로이드</a:t>
            </a:r>
            <a:r>
              <a:t>-</a:t>
            </a:r>
            <a:r>
              <a:t>워셜</a:t>
            </a:r>
            <a:r>
              <a:rPr>
                <a:solidFill>
                  <a:srgbClr val="FFFFFF"/>
                </a:solidFill>
              </a:rPr>
              <a:t>이 더 효율적이다</a:t>
            </a:r>
            <a:r>
              <a:rPr>
                <a:solidFill>
                  <a:srgbClr val="FFFFFF"/>
                </a:solidFill>
              </a:rPr>
              <a:t>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플로이드</a:t>
            </a:r>
            <a:r>
              <a:t>-</a:t>
            </a:r>
            <a:r>
              <a:t>워셜</a:t>
            </a:r>
          </a:p>
        </p:txBody>
      </p:sp>
      <p:grpSp>
        <p:nvGrpSpPr>
          <p:cNvPr id="465" name="타원 3"/>
          <p:cNvGrpSpPr/>
          <p:nvPr/>
        </p:nvGrpSpPr>
        <p:grpSpPr>
          <a:xfrm>
            <a:off x="3809999" y="3587284"/>
            <a:ext cx="723795" cy="723795"/>
            <a:chOff x="0" y="0"/>
            <a:chExt cx="723793" cy="723793"/>
          </a:xfrm>
        </p:grpSpPr>
        <p:sp>
          <p:nvSpPr>
            <p:cNvPr id="463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464" name="1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68" name="타원 4"/>
          <p:cNvGrpSpPr/>
          <p:nvPr/>
        </p:nvGrpSpPr>
        <p:grpSpPr>
          <a:xfrm>
            <a:off x="6777310" y="3587284"/>
            <a:ext cx="723795" cy="723795"/>
            <a:chOff x="0" y="0"/>
            <a:chExt cx="723793" cy="723793"/>
          </a:xfrm>
        </p:grpSpPr>
        <p:sp>
          <p:nvSpPr>
            <p:cNvPr id="466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467" name="2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471" name="타원 5"/>
          <p:cNvGrpSpPr/>
          <p:nvPr/>
        </p:nvGrpSpPr>
        <p:grpSpPr>
          <a:xfrm>
            <a:off x="5293655" y="5477142"/>
            <a:ext cx="723795" cy="723795"/>
            <a:chOff x="0" y="0"/>
            <a:chExt cx="723793" cy="723793"/>
          </a:xfrm>
        </p:grpSpPr>
        <p:sp>
          <p:nvSpPr>
            <p:cNvPr id="469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470" name="3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484" name="직선 화살표 연결선 6"/>
          <p:cNvSpPr/>
          <p:nvPr/>
        </p:nvSpPr>
        <p:spPr>
          <a:xfrm>
            <a:off x="4569116" y="3645778"/>
            <a:ext cx="2179000" cy="256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85" name="직선 화살표 연결선 7"/>
          <p:cNvSpPr/>
          <p:nvPr/>
        </p:nvSpPr>
        <p:spPr>
          <a:xfrm>
            <a:off x="4419068" y="4264025"/>
            <a:ext cx="989413" cy="12602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86" name="직선 화살표 연결선 8"/>
          <p:cNvSpPr/>
          <p:nvPr/>
        </p:nvSpPr>
        <p:spPr>
          <a:xfrm>
            <a:off x="5902664" y="4263973"/>
            <a:ext cx="989413" cy="12602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75" name="TextBox 9"/>
          <p:cNvSpPr txBox="1"/>
          <p:nvPr/>
        </p:nvSpPr>
        <p:spPr>
          <a:xfrm>
            <a:off x="5491920" y="3296382"/>
            <a:ext cx="33655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487" name="직선 화살표 연결선 10"/>
          <p:cNvSpPr/>
          <p:nvPr/>
        </p:nvSpPr>
        <p:spPr>
          <a:xfrm>
            <a:off x="4460200" y="4004369"/>
            <a:ext cx="2282949" cy="318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477" name="TextBox 11"/>
          <p:cNvSpPr txBox="1"/>
          <p:nvPr/>
        </p:nvSpPr>
        <p:spPr>
          <a:xfrm>
            <a:off x="5529248" y="4092773"/>
            <a:ext cx="33655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78" name="직선 화살표 연결선 12"/>
          <p:cNvSpPr/>
          <p:nvPr/>
        </p:nvSpPr>
        <p:spPr>
          <a:xfrm flipH="1" flipV="1">
            <a:off x="4276094" y="4493745"/>
            <a:ext cx="1017562" cy="1345295"/>
          </a:xfrm>
          <a:prstGeom prst="line">
            <a:avLst/>
          </a:prstGeom>
          <a:ln w="76200">
            <a:solidFill>
              <a:srgbClr val="4FAC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9" name="TextBox 13"/>
          <p:cNvSpPr txBox="1"/>
          <p:nvPr/>
        </p:nvSpPr>
        <p:spPr>
          <a:xfrm>
            <a:off x="5004547" y="4631854"/>
            <a:ext cx="56896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480" name="TextBox 14"/>
          <p:cNvSpPr txBox="1"/>
          <p:nvPr/>
        </p:nvSpPr>
        <p:spPr>
          <a:xfrm>
            <a:off x="4435902" y="5115488"/>
            <a:ext cx="33655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81" name="TextBox 15"/>
          <p:cNvSpPr txBox="1"/>
          <p:nvPr/>
        </p:nvSpPr>
        <p:spPr>
          <a:xfrm>
            <a:off x="6443100" y="5056354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2</a:t>
            </a:r>
          </a:p>
        </p:txBody>
      </p:sp>
      <p:graphicFrame>
        <p:nvGraphicFramePr>
          <p:cNvPr id="482" name="표 61"/>
          <p:cNvGraphicFramePr/>
          <p:nvPr/>
        </p:nvGraphicFramePr>
        <p:xfrm>
          <a:off x="10134600" y="3162300"/>
          <a:ext cx="3733800" cy="317272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33450"/>
                <a:gridCol w="933450"/>
                <a:gridCol w="933450"/>
                <a:gridCol w="933450"/>
              </a:tblGrid>
              <a:tr h="79318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v1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v2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v3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  <a:tr h="7931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v1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11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  <a:tr h="7931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v2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  <a:tr h="7931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v3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INF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483" name="TextBox 17"/>
          <p:cNvSpPr txBox="1"/>
          <p:nvPr/>
        </p:nvSpPr>
        <p:spPr>
          <a:xfrm>
            <a:off x="3256613" y="7214817"/>
            <a:ext cx="1194816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각 정점을 </a:t>
            </a:r>
            <a:r>
              <a:rPr>
                <a:solidFill>
                  <a:srgbClr val="4FACDB"/>
                </a:solidFill>
              </a:rPr>
              <a:t>중간 정점</a:t>
            </a:r>
            <a:r>
              <a:t>으로 해당 정점을 지나는 </a:t>
            </a:r>
            <a:r>
              <a:rPr>
                <a:solidFill>
                  <a:srgbClr val="4FACDB"/>
                </a:solidFill>
              </a:rPr>
              <a:t>모든 경로에 대한 값을 계산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지난 시간에 이런 얘기를 했었어요</a:t>
            </a:r>
          </a:p>
        </p:txBody>
      </p:sp>
      <p:sp>
        <p:nvSpPr>
          <p:cNvPr id="115" name="TextBox 3"/>
          <p:cNvSpPr txBox="1"/>
          <p:nvPr/>
        </p:nvSpPr>
        <p:spPr>
          <a:xfrm>
            <a:off x="1874519" y="4820334"/>
            <a:ext cx="14538962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두 정점 사이의 </a:t>
            </a:r>
            <a:r>
              <a:rPr>
                <a:solidFill>
                  <a:srgbClr val="4FACDB"/>
                </a:solidFill>
              </a:rPr>
              <a:t>최단 거리</a:t>
            </a:r>
            <a:r>
              <a:t>를</a:t>
            </a:r>
            <a:r>
              <a:rPr>
                <a:solidFill>
                  <a:srgbClr val="12B95F"/>
                </a:solidFill>
              </a:rPr>
              <a:t> </a:t>
            </a:r>
            <a:r>
              <a:t>구할 땐 </a:t>
            </a:r>
            <a:r>
              <a:rPr>
                <a:solidFill>
                  <a:srgbClr val="4FACDB"/>
                </a:solidFill>
              </a:rPr>
              <a:t>BFS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플로이드</a:t>
            </a:r>
            <a:r>
              <a:t>-</a:t>
            </a:r>
            <a:r>
              <a:t>워셜</a:t>
            </a:r>
          </a:p>
        </p:txBody>
      </p:sp>
      <p:graphicFrame>
        <p:nvGraphicFramePr>
          <p:cNvPr id="490" name="표 61"/>
          <p:cNvGraphicFramePr/>
          <p:nvPr/>
        </p:nvGraphicFramePr>
        <p:xfrm>
          <a:off x="9776876" y="3403327"/>
          <a:ext cx="3733801" cy="317272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33450"/>
                <a:gridCol w="933450"/>
                <a:gridCol w="933450"/>
                <a:gridCol w="933450"/>
              </a:tblGrid>
              <a:tr h="79318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>
                              <a:alpha val="50000"/>
                            </a:srgbClr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v1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v2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v3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  <a:tr h="7931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>
                              <a:alpha val="50000"/>
                            </a:srgbClr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v1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>
                              <a:alpha val="50000"/>
                            </a:srgbClr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>
                              <a:alpha val="50000"/>
                            </a:srgbClr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>
                              <a:alpha val="50000"/>
                            </a:srgbClr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11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  <a:tr h="7931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v2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>
                              <a:alpha val="50000"/>
                            </a:srgbClr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>
                              <a:alpha val="50000"/>
                            </a:srgbClr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  <a:tr h="7931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v3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>
                              <a:alpha val="50000"/>
                            </a:srgbClr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4FACDB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7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>
                              <a:alpha val="50000"/>
                            </a:srgbClr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491" name="직선 화살표 연결선 17"/>
          <p:cNvSpPr/>
          <p:nvPr/>
        </p:nvSpPr>
        <p:spPr>
          <a:xfrm flipH="1">
            <a:off x="13350696" y="5356516"/>
            <a:ext cx="632080" cy="1"/>
          </a:xfrm>
          <a:prstGeom prst="line">
            <a:avLst/>
          </a:prstGeom>
          <a:ln w="76200">
            <a:solidFill>
              <a:srgbClr val="4FAC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92" name="TextBox 18"/>
          <p:cNvSpPr txBox="1"/>
          <p:nvPr/>
        </p:nvSpPr>
        <p:spPr>
          <a:xfrm>
            <a:off x="14028495" y="5107528"/>
            <a:ext cx="1780922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000">
                <a:solidFill>
                  <a:srgbClr val="4FACDB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17 </a:t>
            </a:r>
            <a:r>
              <a:rPr>
                <a:solidFill>
                  <a:srgbClr val="FFFFFF"/>
                </a:solidFill>
              </a:rPr>
              <a:t>&lt; 2 (x)</a:t>
            </a:r>
          </a:p>
        </p:txBody>
      </p:sp>
      <p:grpSp>
        <p:nvGrpSpPr>
          <p:cNvPr id="495" name="타원 19"/>
          <p:cNvGrpSpPr/>
          <p:nvPr/>
        </p:nvGrpSpPr>
        <p:grpSpPr>
          <a:xfrm>
            <a:off x="3875523" y="3543300"/>
            <a:ext cx="723795" cy="723794"/>
            <a:chOff x="0" y="0"/>
            <a:chExt cx="723793" cy="723793"/>
          </a:xfrm>
        </p:grpSpPr>
        <p:sp>
          <p:nvSpPr>
            <p:cNvPr id="493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4FACDB"/>
            </a:solidFill>
            <a:ln w="762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494" name="1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498" name="타원 20"/>
          <p:cNvGrpSpPr/>
          <p:nvPr/>
        </p:nvGrpSpPr>
        <p:grpSpPr>
          <a:xfrm>
            <a:off x="6842835" y="3543300"/>
            <a:ext cx="723795" cy="723794"/>
            <a:chOff x="0" y="0"/>
            <a:chExt cx="723793" cy="723793"/>
          </a:xfrm>
        </p:grpSpPr>
        <p:sp>
          <p:nvSpPr>
            <p:cNvPr id="496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497" name="2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501" name="타원 21"/>
          <p:cNvGrpSpPr/>
          <p:nvPr/>
        </p:nvGrpSpPr>
        <p:grpSpPr>
          <a:xfrm>
            <a:off x="5359179" y="5280976"/>
            <a:ext cx="723795" cy="723795"/>
            <a:chOff x="0" y="0"/>
            <a:chExt cx="723793" cy="723793"/>
          </a:xfrm>
        </p:grpSpPr>
        <p:sp>
          <p:nvSpPr>
            <p:cNvPr id="499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500" name="3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516" name="직선 화살표 연결선 23"/>
          <p:cNvSpPr/>
          <p:nvPr/>
        </p:nvSpPr>
        <p:spPr>
          <a:xfrm>
            <a:off x="4497327" y="4209603"/>
            <a:ext cx="963944" cy="1128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17" name="직선 화살표 연결선 24"/>
          <p:cNvSpPr/>
          <p:nvPr/>
        </p:nvSpPr>
        <p:spPr>
          <a:xfrm>
            <a:off x="5980926" y="4209550"/>
            <a:ext cx="963945" cy="11289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04" name="TextBox 25"/>
          <p:cNvSpPr txBox="1"/>
          <p:nvPr/>
        </p:nvSpPr>
        <p:spPr>
          <a:xfrm>
            <a:off x="5557444" y="3100217"/>
            <a:ext cx="33655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05" name="TextBox 27"/>
          <p:cNvSpPr txBox="1"/>
          <p:nvPr/>
        </p:nvSpPr>
        <p:spPr>
          <a:xfrm>
            <a:off x="5594771" y="3896609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06" name="직선 화살표 연결선 28"/>
          <p:cNvSpPr/>
          <p:nvPr/>
        </p:nvSpPr>
        <p:spPr>
          <a:xfrm flipH="1" flipV="1">
            <a:off x="4341617" y="4297579"/>
            <a:ext cx="1017563" cy="1345295"/>
          </a:xfrm>
          <a:prstGeom prst="line">
            <a:avLst/>
          </a:prstGeom>
          <a:ln w="76200">
            <a:solidFill>
              <a:srgbClr val="4FAC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07" name="TextBox 29"/>
          <p:cNvSpPr txBox="1"/>
          <p:nvPr/>
        </p:nvSpPr>
        <p:spPr>
          <a:xfrm>
            <a:off x="5070071" y="4435690"/>
            <a:ext cx="56896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508" name="TextBox 30"/>
          <p:cNvSpPr txBox="1"/>
          <p:nvPr/>
        </p:nvSpPr>
        <p:spPr>
          <a:xfrm>
            <a:off x="4501425" y="4919324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09" name="TextBox 31"/>
          <p:cNvSpPr txBox="1"/>
          <p:nvPr/>
        </p:nvSpPr>
        <p:spPr>
          <a:xfrm>
            <a:off x="6508623" y="4860188"/>
            <a:ext cx="33655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10" name="직선 화살표 연결선 33"/>
          <p:cNvSpPr/>
          <p:nvPr/>
        </p:nvSpPr>
        <p:spPr>
          <a:xfrm flipV="1">
            <a:off x="12088994" y="6426530"/>
            <a:ext cx="1" cy="533401"/>
          </a:xfrm>
          <a:prstGeom prst="line">
            <a:avLst/>
          </a:prstGeom>
          <a:ln w="76200">
            <a:solidFill>
              <a:srgbClr val="4FAC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11" name="TextBox 36"/>
          <p:cNvSpPr txBox="1"/>
          <p:nvPr/>
        </p:nvSpPr>
        <p:spPr>
          <a:xfrm>
            <a:off x="11475720" y="7048499"/>
            <a:ext cx="1358774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000">
                <a:solidFill>
                  <a:srgbClr val="4FACDB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7 </a:t>
            </a:r>
            <a:r>
              <a:rPr>
                <a:solidFill>
                  <a:srgbClr val="FFFFFF"/>
                </a:solidFill>
              </a:rPr>
              <a:t>&lt; INF</a:t>
            </a:r>
          </a:p>
        </p:txBody>
      </p:sp>
      <p:sp>
        <p:nvSpPr>
          <p:cNvPr id="512" name="TextBox 32"/>
          <p:cNvSpPr txBox="1"/>
          <p:nvPr/>
        </p:nvSpPr>
        <p:spPr>
          <a:xfrm>
            <a:off x="3720265" y="6699967"/>
            <a:ext cx="5232067" cy="97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4FACDB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2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FFFF"/>
                </a:solidFill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>
                <a:solidFill>
                  <a:srgbClr val="FFFFFF"/>
                </a:solidFill>
              </a:rPr>
              <a:t> 1 </a:t>
            </a:r>
            <a:r>
              <a:rPr>
                <a:solidFill>
                  <a:srgbClr val="FFFFFF"/>
                </a:solidFill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>
                <a:solidFill>
                  <a:srgbClr val="FFFFFF"/>
                </a:solidFill>
              </a:rPr>
              <a:t> </a:t>
            </a:r>
            <a:r>
              <a:t>3</a:t>
            </a:r>
            <a:r>
              <a:rPr>
                <a:solidFill>
                  <a:srgbClr val="FFFFFF"/>
                </a:solidFill>
              </a:rPr>
              <a:t> : 6 + 11 = </a:t>
            </a:r>
            <a:r>
              <a:t>17</a:t>
            </a:r>
          </a:p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4FACDB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3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FFFF"/>
                </a:solidFill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>
                <a:solidFill>
                  <a:srgbClr val="FFFFFF"/>
                </a:solidFill>
              </a:rPr>
              <a:t> 1 </a:t>
            </a:r>
            <a:r>
              <a:rPr>
                <a:solidFill>
                  <a:srgbClr val="FFFFFF"/>
                </a:solidFill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>
                <a:solidFill>
                  <a:srgbClr val="FFFFFF"/>
                </a:solidFill>
              </a:rPr>
              <a:t> </a:t>
            </a:r>
            <a:r>
              <a:t>2</a:t>
            </a:r>
            <a:r>
              <a:rPr>
                <a:solidFill>
                  <a:srgbClr val="FFFFFF"/>
                </a:solidFill>
              </a:rPr>
              <a:t> : 3 + 4 = </a:t>
            </a:r>
            <a:r>
              <a:t>7</a:t>
            </a:r>
          </a:p>
        </p:txBody>
      </p:sp>
      <p:sp>
        <p:nvSpPr>
          <p:cNvPr id="513" name="TextBox 34"/>
          <p:cNvSpPr txBox="1"/>
          <p:nvPr/>
        </p:nvSpPr>
        <p:spPr>
          <a:xfrm>
            <a:off x="1126697" y="2101883"/>
            <a:ext cx="288036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중간 정점 </a:t>
            </a:r>
            <a:r>
              <a:rPr>
                <a:solidFill>
                  <a:srgbClr val="4FACDB"/>
                </a:solidFill>
              </a:rPr>
              <a:t>1</a:t>
            </a:r>
          </a:p>
        </p:txBody>
      </p:sp>
      <p:sp>
        <p:nvSpPr>
          <p:cNvPr id="518" name="직선 화살표 연결선 6"/>
          <p:cNvSpPr/>
          <p:nvPr/>
        </p:nvSpPr>
        <p:spPr>
          <a:xfrm>
            <a:off x="4537938" y="3473936"/>
            <a:ext cx="2576220" cy="3034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19" name="직선 화살표 연결선 10"/>
          <p:cNvSpPr/>
          <p:nvPr/>
        </p:nvSpPr>
        <p:spPr>
          <a:xfrm>
            <a:off x="4383586" y="3698399"/>
            <a:ext cx="2679008" cy="373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플로이드</a:t>
            </a:r>
            <a:r>
              <a:t>-</a:t>
            </a:r>
            <a:r>
              <a:t>워셜</a:t>
            </a:r>
          </a:p>
        </p:txBody>
      </p:sp>
      <p:graphicFrame>
        <p:nvGraphicFramePr>
          <p:cNvPr id="522" name="표 61"/>
          <p:cNvGraphicFramePr/>
          <p:nvPr/>
        </p:nvGraphicFramePr>
        <p:xfrm>
          <a:off x="9776876" y="3403327"/>
          <a:ext cx="3733801" cy="317272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33450"/>
                <a:gridCol w="933450"/>
                <a:gridCol w="933450"/>
                <a:gridCol w="933450"/>
              </a:tblGrid>
              <a:tr h="79318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v1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>
                              <a:alpha val="50000"/>
                            </a:srgbClr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v2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v3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  <a:tr h="7931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v1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>
                              <a:alpha val="50000"/>
                            </a:srgbClr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>
                              <a:alpha val="50000"/>
                            </a:srgbClr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4FACDB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  <a:tr h="7931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>
                              <a:alpha val="50000"/>
                            </a:srgbClr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v2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>
                              <a:alpha val="50000"/>
                            </a:srgbClr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>
                              <a:alpha val="50000"/>
                            </a:srgbClr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>
                              <a:alpha val="50000"/>
                            </a:srgbClr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  <a:tr h="7931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v3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>
                              <a:alpha val="50000"/>
                            </a:srgbClr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7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>
                              <a:alpha val="50000"/>
                            </a:srgbClr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523" name="직선 화살표 연결선 17"/>
          <p:cNvSpPr/>
          <p:nvPr/>
        </p:nvSpPr>
        <p:spPr>
          <a:xfrm flipH="1">
            <a:off x="13388720" y="4614314"/>
            <a:ext cx="632080" cy="1"/>
          </a:xfrm>
          <a:prstGeom prst="line">
            <a:avLst/>
          </a:prstGeom>
          <a:ln w="76200">
            <a:solidFill>
              <a:srgbClr val="4FAC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24" name="TextBox 18"/>
          <p:cNvSpPr txBox="1"/>
          <p:nvPr/>
        </p:nvSpPr>
        <p:spPr>
          <a:xfrm>
            <a:off x="14066520" y="4365326"/>
            <a:ext cx="1228852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000">
                <a:solidFill>
                  <a:srgbClr val="4FACDB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6 </a:t>
            </a:r>
            <a:r>
              <a:rPr>
                <a:solidFill>
                  <a:srgbClr val="FFFFFF"/>
                </a:solidFill>
              </a:rPr>
              <a:t>&lt; 11</a:t>
            </a:r>
          </a:p>
        </p:txBody>
      </p:sp>
      <p:grpSp>
        <p:nvGrpSpPr>
          <p:cNvPr id="527" name="타원 19"/>
          <p:cNvGrpSpPr/>
          <p:nvPr/>
        </p:nvGrpSpPr>
        <p:grpSpPr>
          <a:xfrm>
            <a:off x="3875523" y="3543300"/>
            <a:ext cx="723795" cy="723794"/>
            <a:chOff x="0" y="0"/>
            <a:chExt cx="723793" cy="723793"/>
          </a:xfrm>
        </p:grpSpPr>
        <p:sp>
          <p:nvSpPr>
            <p:cNvPr id="525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526" name="1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530" name="타원 20"/>
          <p:cNvGrpSpPr/>
          <p:nvPr/>
        </p:nvGrpSpPr>
        <p:grpSpPr>
          <a:xfrm>
            <a:off x="6842835" y="3543300"/>
            <a:ext cx="723795" cy="723794"/>
            <a:chOff x="0" y="0"/>
            <a:chExt cx="723793" cy="723793"/>
          </a:xfrm>
        </p:grpSpPr>
        <p:sp>
          <p:nvSpPr>
            <p:cNvPr id="528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4FACDB"/>
            </a:solidFill>
            <a:ln w="762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529" name="2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533" name="타원 21"/>
          <p:cNvGrpSpPr/>
          <p:nvPr/>
        </p:nvGrpSpPr>
        <p:grpSpPr>
          <a:xfrm>
            <a:off x="5359179" y="5280976"/>
            <a:ext cx="723795" cy="723795"/>
            <a:chOff x="0" y="0"/>
            <a:chExt cx="723793" cy="723793"/>
          </a:xfrm>
        </p:grpSpPr>
        <p:sp>
          <p:nvSpPr>
            <p:cNvPr id="531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532" name="3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548" name="직선 화살표 연결선 23"/>
          <p:cNvSpPr/>
          <p:nvPr/>
        </p:nvSpPr>
        <p:spPr>
          <a:xfrm>
            <a:off x="4497327" y="4209603"/>
            <a:ext cx="963944" cy="1128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49" name="직선 화살표 연결선 24"/>
          <p:cNvSpPr/>
          <p:nvPr/>
        </p:nvSpPr>
        <p:spPr>
          <a:xfrm>
            <a:off x="5980926" y="4209550"/>
            <a:ext cx="963945" cy="11289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36" name="TextBox 25"/>
          <p:cNvSpPr txBox="1"/>
          <p:nvPr/>
        </p:nvSpPr>
        <p:spPr>
          <a:xfrm>
            <a:off x="5557444" y="3100217"/>
            <a:ext cx="33655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37" name="TextBox 27"/>
          <p:cNvSpPr txBox="1"/>
          <p:nvPr/>
        </p:nvSpPr>
        <p:spPr>
          <a:xfrm>
            <a:off x="5594771" y="3896609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38" name="직선 화살표 연결선 28"/>
          <p:cNvSpPr/>
          <p:nvPr/>
        </p:nvSpPr>
        <p:spPr>
          <a:xfrm flipH="1" flipV="1">
            <a:off x="4341617" y="4297579"/>
            <a:ext cx="1017563" cy="1345295"/>
          </a:xfrm>
          <a:prstGeom prst="line">
            <a:avLst/>
          </a:prstGeom>
          <a:ln w="76200">
            <a:solidFill>
              <a:srgbClr val="4FAC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39" name="TextBox 29"/>
          <p:cNvSpPr txBox="1"/>
          <p:nvPr/>
        </p:nvSpPr>
        <p:spPr>
          <a:xfrm>
            <a:off x="5070071" y="4435690"/>
            <a:ext cx="56896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540" name="TextBox 30"/>
          <p:cNvSpPr txBox="1"/>
          <p:nvPr/>
        </p:nvSpPr>
        <p:spPr>
          <a:xfrm>
            <a:off x="4501425" y="4919324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41" name="TextBox 31"/>
          <p:cNvSpPr txBox="1"/>
          <p:nvPr/>
        </p:nvSpPr>
        <p:spPr>
          <a:xfrm>
            <a:off x="6508623" y="4860188"/>
            <a:ext cx="33655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42" name="TextBox 32"/>
          <p:cNvSpPr txBox="1"/>
          <p:nvPr/>
        </p:nvSpPr>
        <p:spPr>
          <a:xfrm>
            <a:off x="3720265" y="6699967"/>
            <a:ext cx="5232067" cy="97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4FACDB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1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FFFF"/>
                </a:solidFill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>
                <a:solidFill>
                  <a:srgbClr val="FFFFFF"/>
                </a:solidFill>
              </a:rPr>
              <a:t> 2 </a:t>
            </a:r>
            <a:r>
              <a:rPr>
                <a:solidFill>
                  <a:srgbClr val="FFFFFF"/>
                </a:solidFill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>
                <a:solidFill>
                  <a:srgbClr val="FFFFFF"/>
                </a:solidFill>
              </a:rPr>
              <a:t> </a:t>
            </a:r>
            <a:r>
              <a:t>3</a:t>
            </a:r>
            <a:r>
              <a:rPr>
                <a:solidFill>
                  <a:srgbClr val="FFFFFF"/>
                </a:solidFill>
              </a:rPr>
              <a:t> : 4 + 2 = </a:t>
            </a:r>
            <a:r>
              <a:t>6</a:t>
            </a:r>
          </a:p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4FACDB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3 </a:t>
            </a:r>
            <a:r>
              <a:rPr>
                <a:solidFill>
                  <a:srgbClr val="FFFFFF"/>
                </a:solidFill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>
                <a:solidFill>
                  <a:srgbClr val="FFFFFF"/>
                </a:solidFill>
              </a:rPr>
              <a:t>2 </a:t>
            </a:r>
            <a:r>
              <a:rPr>
                <a:solidFill>
                  <a:srgbClr val="FFFFFF"/>
                </a:solidFill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1 : </a:t>
            </a:r>
            <a:r>
              <a:rPr>
                <a:solidFill>
                  <a:srgbClr val="FFFFFF"/>
                </a:solidFill>
              </a:rPr>
              <a:t>7 + 6 = </a:t>
            </a:r>
            <a:r>
              <a:t>13</a:t>
            </a:r>
          </a:p>
        </p:txBody>
      </p:sp>
      <p:sp>
        <p:nvSpPr>
          <p:cNvPr id="543" name="TextBox 34"/>
          <p:cNvSpPr txBox="1"/>
          <p:nvPr/>
        </p:nvSpPr>
        <p:spPr>
          <a:xfrm>
            <a:off x="1126697" y="2101883"/>
            <a:ext cx="288036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중간 정점 </a:t>
            </a:r>
            <a:r>
              <a:rPr>
                <a:solidFill>
                  <a:srgbClr val="4FACDB"/>
                </a:solidFill>
              </a:rPr>
              <a:t>2</a:t>
            </a:r>
          </a:p>
        </p:txBody>
      </p:sp>
      <p:sp>
        <p:nvSpPr>
          <p:cNvPr id="544" name="직선 화살표 연결선 35"/>
          <p:cNvSpPr/>
          <p:nvPr/>
        </p:nvSpPr>
        <p:spPr>
          <a:xfrm flipV="1">
            <a:off x="11174594" y="6426530"/>
            <a:ext cx="1" cy="533401"/>
          </a:xfrm>
          <a:prstGeom prst="line">
            <a:avLst/>
          </a:prstGeom>
          <a:ln w="76200">
            <a:solidFill>
              <a:srgbClr val="4FAC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45" name="TextBox 37"/>
          <p:cNvSpPr txBox="1"/>
          <p:nvPr/>
        </p:nvSpPr>
        <p:spPr>
          <a:xfrm>
            <a:off x="10283199" y="7048499"/>
            <a:ext cx="1780922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000">
                <a:solidFill>
                  <a:srgbClr val="4FACDB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13 </a:t>
            </a:r>
            <a:r>
              <a:rPr>
                <a:solidFill>
                  <a:srgbClr val="FFFFFF"/>
                </a:solidFill>
              </a:rPr>
              <a:t>&lt; 3 (x)</a:t>
            </a:r>
          </a:p>
        </p:txBody>
      </p:sp>
      <p:sp>
        <p:nvSpPr>
          <p:cNvPr id="550" name="직선 화살표 연결선 6"/>
          <p:cNvSpPr/>
          <p:nvPr/>
        </p:nvSpPr>
        <p:spPr>
          <a:xfrm>
            <a:off x="4537938" y="3473936"/>
            <a:ext cx="2576220" cy="3034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51" name="직선 화살표 연결선 10"/>
          <p:cNvSpPr/>
          <p:nvPr/>
        </p:nvSpPr>
        <p:spPr>
          <a:xfrm>
            <a:off x="4383586" y="3698399"/>
            <a:ext cx="2679008" cy="373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플로이드</a:t>
            </a:r>
            <a:r>
              <a:t>-</a:t>
            </a:r>
            <a:r>
              <a:t>워셜</a:t>
            </a:r>
          </a:p>
        </p:txBody>
      </p:sp>
      <p:graphicFrame>
        <p:nvGraphicFramePr>
          <p:cNvPr id="554" name="표 61"/>
          <p:cNvGraphicFramePr/>
          <p:nvPr/>
        </p:nvGraphicFramePr>
        <p:xfrm>
          <a:off x="9776876" y="3403327"/>
          <a:ext cx="3733801" cy="317272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33450"/>
                <a:gridCol w="933450"/>
                <a:gridCol w="933450"/>
                <a:gridCol w="933450"/>
              </a:tblGrid>
              <a:tr h="79318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v1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v2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>
                              <a:alpha val="50000"/>
                            </a:srgbClr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v3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  <a:tr h="7931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v1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>
                              <a:alpha val="50000"/>
                            </a:srgbClr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>
                              <a:alpha val="50000"/>
                            </a:srgbClr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  <a:tr h="7931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v2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4FACDB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>
                              <a:alpha val="50000"/>
                            </a:srgbClr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>
                              <a:alpha val="50000"/>
                            </a:srgbClr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  <a:tr h="7931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>
                              <a:alpha val="50000"/>
                            </a:srgbClr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v3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>
                              <a:alpha val="50000"/>
                            </a:srgbClr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>
                              <a:alpha val="50000"/>
                            </a:srgbClr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7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>
                              <a:alpha val="50000"/>
                            </a:srgbClr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555" name="직선 화살표 연결선 17"/>
          <p:cNvSpPr/>
          <p:nvPr/>
        </p:nvSpPr>
        <p:spPr>
          <a:xfrm flipV="1">
            <a:off x="11430000" y="5386973"/>
            <a:ext cx="0" cy="1509127"/>
          </a:xfrm>
          <a:prstGeom prst="line">
            <a:avLst/>
          </a:prstGeom>
          <a:ln w="76200">
            <a:solidFill>
              <a:srgbClr val="4FAC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56" name="TextBox 18"/>
          <p:cNvSpPr txBox="1"/>
          <p:nvPr/>
        </p:nvSpPr>
        <p:spPr>
          <a:xfrm>
            <a:off x="10933743" y="6945689"/>
            <a:ext cx="996443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000">
                <a:solidFill>
                  <a:srgbClr val="4FACDB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5 </a:t>
            </a:r>
            <a:r>
              <a:rPr>
                <a:solidFill>
                  <a:srgbClr val="FFFFFF"/>
                </a:solidFill>
              </a:rPr>
              <a:t>&lt; 6</a:t>
            </a:r>
          </a:p>
        </p:txBody>
      </p:sp>
      <p:grpSp>
        <p:nvGrpSpPr>
          <p:cNvPr id="559" name="타원 19"/>
          <p:cNvGrpSpPr/>
          <p:nvPr/>
        </p:nvGrpSpPr>
        <p:grpSpPr>
          <a:xfrm>
            <a:off x="3875523" y="3543300"/>
            <a:ext cx="723795" cy="723794"/>
            <a:chOff x="0" y="0"/>
            <a:chExt cx="723793" cy="723793"/>
          </a:xfrm>
        </p:grpSpPr>
        <p:sp>
          <p:nvSpPr>
            <p:cNvPr id="557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558" name="1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562" name="타원 20"/>
          <p:cNvGrpSpPr/>
          <p:nvPr/>
        </p:nvGrpSpPr>
        <p:grpSpPr>
          <a:xfrm>
            <a:off x="6842835" y="3543300"/>
            <a:ext cx="723795" cy="723794"/>
            <a:chOff x="0" y="0"/>
            <a:chExt cx="723793" cy="723793"/>
          </a:xfrm>
        </p:grpSpPr>
        <p:sp>
          <p:nvSpPr>
            <p:cNvPr id="560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561" name="2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565" name="타원 21"/>
          <p:cNvGrpSpPr/>
          <p:nvPr/>
        </p:nvGrpSpPr>
        <p:grpSpPr>
          <a:xfrm>
            <a:off x="5359179" y="5280976"/>
            <a:ext cx="723795" cy="723795"/>
            <a:chOff x="0" y="0"/>
            <a:chExt cx="723793" cy="723793"/>
          </a:xfrm>
        </p:grpSpPr>
        <p:sp>
          <p:nvSpPr>
            <p:cNvPr id="563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4FACDB"/>
            </a:solidFill>
            <a:ln w="762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564" name="3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580" name="직선 화살표 연결선 23"/>
          <p:cNvSpPr/>
          <p:nvPr/>
        </p:nvSpPr>
        <p:spPr>
          <a:xfrm>
            <a:off x="4497327" y="4209603"/>
            <a:ext cx="963944" cy="1128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81" name="직선 화살표 연결선 24"/>
          <p:cNvSpPr/>
          <p:nvPr/>
        </p:nvSpPr>
        <p:spPr>
          <a:xfrm>
            <a:off x="5980926" y="4209550"/>
            <a:ext cx="963945" cy="11289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68" name="TextBox 25"/>
          <p:cNvSpPr txBox="1"/>
          <p:nvPr/>
        </p:nvSpPr>
        <p:spPr>
          <a:xfrm>
            <a:off x="5557444" y="3100217"/>
            <a:ext cx="33655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69" name="TextBox 27"/>
          <p:cNvSpPr txBox="1"/>
          <p:nvPr/>
        </p:nvSpPr>
        <p:spPr>
          <a:xfrm>
            <a:off x="5594771" y="3896609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570" name="직선 화살표 연결선 28"/>
          <p:cNvSpPr/>
          <p:nvPr/>
        </p:nvSpPr>
        <p:spPr>
          <a:xfrm flipH="1" flipV="1">
            <a:off x="4341617" y="4297579"/>
            <a:ext cx="1017563" cy="1345295"/>
          </a:xfrm>
          <a:prstGeom prst="line">
            <a:avLst/>
          </a:prstGeom>
          <a:ln w="76200">
            <a:solidFill>
              <a:srgbClr val="4FAC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1" name="TextBox 29"/>
          <p:cNvSpPr txBox="1"/>
          <p:nvPr/>
        </p:nvSpPr>
        <p:spPr>
          <a:xfrm>
            <a:off x="5070071" y="4435690"/>
            <a:ext cx="56896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572" name="TextBox 30"/>
          <p:cNvSpPr txBox="1"/>
          <p:nvPr/>
        </p:nvSpPr>
        <p:spPr>
          <a:xfrm>
            <a:off x="4501425" y="4919324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573" name="TextBox 31"/>
          <p:cNvSpPr txBox="1"/>
          <p:nvPr/>
        </p:nvSpPr>
        <p:spPr>
          <a:xfrm>
            <a:off x="6508623" y="4860188"/>
            <a:ext cx="33655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574" name="TextBox 32"/>
          <p:cNvSpPr txBox="1"/>
          <p:nvPr/>
        </p:nvSpPr>
        <p:spPr>
          <a:xfrm>
            <a:off x="3720265" y="6699967"/>
            <a:ext cx="5232067" cy="97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4FACDB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2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FFFF"/>
                </a:solidFill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>
                <a:solidFill>
                  <a:srgbClr val="FFFFFF"/>
                </a:solidFill>
              </a:rPr>
              <a:t> 3 </a:t>
            </a:r>
            <a:r>
              <a:rPr>
                <a:solidFill>
                  <a:srgbClr val="FFFFFF"/>
                </a:solidFill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>
                <a:solidFill>
                  <a:srgbClr val="FFFFFF"/>
                </a:solidFill>
              </a:rPr>
              <a:t> </a:t>
            </a:r>
            <a:r>
              <a:t>1</a:t>
            </a:r>
            <a:r>
              <a:rPr>
                <a:solidFill>
                  <a:srgbClr val="FFFFFF"/>
                </a:solidFill>
              </a:rPr>
              <a:t> : 2 + 3 = </a:t>
            </a:r>
            <a:r>
              <a:t>5</a:t>
            </a:r>
          </a:p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4FACDB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1 </a:t>
            </a:r>
            <a:r>
              <a:rPr>
                <a:solidFill>
                  <a:srgbClr val="FFFFFF"/>
                </a:solidFill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>
                <a:solidFill>
                  <a:srgbClr val="FFFFFF"/>
                </a:solidFill>
              </a:rPr>
              <a:t>3 </a:t>
            </a:r>
            <a:r>
              <a:rPr>
                <a:solidFill>
                  <a:srgbClr val="FFFFFF"/>
                </a:solidFill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2 </a:t>
            </a:r>
            <a:r>
              <a:rPr>
                <a:solidFill>
                  <a:srgbClr val="FFFFFF"/>
                </a:solidFill>
              </a:rPr>
              <a:t>: 6 + 7 = </a:t>
            </a:r>
            <a:r>
              <a:t>13</a:t>
            </a:r>
          </a:p>
        </p:txBody>
      </p:sp>
      <p:sp>
        <p:nvSpPr>
          <p:cNvPr id="575" name="TextBox 34"/>
          <p:cNvSpPr txBox="1"/>
          <p:nvPr/>
        </p:nvSpPr>
        <p:spPr>
          <a:xfrm>
            <a:off x="1126697" y="2101883"/>
            <a:ext cx="288036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중간 정점 </a:t>
            </a:r>
            <a:r>
              <a:rPr>
                <a:solidFill>
                  <a:srgbClr val="4FACDB"/>
                </a:solidFill>
              </a:rPr>
              <a:t>3</a:t>
            </a:r>
          </a:p>
        </p:txBody>
      </p:sp>
      <p:sp>
        <p:nvSpPr>
          <p:cNvPr id="576" name="직선 화살표 연결선 33"/>
          <p:cNvSpPr/>
          <p:nvPr/>
        </p:nvSpPr>
        <p:spPr>
          <a:xfrm flipH="1">
            <a:off x="12420599" y="4762500"/>
            <a:ext cx="1600201" cy="0"/>
          </a:xfrm>
          <a:prstGeom prst="line">
            <a:avLst/>
          </a:prstGeom>
          <a:ln w="76200">
            <a:solidFill>
              <a:srgbClr val="4FAC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577" name="TextBox 35"/>
          <p:cNvSpPr txBox="1"/>
          <p:nvPr/>
        </p:nvSpPr>
        <p:spPr>
          <a:xfrm>
            <a:off x="14066520" y="4484635"/>
            <a:ext cx="1780922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000">
                <a:solidFill>
                  <a:srgbClr val="4FACDB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13 </a:t>
            </a:r>
            <a:r>
              <a:rPr>
                <a:solidFill>
                  <a:srgbClr val="FFFFFF"/>
                </a:solidFill>
              </a:rPr>
              <a:t>&lt; 4 (x)</a:t>
            </a:r>
          </a:p>
        </p:txBody>
      </p:sp>
      <p:sp>
        <p:nvSpPr>
          <p:cNvPr id="582" name="직선 화살표 연결선 6"/>
          <p:cNvSpPr/>
          <p:nvPr/>
        </p:nvSpPr>
        <p:spPr>
          <a:xfrm>
            <a:off x="4537938" y="3473936"/>
            <a:ext cx="2576220" cy="3034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83" name="직선 화살표 연결선 10"/>
          <p:cNvSpPr/>
          <p:nvPr/>
        </p:nvSpPr>
        <p:spPr>
          <a:xfrm>
            <a:off x="4383586" y="3698399"/>
            <a:ext cx="2679008" cy="373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플로이드</a:t>
            </a:r>
            <a:r>
              <a:t>-</a:t>
            </a:r>
            <a:r>
              <a:t>워셜</a:t>
            </a:r>
          </a:p>
        </p:txBody>
      </p:sp>
      <p:graphicFrame>
        <p:nvGraphicFramePr>
          <p:cNvPr id="586" name="표 61"/>
          <p:cNvGraphicFramePr/>
          <p:nvPr/>
        </p:nvGraphicFramePr>
        <p:xfrm>
          <a:off x="9776876" y="3403327"/>
          <a:ext cx="3733801" cy="317272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33450"/>
                <a:gridCol w="933450"/>
                <a:gridCol w="933450"/>
                <a:gridCol w="933450"/>
              </a:tblGrid>
              <a:tr h="79318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v1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v2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v3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  <a:tr h="7931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v1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  <a:tr h="7931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v2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  <a:tr h="7931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v3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7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</a:tbl>
          </a:graphicData>
        </a:graphic>
      </p:graphicFrame>
      <p:grpSp>
        <p:nvGrpSpPr>
          <p:cNvPr id="589" name="타원 19"/>
          <p:cNvGrpSpPr/>
          <p:nvPr/>
        </p:nvGrpSpPr>
        <p:grpSpPr>
          <a:xfrm>
            <a:off x="3875523" y="3543300"/>
            <a:ext cx="723795" cy="723794"/>
            <a:chOff x="0" y="0"/>
            <a:chExt cx="723793" cy="723793"/>
          </a:xfrm>
        </p:grpSpPr>
        <p:sp>
          <p:nvSpPr>
            <p:cNvPr id="587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588" name="1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592" name="타원 20"/>
          <p:cNvGrpSpPr/>
          <p:nvPr/>
        </p:nvGrpSpPr>
        <p:grpSpPr>
          <a:xfrm>
            <a:off x="6842835" y="3543300"/>
            <a:ext cx="723795" cy="723794"/>
            <a:chOff x="0" y="0"/>
            <a:chExt cx="723793" cy="723793"/>
          </a:xfrm>
        </p:grpSpPr>
        <p:sp>
          <p:nvSpPr>
            <p:cNvPr id="590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591" name="2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595" name="타원 21"/>
          <p:cNvGrpSpPr/>
          <p:nvPr/>
        </p:nvGrpSpPr>
        <p:grpSpPr>
          <a:xfrm>
            <a:off x="5359179" y="5280976"/>
            <a:ext cx="723795" cy="723795"/>
            <a:chOff x="0" y="0"/>
            <a:chExt cx="723793" cy="723793"/>
          </a:xfrm>
        </p:grpSpPr>
        <p:sp>
          <p:nvSpPr>
            <p:cNvPr id="593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594" name="3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606" name="직선 화살표 연결선 23"/>
          <p:cNvSpPr/>
          <p:nvPr/>
        </p:nvSpPr>
        <p:spPr>
          <a:xfrm>
            <a:off x="4497327" y="4209603"/>
            <a:ext cx="963944" cy="1128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07" name="직선 화살표 연결선 24"/>
          <p:cNvSpPr/>
          <p:nvPr/>
        </p:nvSpPr>
        <p:spPr>
          <a:xfrm>
            <a:off x="5980926" y="4209550"/>
            <a:ext cx="963945" cy="11289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98" name="TextBox 25"/>
          <p:cNvSpPr txBox="1"/>
          <p:nvPr/>
        </p:nvSpPr>
        <p:spPr>
          <a:xfrm>
            <a:off x="5557444" y="3100217"/>
            <a:ext cx="33655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99" name="TextBox 27"/>
          <p:cNvSpPr txBox="1"/>
          <p:nvPr/>
        </p:nvSpPr>
        <p:spPr>
          <a:xfrm>
            <a:off x="5594771" y="3896609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600" name="직선 화살표 연결선 28"/>
          <p:cNvSpPr/>
          <p:nvPr/>
        </p:nvSpPr>
        <p:spPr>
          <a:xfrm flipH="1" flipV="1">
            <a:off x="4341617" y="4297579"/>
            <a:ext cx="1017563" cy="1345295"/>
          </a:xfrm>
          <a:prstGeom prst="line">
            <a:avLst/>
          </a:prstGeom>
          <a:ln w="76200">
            <a:solidFill>
              <a:srgbClr val="4FAC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601" name="TextBox 29"/>
          <p:cNvSpPr txBox="1"/>
          <p:nvPr/>
        </p:nvSpPr>
        <p:spPr>
          <a:xfrm>
            <a:off x="5070071" y="4435690"/>
            <a:ext cx="56896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602" name="TextBox 30"/>
          <p:cNvSpPr txBox="1"/>
          <p:nvPr/>
        </p:nvSpPr>
        <p:spPr>
          <a:xfrm>
            <a:off x="4501425" y="4919324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603" name="TextBox 31"/>
          <p:cNvSpPr txBox="1"/>
          <p:nvPr/>
        </p:nvSpPr>
        <p:spPr>
          <a:xfrm>
            <a:off x="6508623" y="4860188"/>
            <a:ext cx="33655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608" name="직선 화살표 연결선 6"/>
          <p:cNvSpPr/>
          <p:nvPr/>
        </p:nvSpPr>
        <p:spPr>
          <a:xfrm>
            <a:off x="4537938" y="3473936"/>
            <a:ext cx="2576220" cy="3034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09" name="직선 화살표 연결선 10"/>
          <p:cNvSpPr/>
          <p:nvPr/>
        </p:nvSpPr>
        <p:spPr>
          <a:xfrm>
            <a:off x="4383586" y="3698399"/>
            <a:ext cx="2679008" cy="373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기본 문제</a:t>
            </a:r>
          </a:p>
        </p:txBody>
      </p:sp>
      <p:pic>
        <p:nvPicPr>
          <p:cNvPr id="612" name="Picture 2" descr="Picture 2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200" y="2164016"/>
            <a:ext cx="691482" cy="476253"/>
          </a:xfrm>
          <a:prstGeom prst="rect">
            <a:avLst/>
          </a:prstGeom>
          <a:ln w="12700">
            <a:miter lim="400000"/>
          </a:ln>
        </p:spPr>
      </p:pic>
      <p:sp>
        <p:nvSpPr>
          <p:cNvPr id="613" name="TextBox 4"/>
          <p:cNvSpPr txBox="1"/>
          <p:nvPr/>
        </p:nvSpPr>
        <p:spPr>
          <a:xfrm>
            <a:off x="1722119" y="2083835"/>
            <a:ext cx="8595362" cy="598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11404</a:t>
            </a:r>
            <a:r>
              <a:t>번</a:t>
            </a:r>
            <a:r>
              <a:t> : </a:t>
            </a:r>
            <a:r>
              <a:t>플로이드 </a:t>
            </a:r>
            <a:r>
              <a:t>– Gold 4</a:t>
            </a:r>
          </a:p>
        </p:txBody>
      </p:sp>
      <p:sp>
        <p:nvSpPr>
          <p:cNvPr id="614" name="TextBox 5"/>
          <p:cNvSpPr txBox="1"/>
          <p:nvPr/>
        </p:nvSpPr>
        <p:spPr>
          <a:xfrm>
            <a:off x="1722119" y="2998235"/>
            <a:ext cx="3185162" cy="598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문제</a:t>
            </a:r>
          </a:p>
        </p:txBody>
      </p:sp>
      <p:sp>
        <p:nvSpPr>
          <p:cNvPr id="615" name="TextBox 6"/>
          <p:cNvSpPr txBox="1"/>
          <p:nvPr/>
        </p:nvSpPr>
        <p:spPr>
          <a:xfrm>
            <a:off x="1722119" y="3805177"/>
            <a:ext cx="13167362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4FACDB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모든 도시의 쌍 </a:t>
            </a:r>
            <a:r>
              <a:rPr>
                <a:solidFill>
                  <a:srgbClr val="FFFFFF"/>
                </a:solidFill>
              </a:rPr>
              <a:t>(A, B)</a:t>
            </a:r>
            <a:r>
              <a:rPr>
                <a:solidFill>
                  <a:srgbClr val="FFFFFF"/>
                </a:solidFill>
              </a:rPr>
              <a:t>에 대해 </a:t>
            </a:r>
            <a:r>
              <a:rPr>
                <a:solidFill>
                  <a:srgbClr val="FFFFFF"/>
                </a:solidFill>
              </a:rPr>
              <a:t>A</a:t>
            </a:r>
            <a:r>
              <a:rPr>
                <a:solidFill>
                  <a:srgbClr val="FFFFFF"/>
                </a:solidFill>
              </a:rPr>
              <a:t>에서 </a:t>
            </a:r>
            <a:r>
              <a:rPr>
                <a:solidFill>
                  <a:srgbClr val="FFFFFF"/>
                </a:solidFill>
              </a:rPr>
              <a:t>B</a:t>
            </a:r>
            <a:r>
              <a:rPr>
                <a:solidFill>
                  <a:srgbClr val="FFFFFF"/>
                </a:solidFill>
              </a:rPr>
              <a:t>로 가는 비용의 최솟값은</a:t>
            </a:r>
            <a:r>
              <a:rPr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616" name="TextBox 7"/>
          <p:cNvSpPr txBox="1"/>
          <p:nvPr/>
        </p:nvSpPr>
        <p:spPr>
          <a:xfrm>
            <a:off x="1722119" y="4598435"/>
            <a:ext cx="3185162" cy="598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제한 사항</a:t>
            </a:r>
          </a:p>
        </p:txBody>
      </p:sp>
      <p:sp>
        <p:nvSpPr>
          <p:cNvPr id="617" name="TextBox 8"/>
          <p:cNvSpPr txBox="1"/>
          <p:nvPr/>
        </p:nvSpPr>
        <p:spPr>
          <a:xfrm>
            <a:off x="1722119" y="5405377"/>
            <a:ext cx="14005562" cy="2747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도시의 개수 </a:t>
            </a:r>
            <a:r>
              <a:t>n</a:t>
            </a:r>
            <a:r>
              <a:t>은 </a:t>
            </a:r>
            <a:r>
              <a:rPr>
                <a:solidFill>
                  <a:srgbClr val="4FACDB"/>
                </a:solidFill>
              </a:rPr>
              <a:t>1 &lt;= n &lt;= 100</a:t>
            </a:r>
            <a:endParaRPr>
              <a:solidFill>
                <a:srgbClr val="4FACDB"/>
              </a:solidFill>
            </a:endParaRPr>
          </a:p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도시 사이를 오가는 버스의 수는 </a:t>
            </a:r>
            <a:r>
              <a:rPr>
                <a:solidFill>
                  <a:srgbClr val="4FACDB"/>
                </a:solidFill>
              </a:rPr>
              <a:t>1 &lt;= m</a:t>
            </a:r>
            <a:r>
              <a:rPr>
                <a:solidFill>
                  <a:srgbClr val="4FACDB"/>
                </a:solidFill>
              </a:rPr>
              <a:t> </a:t>
            </a:r>
            <a:r>
              <a:rPr>
                <a:solidFill>
                  <a:srgbClr val="4FACDB"/>
                </a:solidFill>
              </a:rPr>
              <a:t>&lt;= 100,000</a:t>
            </a:r>
            <a:endParaRPr>
              <a:solidFill>
                <a:srgbClr val="4FACDB"/>
              </a:solidFill>
            </a:endParaRPr>
          </a:p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이동 비용 </a:t>
            </a:r>
            <a:r>
              <a:t>c</a:t>
            </a:r>
            <a:r>
              <a:t>는 </a:t>
            </a:r>
            <a:r>
              <a:rPr>
                <a:solidFill>
                  <a:srgbClr val="4FACDB"/>
                </a:solidFill>
              </a:rPr>
              <a:t>1 &lt;= c &lt;= 100,000</a:t>
            </a:r>
            <a:endParaRPr>
              <a:solidFill>
                <a:srgbClr val="4FACDB"/>
              </a:solidFill>
            </a:endParaRPr>
          </a:p>
          <a:p>
            <a:pPr>
              <a:defRPr sz="3000">
                <a:solidFill>
                  <a:srgbClr val="12B95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</a:p>
          <a:p>
            <a:pPr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*</a:t>
            </a:r>
            <a:r>
              <a:t>최대 </a:t>
            </a:r>
            <a:r>
              <a:t>100</a:t>
            </a:r>
            <a:r>
              <a:t>개의 도시에 어떻게 버스의 수가 </a:t>
            </a:r>
            <a:r>
              <a:t>100,000</a:t>
            </a:r>
            <a:r>
              <a:t>개</a:t>
            </a:r>
            <a:r>
              <a:t>? </a:t>
            </a:r>
          </a:p>
          <a:p>
            <a:pPr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  -&gt; (A,</a:t>
            </a:r>
            <a:r>
              <a:t> </a:t>
            </a:r>
            <a:r>
              <a:t>B)</a:t>
            </a:r>
            <a:r>
              <a:t>에 대해 간선이 </a:t>
            </a:r>
            <a:r>
              <a:rPr>
                <a:solidFill>
                  <a:srgbClr val="4FACDB"/>
                </a:solidFill>
              </a:rPr>
              <a:t>여러 개</a:t>
            </a:r>
            <a:r>
              <a:t>일 수 있다</a:t>
            </a:r>
            <a:r>
              <a:t>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예제</a:t>
            </a:r>
          </a:p>
        </p:txBody>
      </p:sp>
      <p:sp>
        <p:nvSpPr>
          <p:cNvPr id="620" name="TextBox 3"/>
          <p:cNvSpPr txBox="1"/>
          <p:nvPr/>
        </p:nvSpPr>
        <p:spPr>
          <a:xfrm>
            <a:off x="4808473" y="1267264"/>
            <a:ext cx="3185161" cy="598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예제 입력 </a:t>
            </a:r>
            <a:r>
              <a:t>1</a:t>
            </a:r>
          </a:p>
        </p:txBody>
      </p:sp>
      <p:graphicFrame>
        <p:nvGraphicFramePr>
          <p:cNvPr id="621" name="표 3"/>
          <p:cNvGraphicFramePr/>
          <p:nvPr/>
        </p:nvGraphicFramePr>
        <p:xfrm>
          <a:off x="4901505" y="2055765"/>
          <a:ext cx="2705101" cy="409725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05100"/>
              </a:tblGrid>
              <a:tr h="4097258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5 14 
1 2 2 
1 3 3 
1 4 1 
1 5 10 
2 4 2 
3 4 1 
3 5 1 
4 5 3 
3 5 10 
3 1 8 
1 4 2 
5 1 7 
3 4 2 
5 2 4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622" name="TextBox 5"/>
          <p:cNvSpPr txBox="1"/>
          <p:nvPr/>
        </p:nvSpPr>
        <p:spPr>
          <a:xfrm>
            <a:off x="10117768" y="2526198"/>
            <a:ext cx="3185161" cy="598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예제 출력 </a:t>
            </a:r>
            <a:r>
              <a:t>1</a:t>
            </a:r>
          </a:p>
        </p:txBody>
      </p:sp>
      <p:graphicFrame>
        <p:nvGraphicFramePr>
          <p:cNvPr id="623" name="표 3"/>
          <p:cNvGraphicFramePr/>
          <p:nvPr/>
        </p:nvGraphicFramePr>
        <p:xfrm>
          <a:off x="10210800" y="3314700"/>
          <a:ext cx="2705100" cy="262446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05100"/>
              </a:tblGrid>
              <a:tr h="26244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0 2 3 1 4 
12 0 15 2 5 
8 5 0 1 1 
10 7 13 0 3 
7 4 10 6 0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벨만</a:t>
            </a:r>
            <a:r>
              <a:t>-</a:t>
            </a:r>
            <a:r>
              <a:t>포드</a:t>
            </a:r>
          </a:p>
        </p:txBody>
      </p:sp>
      <p:sp>
        <p:nvSpPr>
          <p:cNvPr id="626" name="TextBox 3"/>
          <p:cNvSpPr txBox="1"/>
          <p:nvPr/>
        </p:nvSpPr>
        <p:spPr>
          <a:xfrm>
            <a:off x="1493519" y="2920811"/>
            <a:ext cx="4861562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Bellman-Ford</a:t>
            </a:r>
          </a:p>
        </p:txBody>
      </p:sp>
      <p:sp>
        <p:nvSpPr>
          <p:cNvPr id="627" name="TextBox 4"/>
          <p:cNvSpPr txBox="1"/>
          <p:nvPr/>
        </p:nvSpPr>
        <p:spPr>
          <a:xfrm>
            <a:off x="1493519" y="3966507"/>
            <a:ext cx="14234162" cy="1858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4FACDB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하나의 시작점</a:t>
            </a:r>
            <a:r>
              <a:rPr>
                <a:solidFill>
                  <a:srgbClr val="FFFFFF"/>
                </a:solidFill>
              </a:rPr>
              <a:t>에서 </a:t>
            </a:r>
            <a:r>
              <a:t>모든 정점</a:t>
            </a:r>
            <a:r>
              <a:rPr>
                <a:solidFill>
                  <a:srgbClr val="FFFFFF"/>
                </a:solidFill>
              </a:rPr>
              <a:t>까지의 최단 경로를 구하는 </a:t>
            </a:r>
            <a:r>
              <a:t>SSP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알고리즘</a:t>
            </a:r>
            <a:endParaRPr>
              <a:solidFill>
                <a:srgbClr val="FFFFFF"/>
              </a:solidFill>
            </a:endParaRPr>
          </a:p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가중치가 </a:t>
            </a:r>
            <a:r>
              <a:rPr>
                <a:solidFill>
                  <a:srgbClr val="4FACDB"/>
                </a:solidFill>
              </a:rPr>
              <a:t>음수</a:t>
            </a:r>
            <a:r>
              <a:t>일 때 다익스트라 대신 사용</a:t>
            </a:r>
          </a:p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모든 정점을 </a:t>
            </a:r>
            <a:r>
              <a:t>V-1</a:t>
            </a:r>
            <a:r>
              <a:t>번 갱신한 뒤</a:t>
            </a:r>
            <a:r>
              <a:t>, </a:t>
            </a:r>
            <a:r>
              <a:t>한 번 더 갱신을 시도하는 </a:t>
            </a:r>
            <a:r>
              <a:rPr>
                <a:solidFill>
                  <a:srgbClr val="4FACDB"/>
                </a:solidFill>
              </a:rPr>
              <a:t>브루트포스</a:t>
            </a:r>
            <a:r>
              <a:t>적 접근</a:t>
            </a:r>
          </a:p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정점의 수를 </a:t>
            </a:r>
            <a:r>
              <a:t>V, </a:t>
            </a:r>
            <a:r>
              <a:t>간선의 수를 </a:t>
            </a:r>
            <a:r>
              <a:t>E</a:t>
            </a:r>
            <a:r>
              <a:t>라고 할 때</a:t>
            </a:r>
            <a:r>
              <a:t>, </a:t>
            </a:r>
            <a:r>
              <a:t>시간 복잡도는 </a:t>
            </a:r>
            <a:r>
              <a:rPr>
                <a:solidFill>
                  <a:srgbClr val="4FACDB"/>
                </a:solidFill>
              </a:rPr>
              <a:t>O(VE)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다익스트라는 왜</a:t>
            </a:r>
            <a:r>
              <a:t>?</a:t>
            </a:r>
          </a:p>
        </p:txBody>
      </p:sp>
      <p:grpSp>
        <p:nvGrpSpPr>
          <p:cNvPr id="640" name="그룹 3"/>
          <p:cNvGrpSpPr/>
          <p:nvPr/>
        </p:nvGrpSpPr>
        <p:grpSpPr>
          <a:xfrm>
            <a:off x="7297304" y="3191049"/>
            <a:ext cx="3691106" cy="1320903"/>
            <a:chOff x="0" y="0"/>
            <a:chExt cx="3691105" cy="1320901"/>
          </a:xfrm>
        </p:grpSpPr>
        <p:grpSp>
          <p:nvGrpSpPr>
            <p:cNvPr id="632" name="타원 4"/>
            <p:cNvGrpSpPr/>
            <p:nvPr/>
          </p:nvGrpSpPr>
          <p:grpSpPr>
            <a:xfrm>
              <a:off x="0" y="443082"/>
              <a:ext cx="723794" cy="723795"/>
              <a:chOff x="0" y="0"/>
              <a:chExt cx="723793" cy="723793"/>
            </a:xfrm>
          </p:grpSpPr>
          <p:sp>
            <p:nvSpPr>
              <p:cNvPr id="630" name="원"/>
              <p:cNvSpPr/>
              <p:nvPr/>
            </p:nvSpPr>
            <p:spPr>
              <a:xfrm>
                <a:off x="0" y="0"/>
                <a:ext cx="723794" cy="723794"/>
              </a:xfrm>
              <a:prstGeom prst="ellipse">
                <a:avLst/>
              </a:prstGeom>
              <a:solidFill>
                <a:srgbClr val="FFFFFF"/>
              </a:solidFill>
              <a:ln w="76200" cap="flat">
                <a:solidFill>
                  <a:srgbClr val="4FACD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000">
                    <a:solidFill>
                      <a:srgbClr val="4FACDB"/>
                    </a:solidFill>
                    <a:latin typeface="NanumSquareRound Bold"/>
                    <a:ea typeface="NanumSquareRound Bold"/>
                    <a:cs typeface="NanumSquareRound Bold"/>
                    <a:sym typeface="NanumSquareRound Bold"/>
                  </a:defRPr>
                </a:pPr>
              </a:p>
            </p:txBody>
          </p:sp>
          <p:sp>
            <p:nvSpPr>
              <p:cNvPr id="631" name="1"/>
              <p:cNvSpPr txBox="1"/>
              <p:nvPr/>
            </p:nvSpPr>
            <p:spPr>
              <a:xfrm>
                <a:off x="189816" y="99641"/>
                <a:ext cx="344162" cy="5245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000">
                    <a:solidFill>
                      <a:srgbClr val="4FACDB"/>
                    </a:solidFill>
                    <a:latin typeface="NanumSquareRound Bold"/>
                    <a:ea typeface="NanumSquareRound Bold"/>
                    <a:cs typeface="NanumSquareRound Bold"/>
                    <a:sym typeface="NanumSquareRound Bold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635" name="타원 5"/>
            <p:cNvGrpSpPr/>
            <p:nvPr/>
          </p:nvGrpSpPr>
          <p:grpSpPr>
            <a:xfrm>
              <a:off x="2967311" y="443082"/>
              <a:ext cx="723795" cy="723795"/>
              <a:chOff x="0" y="0"/>
              <a:chExt cx="723793" cy="723793"/>
            </a:xfrm>
          </p:grpSpPr>
          <p:sp>
            <p:nvSpPr>
              <p:cNvPr id="633" name="원"/>
              <p:cNvSpPr/>
              <p:nvPr/>
            </p:nvSpPr>
            <p:spPr>
              <a:xfrm>
                <a:off x="0" y="0"/>
                <a:ext cx="723794" cy="723794"/>
              </a:xfrm>
              <a:prstGeom prst="ellipse">
                <a:avLst/>
              </a:prstGeom>
              <a:solidFill>
                <a:srgbClr val="FFFFFF"/>
              </a:solidFill>
              <a:ln w="76200" cap="flat">
                <a:solidFill>
                  <a:srgbClr val="4FACD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000">
                    <a:solidFill>
                      <a:srgbClr val="4FACDB"/>
                    </a:solidFill>
                    <a:latin typeface="NanumSquareRound Bold"/>
                    <a:ea typeface="NanumSquareRound Bold"/>
                    <a:cs typeface="NanumSquareRound Bold"/>
                    <a:sym typeface="NanumSquareRound Bold"/>
                  </a:defRPr>
                </a:pPr>
              </a:p>
            </p:txBody>
          </p:sp>
          <p:sp>
            <p:nvSpPr>
              <p:cNvPr id="634" name="2"/>
              <p:cNvSpPr txBox="1"/>
              <p:nvPr/>
            </p:nvSpPr>
            <p:spPr>
              <a:xfrm>
                <a:off x="189816" y="99641"/>
                <a:ext cx="344162" cy="5245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000">
                    <a:solidFill>
                      <a:srgbClr val="4FACDB"/>
                    </a:solidFill>
                    <a:latin typeface="NanumSquareRound Bold"/>
                    <a:ea typeface="NanumSquareRound Bold"/>
                    <a:cs typeface="NanumSquareRound Bold"/>
                    <a:sym typeface="NanumSquareRound Bold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sp>
          <p:nvSpPr>
            <p:cNvPr id="636" name="직선 화살표 연결선 6"/>
            <p:cNvSpPr/>
            <p:nvPr/>
          </p:nvSpPr>
          <p:spPr>
            <a:xfrm>
              <a:off x="617797" y="549079"/>
              <a:ext cx="2455512" cy="1"/>
            </a:xfrm>
            <a:prstGeom prst="line">
              <a:avLst/>
            </a:prstGeom>
            <a:noFill/>
            <a:ln w="76200" cap="flat">
              <a:solidFill>
                <a:srgbClr val="4FACD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7" name="TextBox 7"/>
            <p:cNvSpPr txBox="1"/>
            <p:nvPr/>
          </p:nvSpPr>
          <p:spPr>
            <a:xfrm>
              <a:off x="1681920" y="0"/>
              <a:ext cx="336551" cy="524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638" name="직선 화살표 연결선 8"/>
            <p:cNvSpPr/>
            <p:nvPr/>
          </p:nvSpPr>
          <p:spPr>
            <a:xfrm flipH="1" flipV="1">
              <a:off x="723794" y="804979"/>
              <a:ext cx="2243517" cy="1"/>
            </a:xfrm>
            <a:prstGeom prst="line">
              <a:avLst/>
            </a:prstGeom>
            <a:noFill/>
            <a:ln w="76200" cap="flat">
              <a:solidFill>
                <a:srgbClr val="4FACD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39" name="TextBox 9"/>
            <p:cNvSpPr txBox="1"/>
            <p:nvPr/>
          </p:nvSpPr>
          <p:spPr>
            <a:xfrm>
              <a:off x="1719247" y="796391"/>
              <a:ext cx="497714" cy="524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-2</a:t>
              </a:r>
            </a:p>
          </p:txBody>
        </p:sp>
      </p:grpSp>
      <p:graphicFrame>
        <p:nvGraphicFramePr>
          <p:cNvPr id="641" name="표 3"/>
          <p:cNvGraphicFramePr/>
          <p:nvPr/>
        </p:nvGraphicFramePr>
        <p:xfrm>
          <a:off x="8330148" y="6516781"/>
          <a:ext cx="1801091" cy="8746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00545"/>
                <a:gridCol w="900545"/>
              </a:tblGrid>
              <a:tr h="87463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INF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642" name="표 3"/>
          <p:cNvGraphicFramePr/>
          <p:nvPr/>
        </p:nvGraphicFramePr>
        <p:xfrm>
          <a:off x="8330148" y="5599836"/>
          <a:ext cx="1801091" cy="8746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00545"/>
                <a:gridCol w="900545"/>
              </a:tblGrid>
              <a:tr h="87463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4FACDB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643" name="TextBox 12"/>
          <p:cNvSpPr txBox="1"/>
          <p:nvPr/>
        </p:nvSpPr>
        <p:spPr>
          <a:xfrm>
            <a:off x="6841388" y="3086099"/>
            <a:ext cx="1635624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000">
                <a:solidFill>
                  <a:srgbClr val="4FACDB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start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다익스트라는 왜</a:t>
            </a:r>
            <a:r>
              <a:t>?</a:t>
            </a:r>
          </a:p>
        </p:txBody>
      </p:sp>
      <p:graphicFrame>
        <p:nvGraphicFramePr>
          <p:cNvPr id="646" name="표 3"/>
          <p:cNvGraphicFramePr/>
          <p:nvPr/>
        </p:nvGraphicFramePr>
        <p:xfrm>
          <a:off x="8330148" y="6516781"/>
          <a:ext cx="1801091" cy="8746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00545"/>
                <a:gridCol w="900545"/>
              </a:tblGrid>
              <a:tr h="87463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647" name="표 3"/>
          <p:cNvGraphicFramePr/>
          <p:nvPr/>
        </p:nvGraphicFramePr>
        <p:xfrm>
          <a:off x="8330148" y="5599836"/>
          <a:ext cx="1801091" cy="8746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00545"/>
                <a:gridCol w="900545"/>
              </a:tblGrid>
              <a:tr h="87463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4FACDB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658" name="그룹 12"/>
          <p:cNvGrpSpPr/>
          <p:nvPr/>
        </p:nvGrpSpPr>
        <p:grpSpPr>
          <a:xfrm>
            <a:off x="7297304" y="3191049"/>
            <a:ext cx="3691106" cy="1320903"/>
            <a:chOff x="0" y="0"/>
            <a:chExt cx="3691105" cy="1320901"/>
          </a:xfrm>
        </p:grpSpPr>
        <p:grpSp>
          <p:nvGrpSpPr>
            <p:cNvPr id="650" name="타원 13"/>
            <p:cNvGrpSpPr/>
            <p:nvPr/>
          </p:nvGrpSpPr>
          <p:grpSpPr>
            <a:xfrm>
              <a:off x="0" y="443082"/>
              <a:ext cx="723794" cy="723795"/>
              <a:chOff x="0" y="0"/>
              <a:chExt cx="723793" cy="723793"/>
            </a:xfrm>
          </p:grpSpPr>
          <p:sp>
            <p:nvSpPr>
              <p:cNvPr id="648" name="원"/>
              <p:cNvSpPr/>
              <p:nvPr/>
            </p:nvSpPr>
            <p:spPr>
              <a:xfrm>
                <a:off x="0" y="0"/>
                <a:ext cx="723794" cy="723794"/>
              </a:xfrm>
              <a:prstGeom prst="ellipse">
                <a:avLst/>
              </a:prstGeom>
              <a:solidFill>
                <a:srgbClr val="4FACDB"/>
              </a:solidFill>
              <a:ln w="762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NanumSquareRound Bold"/>
                    <a:ea typeface="NanumSquareRound Bold"/>
                    <a:cs typeface="NanumSquareRound Bold"/>
                    <a:sym typeface="NanumSquareRound Bold"/>
                  </a:defRPr>
                </a:pPr>
              </a:p>
            </p:txBody>
          </p:sp>
          <p:sp>
            <p:nvSpPr>
              <p:cNvPr id="649" name="1"/>
              <p:cNvSpPr txBox="1"/>
              <p:nvPr/>
            </p:nvSpPr>
            <p:spPr>
              <a:xfrm>
                <a:off x="189816" y="99641"/>
                <a:ext cx="344162" cy="5245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000">
                    <a:solidFill>
                      <a:srgbClr val="FFFFFF"/>
                    </a:solidFill>
                    <a:latin typeface="NanumSquareRound Bold"/>
                    <a:ea typeface="NanumSquareRound Bold"/>
                    <a:cs typeface="NanumSquareRound Bold"/>
                    <a:sym typeface="NanumSquareRound Bold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653" name="타원 14"/>
            <p:cNvGrpSpPr/>
            <p:nvPr/>
          </p:nvGrpSpPr>
          <p:grpSpPr>
            <a:xfrm>
              <a:off x="2967311" y="443082"/>
              <a:ext cx="723795" cy="723795"/>
              <a:chOff x="0" y="0"/>
              <a:chExt cx="723793" cy="723793"/>
            </a:xfrm>
          </p:grpSpPr>
          <p:sp>
            <p:nvSpPr>
              <p:cNvPr id="651" name="원"/>
              <p:cNvSpPr/>
              <p:nvPr/>
            </p:nvSpPr>
            <p:spPr>
              <a:xfrm>
                <a:off x="0" y="0"/>
                <a:ext cx="723794" cy="723794"/>
              </a:xfrm>
              <a:prstGeom prst="ellipse">
                <a:avLst/>
              </a:prstGeom>
              <a:solidFill>
                <a:srgbClr val="FFFFFF"/>
              </a:solidFill>
              <a:ln w="76200" cap="flat">
                <a:solidFill>
                  <a:srgbClr val="4FACD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000">
                    <a:solidFill>
                      <a:srgbClr val="4FACDB"/>
                    </a:solidFill>
                    <a:latin typeface="NanumSquareRound Bold"/>
                    <a:ea typeface="NanumSquareRound Bold"/>
                    <a:cs typeface="NanumSquareRound Bold"/>
                    <a:sym typeface="NanumSquareRound Bold"/>
                  </a:defRPr>
                </a:pPr>
              </a:p>
            </p:txBody>
          </p:sp>
          <p:sp>
            <p:nvSpPr>
              <p:cNvPr id="652" name="2"/>
              <p:cNvSpPr txBox="1"/>
              <p:nvPr/>
            </p:nvSpPr>
            <p:spPr>
              <a:xfrm>
                <a:off x="189816" y="99641"/>
                <a:ext cx="344162" cy="5245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000">
                    <a:solidFill>
                      <a:srgbClr val="4FACDB"/>
                    </a:solidFill>
                    <a:latin typeface="NanumSquareRound Bold"/>
                    <a:ea typeface="NanumSquareRound Bold"/>
                    <a:cs typeface="NanumSquareRound Bold"/>
                    <a:sym typeface="NanumSquareRound Bold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sp>
          <p:nvSpPr>
            <p:cNvPr id="654" name="직선 화살표 연결선 15"/>
            <p:cNvSpPr/>
            <p:nvPr/>
          </p:nvSpPr>
          <p:spPr>
            <a:xfrm>
              <a:off x="617797" y="549079"/>
              <a:ext cx="2455512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5" name="TextBox 16"/>
            <p:cNvSpPr txBox="1"/>
            <p:nvPr/>
          </p:nvSpPr>
          <p:spPr>
            <a:xfrm>
              <a:off x="1681920" y="0"/>
              <a:ext cx="336551" cy="524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656" name="직선 화살표 연결선 17"/>
            <p:cNvSpPr/>
            <p:nvPr/>
          </p:nvSpPr>
          <p:spPr>
            <a:xfrm flipH="1" flipV="1">
              <a:off x="723794" y="804979"/>
              <a:ext cx="2243517" cy="1"/>
            </a:xfrm>
            <a:prstGeom prst="line">
              <a:avLst/>
            </a:prstGeom>
            <a:noFill/>
            <a:ln w="76200" cap="flat">
              <a:solidFill>
                <a:srgbClr val="4FACD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7" name="TextBox 18"/>
            <p:cNvSpPr txBox="1"/>
            <p:nvPr/>
          </p:nvSpPr>
          <p:spPr>
            <a:xfrm>
              <a:off x="1719247" y="796391"/>
              <a:ext cx="497714" cy="524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-2</a:t>
              </a:r>
            </a:p>
          </p:txBody>
        </p:sp>
      </p:grpSp>
      <p:sp>
        <p:nvSpPr>
          <p:cNvPr id="659" name="TextBox 19"/>
          <p:cNvSpPr txBox="1"/>
          <p:nvPr/>
        </p:nvSpPr>
        <p:spPr>
          <a:xfrm>
            <a:off x="6841388" y="3086099"/>
            <a:ext cx="1635624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000">
                <a:solidFill>
                  <a:srgbClr val="4FACDB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start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다익스트라는 왜</a:t>
            </a:r>
            <a:r>
              <a:t>?</a:t>
            </a:r>
          </a:p>
        </p:txBody>
      </p:sp>
      <p:grpSp>
        <p:nvGrpSpPr>
          <p:cNvPr id="664" name="타원 3"/>
          <p:cNvGrpSpPr/>
          <p:nvPr/>
        </p:nvGrpSpPr>
        <p:grpSpPr>
          <a:xfrm>
            <a:off x="7297304" y="3634132"/>
            <a:ext cx="723795" cy="723795"/>
            <a:chOff x="0" y="0"/>
            <a:chExt cx="723793" cy="723793"/>
          </a:xfrm>
        </p:grpSpPr>
        <p:sp>
          <p:nvSpPr>
            <p:cNvPr id="662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663" name="1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67" name="타원 4"/>
          <p:cNvGrpSpPr/>
          <p:nvPr/>
        </p:nvGrpSpPr>
        <p:grpSpPr>
          <a:xfrm>
            <a:off x="10264615" y="3634132"/>
            <a:ext cx="723795" cy="723795"/>
            <a:chOff x="0" y="0"/>
            <a:chExt cx="723793" cy="723793"/>
          </a:xfrm>
        </p:grpSpPr>
        <p:sp>
          <p:nvSpPr>
            <p:cNvPr id="665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4FACDB"/>
            </a:solidFill>
            <a:ln w="762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666" name="2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675" name="직선 화살표 연결선 5"/>
          <p:cNvSpPr/>
          <p:nvPr/>
        </p:nvSpPr>
        <p:spPr>
          <a:xfrm>
            <a:off x="8059143" y="3996029"/>
            <a:ext cx="216753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0"/>
                  <a:pt x="14400" y="0"/>
                  <a:pt x="21600" y="21600"/>
                </a:cubicBez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69" name="TextBox 6"/>
          <p:cNvSpPr txBox="1"/>
          <p:nvPr/>
        </p:nvSpPr>
        <p:spPr>
          <a:xfrm>
            <a:off x="8979224" y="3191049"/>
            <a:ext cx="33655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676" name="직선 화살표 연결선 7"/>
          <p:cNvSpPr/>
          <p:nvPr/>
        </p:nvSpPr>
        <p:spPr>
          <a:xfrm>
            <a:off x="8059143" y="3996029"/>
            <a:ext cx="216753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76200">
            <a:solidFill>
              <a:srgbClr val="FFFFFF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71" name="TextBox 8"/>
          <p:cNvSpPr txBox="1"/>
          <p:nvPr/>
        </p:nvSpPr>
        <p:spPr>
          <a:xfrm>
            <a:off x="9016552" y="3987441"/>
            <a:ext cx="497714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-2</a:t>
            </a:r>
          </a:p>
        </p:txBody>
      </p:sp>
      <p:graphicFrame>
        <p:nvGraphicFramePr>
          <p:cNvPr id="672" name="표 3"/>
          <p:cNvGraphicFramePr/>
          <p:nvPr/>
        </p:nvGraphicFramePr>
        <p:xfrm>
          <a:off x="8330148" y="6516781"/>
          <a:ext cx="1801091" cy="8746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00545"/>
                <a:gridCol w="900545"/>
              </a:tblGrid>
              <a:tr h="87463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-1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673" name="표 3"/>
          <p:cNvGraphicFramePr/>
          <p:nvPr/>
        </p:nvGraphicFramePr>
        <p:xfrm>
          <a:off x="8330148" y="5599836"/>
          <a:ext cx="1801091" cy="8746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00545"/>
                <a:gridCol w="900545"/>
              </a:tblGrid>
              <a:tr h="87463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4FACDB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4FACDB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674" name="TextBox 11"/>
          <p:cNvSpPr txBox="1"/>
          <p:nvPr/>
        </p:nvSpPr>
        <p:spPr>
          <a:xfrm>
            <a:off x="6841388" y="3086099"/>
            <a:ext cx="1635624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000">
                <a:solidFill>
                  <a:srgbClr val="4FACDB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start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지난 시간에 이런 얘기를 했었어요</a:t>
            </a:r>
          </a:p>
        </p:txBody>
      </p:sp>
      <p:sp>
        <p:nvSpPr>
          <p:cNvPr id="118" name="TextBox 3"/>
          <p:cNvSpPr txBox="1"/>
          <p:nvPr/>
        </p:nvSpPr>
        <p:spPr>
          <a:xfrm>
            <a:off x="1873377" y="6935568"/>
            <a:ext cx="14538961" cy="598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사실은 </a:t>
            </a:r>
            <a:r>
              <a:rPr>
                <a:solidFill>
                  <a:srgbClr val="4FACDB"/>
                </a:solidFill>
              </a:rPr>
              <a:t>가중치가 </a:t>
            </a:r>
            <a:r>
              <a:rPr>
                <a:solidFill>
                  <a:srgbClr val="4FACDB"/>
                </a:solidFill>
              </a:rPr>
              <a:t>1</a:t>
            </a:r>
            <a:r>
              <a:t>인 그래프의 최단 경로를 구한 것과 같음</a:t>
            </a:r>
          </a:p>
        </p:txBody>
      </p:sp>
      <p:grpSp>
        <p:nvGrpSpPr>
          <p:cNvPr id="121" name="타원 4"/>
          <p:cNvGrpSpPr/>
          <p:nvPr/>
        </p:nvGrpSpPr>
        <p:grpSpPr>
          <a:xfrm>
            <a:off x="8041085" y="2916046"/>
            <a:ext cx="723795" cy="723795"/>
            <a:chOff x="0" y="0"/>
            <a:chExt cx="723793" cy="723793"/>
          </a:xfrm>
        </p:grpSpPr>
        <p:sp>
          <p:nvSpPr>
            <p:cNvPr id="119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120" name="2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24" name="타원 5"/>
          <p:cNvGrpSpPr/>
          <p:nvPr/>
        </p:nvGrpSpPr>
        <p:grpSpPr>
          <a:xfrm>
            <a:off x="10439400" y="3718404"/>
            <a:ext cx="723794" cy="723795"/>
            <a:chOff x="0" y="0"/>
            <a:chExt cx="723793" cy="723793"/>
          </a:xfrm>
        </p:grpSpPr>
        <p:sp>
          <p:nvSpPr>
            <p:cNvPr id="122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123" name="4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48" name="직선 연결선 6"/>
          <p:cNvSpPr/>
          <p:nvPr/>
        </p:nvSpPr>
        <p:spPr>
          <a:xfrm>
            <a:off x="8782450" y="3404894"/>
            <a:ext cx="1639507" cy="5484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76200">
            <a:solidFill>
              <a:srgbClr val="4FACDB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128" name="타원 7"/>
          <p:cNvGrpSpPr/>
          <p:nvPr/>
        </p:nvGrpSpPr>
        <p:grpSpPr>
          <a:xfrm>
            <a:off x="7560071" y="5410305"/>
            <a:ext cx="723795" cy="723795"/>
            <a:chOff x="0" y="0"/>
            <a:chExt cx="723793" cy="723793"/>
          </a:xfrm>
        </p:grpSpPr>
        <p:sp>
          <p:nvSpPr>
            <p:cNvPr id="126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127" name="3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49" name="직선 연결선 8"/>
          <p:cNvSpPr/>
          <p:nvPr/>
        </p:nvSpPr>
        <p:spPr>
          <a:xfrm>
            <a:off x="7997659" y="3670712"/>
            <a:ext cx="329579" cy="170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76200">
            <a:solidFill>
              <a:srgbClr val="4FACDB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132" name="타원 9"/>
          <p:cNvGrpSpPr/>
          <p:nvPr/>
        </p:nvGrpSpPr>
        <p:grpSpPr>
          <a:xfrm>
            <a:off x="5639394" y="4302855"/>
            <a:ext cx="723795" cy="723795"/>
            <a:chOff x="0" y="0"/>
            <a:chExt cx="723793" cy="723793"/>
          </a:xfrm>
        </p:grpSpPr>
        <p:sp>
          <p:nvSpPr>
            <p:cNvPr id="130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131" name="1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50" name="직선 연결선 10"/>
          <p:cNvSpPr/>
          <p:nvPr/>
        </p:nvSpPr>
        <p:spPr>
          <a:xfrm>
            <a:off x="6347877" y="3478052"/>
            <a:ext cx="1708554" cy="986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76200">
            <a:solidFill>
              <a:srgbClr val="4FACDB"/>
            </a:solidFill>
          </a:ln>
        </p:spPr>
        <p:txBody>
          <a:bodyPr/>
          <a:lstStyle/>
          <a:p>
            <a:pPr/>
          </a:p>
        </p:txBody>
      </p:sp>
      <p:sp>
        <p:nvSpPr>
          <p:cNvPr id="151" name="직선 연결선 11"/>
          <p:cNvSpPr/>
          <p:nvPr/>
        </p:nvSpPr>
        <p:spPr>
          <a:xfrm>
            <a:off x="6348048" y="4864690"/>
            <a:ext cx="1227289" cy="707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76200">
            <a:solidFill>
              <a:srgbClr val="4FACDB"/>
            </a:solidFill>
          </a:ln>
        </p:spPr>
        <p:txBody>
          <a:bodyPr/>
          <a:lstStyle/>
          <a:p>
            <a:pPr/>
          </a:p>
        </p:txBody>
      </p:sp>
      <p:sp>
        <p:nvSpPr>
          <p:cNvPr id="152" name="직선 연결선 12"/>
          <p:cNvSpPr/>
          <p:nvPr/>
        </p:nvSpPr>
        <p:spPr>
          <a:xfrm>
            <a:off x="6398326" y="4128633"/>
            <a:ext cx="4006028" cy="487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76200">
            <a:solidFill>
              <a:srgbClr val="4FACDB"/>
            </a:solidFill>
          </a:ln>
        </p:spPr>
        <p:txBody>
          <a:bodyPr/>
          <a:lstStyle/>
          <a:p>
            <a:pPr/>
          </a:p>
        </p:txBody>
      </p:sp>
      <p:sp>
        <p:nvSpPr>
          <p:cNvPr id="153" name="직선 연결선 13"/>
          <p:cNvSpPr/>
          <p:nvPr/>
        </p:nvSpPr>
        <p:spPr>
          <a:xfrm>
            <a:off x="8267026" y="4283038"/>
            <a:ext cx="2189247" cy="12864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76200">
            <a:solidFill>
              <a:srgbClr val="4FACDB"/>
            </a:solidFill>
          </a:ln>
        </p:spPr>
        <p:txBody>
          <a:bodyPr/>
          <a:lstStyle/>
          <a:p>
            <a:pPr/>
          </a:p>
        </p:txBody>
      </p:sp>
      <p:sp>
        <p:nvSpPr>
          <p:cNvPr id="154" name="직선 연결선 14"/>
          <p:cNvSpPr/>
          <p:nvPr/>
        </p:nvSpPr>
        <p:spPr>
          <a:xfrm>
            <a:off x="11062474" y="4383616"/>
            <a:ext cx="591544" cy="6869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76200">
            <a:solidFill>
              <a:srgbClr val="4FACDB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140" name="타원 15"/>
          <p:cNvGrpSpPr/>
          <p:nvPr/>
        </p:nvGrpSpPr>
        <p:grpSpPr>
          <a:xfrm>
            <a:off x="11553197" y="5011901"/>
            <a:ext cx="723795" cy="723795"/>
            <a:chOff x="0" y="0"/>
            <a:chExt cx="723793" cy="723793"/>
          </a:xfrm>
        </p:grpSpPr>
        <p:sp>
          <p:nvSpPr>
            <p:cNvPr id="138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139" name="5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41" name="TextBox 16"/>
          <p:cNvSpPr txBox="1"/>
          <p:nvPr/>
        </p:nvSpPr>
        <p:spPr>
          <a:xfrm>
            <a:off x="6623109" y="3346474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2" name="TextBox 17"/>
          <p:cNvSpPr txBox="1"/>
          <p:nvPr/>
        </p:nvSpPr>
        <p:spPr>
          <a:xfrm>
            <a:off x="6373670" y="5282548"/>
            <a:ext cx="33655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3" name="TextBox 18"/>
          <p:cNvSpPr txBox="1"/>
          <p:nvPr/>
        </p:nvSpPr>
        <p:spPr>
          <a:xfrm>
            <a:off x="8199120" y="4631097"/>
            <a:ext cx="336550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4" name="TextBox 19"/>
          <p:cNvSpPr txBox="1"/>
          <p:nvPr/>
        </p:nvSpPr>
        <p:spPr>
          <a:xfrm>
            <a:off x="7140852" y="4588681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5" name="TextBox 20"/>
          <p:cNvSpPr txBox="1"/>
          <p:nvPr/>
        </p:nvSpPr>
        <p:spPr>
          <a:xfrm>
            <a:off x="9575660" y="4984705"/>
            <a:ext cx="33655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6" name="TextBox 21"/>
          <p:cNvSpPr txBox="1"/>
          <p:nvPr/>
        </p:nvSpPr>
        <p:spPr>
          <a:xfrm>
            <a:off x="11442043" y="4287229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7" name="TextBox 22"/>
          <p:cNvSpPr txBox="1"/>
          <p:nvPr/>
        </p:nvSpPr>
        <p:spPr>
          <a:xfrm>
            <a:off x="9520226" y="2981948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다익스트라는 왜</a:t>
            </a:r>
            <a:r>
              <a:t>?</a:t>
            </a:r>
          </a:p>
        </p:txBody>
      </p:sp>
      <p:graphicFrame>
        <p:nvGraphicFramePr>
          <p:cNvPr id="679" name="표 3"/>
          <p:cNvGraphicFramePr/>
          <p:nvPr/>
        </p:nvGraphicFramePr>
        <p:xfrm>
          <a:off x="8330148" y="6516781"/>
          <a:ext cx="1801091" cy="8746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00545"/>
                <a:gridCol w="900545"/>
              </a:tblGrid>
              <a:tr h="87463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-1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680" name="표 3"/>
          <p:cNvGraphicFramePr/>
          <p:nvPr/>
        </p:nvGraphicFramePr>
        <p:xfrm>
          <a:off x="8330148" y="5599836"/>
          <a:ext cx="1801091" cy="8746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00545"/>
                <a:gridCol w="900545"/>
              </a:tblGrid>
              <a:tr h="87463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4FACDB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4FACDB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691" name="그룹 12"/>
          <p:cNvGrpSpPr/>
          <p:nvPr/>
        </p:nvGrpSpPr>
        <p:grpSpPr>
          <a:xfrm>
            <a:off x="7297304" y="3191049"/>
            <a:ext cx="3691106" cy="1320903"/>
            <a:chOff x="0" y="0"/>
            <a:chExt cx="3691105" cy="1320901"/>
          </a:xfrm>
        </p:grpSpPr>
        <p:grpSp>
          <p:nvGrpSpPr>
            <p:cNvPr id="683" name="타원 13"/>
            <p:cNvGrpSpPr/>
            <p:nvPr/>
          </p:nvGrpSpPr>
          <p:grpSpPr>
            <a:xfrm>
              <a:off x="0" y="443082"/>
              <a:ext cx="723794" cy="723795"/>
              <a:chOff x="0" y="0"/>
              <a:chExt cx="723793" cy="723793"/>
            </a:xfrm>
          </p:grpSpPr>
          <p:sp>
            <p:nvSpPr>
              <p:cNvPr id="681" name="원"/>
              <p:cNvSpPr/>
              <p:nvPr/>
            </p:nvSpPr>
            <p:spPr>
              <a:xfrm>
                <a:off x="0" y="0"/>
                <a:ext cx="723794" cy="723794"/>
              </a:xfrm>
              <a:prstGeom prst="ellipse">
                <a:avLst/>
              </a:prstGeom>
              <a:solidFill>
                <a:srgbClr val="4FACDB"/>
              </a:solidFill>
              <a:ln w="762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NanumSquareRound Bold"/>
                    <a:ea typeface="NanumSquareRound Bold"/>
                    <a:cs typeface="NanumSquareRound Bold"/>
                    <a:sym typeface="NanumSquareRound Bold"/>
                  </a:defRPr>
                </a:pPr>
              </a:p>
            </p:txBody>
          </p:sp>
          <p:sp>
            <p:nvSpPr>
              <p:cNvPr id="682" name="1"/>
              <p:cNvSpPr txBox="1"/>
              <p:nvPr/>
            </p:nvSpPr>
            <p:spPr>
              <a:xfrm>
                <a:off x="189816" y="99641"/>
                <a:ext cx="344162" cy="5245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000">
                    <a:solidFill>
                      <a:srgbClr val="FFFFFF"/>
                    </a:solidFill>
                    <a:latin typeface="NanumSquareRound Bold"/>
                    <a:ea typeface="NanumSquareRound Bold"/>
                    <a:cs typeface="NanumSquareRound Bold"/>
                    <a:sym typeface="NanumSquareRound Bold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686" name="타원 14"/>
            <p:cNvGrpSpPr/>
            <p:nvPr/>
          </p:nvGrpSpPr>
          <p:grpSpPr>
            <a:xfrm>
              <a:off x="2967311" y="443082"/>
              <a:ext cx="723795" cy="723795"/>
              <a:chOff x="0" y="0"/>
              <a:chExt cx="723793" cy="723793"/>
            </a:xfrm>
          </p:grpSpPr>
          <p:sp>
            <p:nvSpPr>
              <p:cNvPr id="684" name="원"/>
              <p:cNvSpPr/>
              <p:nvPr/>
            </p:nvSpPr>
            <p:spPr>
              <a:xfrm>
                <a:off x="0" y="0"/>
                <a:ext cx="723794" cy="723794"/>
              </a:xfrm>
              <a:prstGeom prst="ellipse">
                <a:avLst/>
              </a:prstGeom>
              <a:solidFill>
                <a:srgbClr val="FFFFFF"/>
              </a:solidFill>
              <a:ln w="76200" cap="flat">
                <a:solidFill>
                  <a:srgbClr val="4FACD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000">
                    <a:solidFill>
                      <a:srgbClr val="4FACDB"/>
                    </a:solidFill>
                    <a:latin typeface="NanumSquareRound Bold"/>
                    <a:ea typeface="NanumSquareRound Bold"/>
                    <a:cs typeface="NanumSquareRound Bold"/>
                    <a:sym typeface="NanumSquareRound Bold"/>
                  </a:defRPr>
                </a:pPr>
              </a:p>
            </p:txBody>
          </p:sp>
          <p:sp>
            <p:nvSpPr>
              <p:cNvPr id="685" name="2"/>
              <p:cNvSpPr txBox="1"/>
              <p:nvPr/>
            </p:nvSpPr>
            <p:spPr>
              <a:xfrm>
                <a:off x="189816" y="99641"/>
                <a:ext cx="344162" cy="5245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000">
                    <a:solidFill>
                      <a:srgbClr val="4FACDB"/>
                    </a:solidFill>
                    <a:latin typeface="NanumSquareRound Bold"/>
                    <a:ea typeface="NanumSquareRound Bold"/>
                    <a:cs typeface="NanumSquareRound Bold"/>
                    <a:sym typeface="NanumSquareRound Bold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sp>
          <p:nvSpPr>
            <p:cNvPr id="687" name="직선 화살표 연결선 15"/>
            <p:cNvSpPr/>
            <p:nvPr/>
          </p:nvSpPr>
          <p:spPr>
            <a:xfrm>
              <a:off x="617797" y="549079"/>
              <a:ext cx="2455512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8" name="TextBox 16"/>
            <p:cNvSpPr txBox="1"/>
            <p:nvPr/>
          </p:nvSpPr>
          <p:spPr>
            <a:xfrm>
              <a:off x="1681920" y="0"/>
              <a:ext cx="336551" cy="524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689" name="직선 화살표 연결선 17"/>
            <p:cNvSpPr/>
            <p:nvPr/>
          </p:nvSpPr>
          <p:spPr>
            <a:xfrm flipH="1" flipV="1">
              <a:off x="723794" y="804979"/>
              <a:ext cx="2243517" cy="1"/>
            </a:xfrm>
            <a:prstGeom prst="line">
              <a:avLst/>
            </a:prstGeom>
            <a:noFill/>
            <a:ln w="76200" cap="flat">
              <a:solidFill>
                <a:srgbClr val="4FACD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0" name="TextBox 18"/>
            <p:cNvSpPr txBox="1"/>
            <p:nvPr/>
          </p:nvSpPr>
          <p:spPr>
            <a:xfrm>
              <a:off x="1719247" y="796391"/>
              <a:ext cx="497714" cy="524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-2</a:t>
              </a:r>
            </a:p>
          </p:txBody>
        </p:sp>
      </p:grpSp>
      <p:sp>
        <p:nvSpPr>
          <p:cNvPr id="692" name="TextBox 19"/>
          <p:cNvSpPr txBox="1"/>
          <p:nvPr/>
        </p:nvSpPr>
        <p:spPr>
          <a:xfrm>
            <a:off x="6841388" y="3086099"/>
            <a:ext cx="1635624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000">
                <a:solidFill>
                  <a:srgbClr val="4FACDB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start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다익스트라는 왜</a:t>
            </a:r>
            <a:r>
              <a:t>?</a:t>
            </a:r>
          </a:p>
        </p:txBody>
      </p:sp>
      <p:graphicFrame>
        <p:nvGraphicFramePr>
          <p:cNvPr id="695" name="표 3"/>
          <p:cNvGraphicFramePr/>
          <p:nvPr/>
        </p:nvGraphicFramePr>
        <p:xfrm>
          <a:off x="8330148" y="6516781"/>
          <a:ext cx="1801091" cy="8746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00545"/>
                <a:gridCol w="900545"/>
              </a:tblGrid>
              <a:tr h="87463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-2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696" name="표 3"/>
          <p:cNvGraphicFramePr/>
          <p:nvPr/>
        </p:nvGraphicFramePr>
        <p:xfrm>
          <a:off x="8330148" y="5599836"/>
          <a:ext cx="1801091" cy="8746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00545"/>
                <a:gridCol w="900545"/>
              </a:tblGrid>
              <a:tr h="87463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4FACDB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4FACDB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697" name="TextBox 12"/>
          <p:cNvSpPr txBox="1"/>
          <p:nvPr/>
        </p:nvSpPr>
        <p:spPr>
          <a:xfrm>
            <a:off x="6428438" y="7664692"/>
            <a:ext cx="5666998" cy="969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최단 경로가 무한히 갱신됨</a:t>
            </a:r>
          </a:p>
          <a:p>
            <a:pPr algn="ctr">
              <a:defRPr sz="3000">
                <a:solidFill>
                  <a:srgbClr val="4FACDB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음의 사이클</a:t>
            </a:r>
            <a:r>
              <a:t>!</a:t>
            </a:r>
          </a:p>
        </p:txBody>
      </p:sp>
      <p:grpSp>
        <p:nvGrpSpPr>
          <p:cNvPr id="700" name="타원 13"/>
          <p:cNvGrpSpPr/>
          <p:nvPr/>
        </p:nvGrpSpPr>
        <p:grpSpPr>
          <a:xfrm>
            <a:off x="7297304" y="3634132"/>
            <a:ext cx="723795" cy="723795"/>
            <a:chOff x="0" y="0"/>
            <a:chExt cx="723793" cy="723793"/>
          </a:xfrm>
        </p:grpSpPr>
        <p:sp>
          <p:nvSpPr>
            <p:cNvPr id="698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699" name="1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703" name="타원 14"/>
          <p:cNvGrpSpPr/>
          <p:nvPr/>
        </p:nvGrpSpPr>
        <p:grpSpPr>
          <a:xfrm>
            <a:off x="10264615" y="3634132"/>
            <a:ext cx="723795" cy="723795"/>
            <a:chOff x="0" y="0"/>
            <a:chExt cx="723793" cy="723793"/>
          </a:xfrm>
        </p:grpSpPr>
        <p:sp>
          <p:nvSpPr>
            <p:cNvPr id="701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4FACDB"/>
            </a:solidFill>
            <a:ln w="762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702" name="2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709" name="직선 화살표 연결선 15"/>
          <p:cNvSpPr/>
          <p:nvPr/>
        </p:nvSpPr>
        <p:spPr>
          <a:xfrm>
            <a:off x="8059143" y="3996029"/>
            <a:ext cx="216753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0"/>
                  <a:pt x="14400" y="0"/>
                  <a:pt x="21600" y="21600"/>
                </a:cubicBez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05" name="TextBox 16"/>
          <p:cNvSpPr txBox="1"/>
          <p:nvPr/>
        </p:nvSpPr>
        <p:spPr>
          <a:xfrm>
            <a:off x="8979224" y="3191049"/>
            <a:ext cx="33655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710" name="직선 화살표 연결선 17"/>
          <p:cNvSpPr/>
          <p:nvPr/>
        </p:nvSpPr>
        <p:spPr>
          <a:xfrm>
            <a:off x="8059143" y="3996029"/>
            <a:ext cx="216753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76200">
            <a:solidFill>
              <a:srgbClr val="FFFFFF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07" name="TextBox 18"/>
          <p:cNvSpPr txBox="1"/>
          <p:nvPr/>
        </p:nvSpPr>
        <p:spPr>
          <a:xfrm>
            <a:off x="9016552" y="3987441"/>
            <a:ext cx="497714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-2</a:t>
            </a:r>
          </a:p>
        </p:txBody>
      </p:sp>
      <p:sp>
        <p:nvSpPr>
          <p:cNvPr id="708" name="TextBox 19"/>
          <p:cNvSpPr txBox="1"/>
          <p:nvPr/>
        </p:nvSpPr>
        <p:spPr>
          <a:xfrm>
            <a:off x="6841388" y="3086099"/>
            <a:ext cx="1635624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000">
                <a:solidFill>
                  <a:srgbClr val="4FACDB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start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늘 불가능한 건 아니예요</a:t>
            </a:r>
            <a:r>
              <a:t>!</a:t>
            </a:r>
          </a:p>
        </p:txBody>
      </p:sp>
      <p:grpSp>
        <p:nvGrpSpPr>
          <p:cNvPr id="723" name="그룹 3"/>
          <p:cNvGrpSpPr/>
          <p:nvPr/>
        </p:nvGrpSpPr>
        <p:grpSpPr>
          <a:xfrm>
            <a:off x="7297304" y="3191049"/>
            <a:ext cx="3691106" cy="1320903"/>
            <a:chOff x="0" y="0"/>
            <a:chExt cx="3691105" cy="1320901"/>
          </a:xfrm>
        </p:grpSpPr>
        <p:grpSp>
          <p:nvGrpSpPr>
            <p:cNvPr id="715" name="타원 4"/>
            <p:cNvGrpSpPr/>
            <p:nvPr/>
          </p:nvGrpSpPr>
          <p:grpSpPr>
            <a:xfrm>
              <a:off x="0" y="443082"/>
              <a:ext cx="723794" cy="723795"/>
              <a:chOff x="0" y="0"/>
              <a:chExt cx="723793" cy="723793"/>
            </a:xfrm>
          </p:grpSpPr>
          <p:sp>
            <p:nvSpPr>
              <p:cNvPr id="713" name="원"/>
              <p:cNvSpPr/>
              <p:nvPr/>
            </p:nvSpPr>
            <p:spPr>
              <a:xfrm>
                <a:off x="0" y="0"/>
                <a:ext cx="723794" cy="723794"/>
              </a:xfrm>
              <a:prstGeom prst="ellipse">
                <a:avLst/>
              </a:prstGeom>
              <a:solidFill>
                <a:srgbClr val="FFFFFF"/>
              </a:solidFill>
              <a:ln w="76200" cap="flat">
                <a:solidFill>
                  <a:srgbClr val="4FACD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000">
                    <a:solidFill>
                      <a:srgbClr val="4FACDB"/>
                    </a:solidFill>
                    <a:latin typeface="NanumSquareRound Bold"/>
                    <a:ea typeface="NanumSquareRound Bold"/>
                    <a:cs typeface="NanumSquareRound Bold"/>
                    <a:sym typeface="NanumSquareRound Bold"/>
                  </a:defRPr>
                </a:pPr>
              </a:p>
            </p:txBody>
          </p:sp>
          <p:sp>
            <p:nvSpPr>
              <p:cNvPr id="714" name="1"/>
              <p:cNvSpPr txBox="1"/>
              <p:nvPr/>
            </p:nvSpPr>
            <p:spPr>
              <a:xfrm>
                <a:off x="189816" y="99641"/>
                <a:ext cx="344162" cy="5245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000">
                    <a:solidFill>
                      <a:srgbClr val="4FACDB"/>
                    </a:solidFill>
                    <a:latin typeface="NanumSquareRound Bold"/>
                    <a:ea typeface="NanumSquareRound Bold"/>
                    <a:cs typeface="NanumSquareRound Bold"/>
                    <a:sym typeface="NanumSquareRound Bold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718" name="타원 5"/>
            <p:cNvGrpSpPr/>
            <p:nvPr/>
          </p:nvGrpSpPr>
          <p:grpSpPr>
            <a:xfrm>
              <a:off x="2967311" y="443082"/>
              <a:ext cx="723795" cy="723795"/>
              <a:chOff x="0" y="0"/>
              <a:chExt cx="723793" cy="723793"/>
            </a:xfrm>
          </p:grpSpPr>
          <p:sp>
            <p:nvSpPr>
              <p:cNvPr id="716" name="원"/>
              <p:cNvSpPr/>
              <p:nvPr/>
            </p:nvSpPr>
            <p:spPr>
              <a:xfrm>
                <a:off x="0" y="0"/>
                <a:ext cx="723794" cy="723794"/>
              </a:xfrm>
              <a:prstGeom prst="ellipse">
                <a:avLst/>
              </a:prstGeom>
              <a:solidFill>
                <a:srgbClr val="FFFFFF"/>
              </a:solidFill>
              <a:ln w="76200" cap="flat">
                <a:solidFill>
                  <a:srgbClr val="4FACD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000">
                    <a:solidFill>
                      <a:srgbClr val="4FACDB"/>
                    </a:solidFill>
                    <a:latin typeface="NanumSquareRound Bold"/>
                    <a:ea typeface="NanumSquareRound Bold"/>
                    <a:cs typeface="NanumSquareRound Bold"/>
                    <a:sym typeface="NanumSquareRound Bold"/>
                  </a:defRPr>
                </a:pPr>
              </a:p>
            </p:txBody>
          </p:sp>
          <p:sp>
            <p:nvSpPr>
              <p:cNvPr id="717" name="2"/>
              <p:cNvSpPr txBox="1"/>
              <p:nvPr/>
            </p:nvSpPr>
            <p:spPr>
              <a:xfrm>
                <a:off x="189816" y="99641"/>
                <a:ext cx="344162" cy="5245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000">
                    <a:solidFill>
                      <a:srgbClr val="4FACDB"/>
                    </a:solidFill>
                    <a:latin typeface="NanumSquareRound Bold"/>
                    <a:ea typeface="NanumSquareRound Bold"/>
                    <a:cs typeface="NanumSquareRound Bold"/>
                    <a:sym typeface="NanumSquareRound Bold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sp>
          <p:nvSpPr>
            <p:cNvPr id="719" name="직선 화살표 연결선 6"/>
            <p:cNvSpPr/>
            <p:nvPr/>
          </p:nvSpPr>
          <p:spPr>
            <a:xfrm>
              <a:off x="617797" y="549079"/>
              <a:ext cx="2455512" cy="1"/>
            </a:xfrm>
            <a:prstGeom prst="line">
              <a:avLst/>
            </a:prstGeom>
            <a:noFill/>
            <a:ln w="76200" cap="flat">
              <a:solidFill>
                <a:srgbClr val="4FACD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0" name="TextBox 7"/>
            <p:cNvSpPr txBox="1"/>
            <p:nvPr/>
          </p:nvSpPr>
          <p:spPr>
            <a:xfrm>
              <a:off x="1681920" y="0"/>
              <a:ext cx="336551" cy="524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721" name="직선 화살표 연결선 8"/>
            <p:cNvSpPr/>
            <p:nvPr/>
          </p:nvSpPr>
          <p:spPr>
            <a:xfrm flipH="1" flipV="1">
              <a:off x="723794" y="804979"/>
              <a:ext cx="2243517" cy="1"/>
            </a:xfrm>
            <a:prstGeom prst="line">
              <a:avLst/>
            </a:prstGeom>
            <a:noFill/>
            <a:ln w="76200" cap="flat">
              <a:solidFill>
                <a:srgbClr val="4FACD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2" name="TextBox 9"/>
            <p:cNvSpPr txBox="1"/>
            <p:nvPr/>
          </p:nvSpPr>
          <p:spPr>
            <a:xfrm>
              <a:off x="1719247" y="796391"/>
              <a:ext cx="497714" cy="524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-1</a:t>
              </a:r>
            </a:p>
          </p:txBody>
        </p:sp>
      </p:grpSp>
      <p:graphicFrame>
        <p:nvGraphicFramePr>
          <p:cNvPr id="724" name="표 3"/>
          <p:cNvGraphicFramePr/>
          <p:nvPr/>
        </p:nvGraphicFramePr>
        <p:xfrm>
          <a:off x="8330148" y="6516781"/>
          <a:ext cx="1801091" cy="8746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00545"/>
                <a:gridCol w="900545"/>
              </a:tblGrid>
              <a:tr h="87463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INF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725" name="표 3"/>
          <p:cNvGraphicFramePr/>
          <p:nvPr/>
        </p:nvGraphicFramePr>
        <p:xfrm>
          <a:off x="8330148" y="5599836"/>
          <a:ext cx="1801091" cy="8746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00545"/>
                <a:gridCol w="900545"/>
              </a:tblGrid>
              <a:tr h="87463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4FACDB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26" name="TextBox 12"/>
          <p:cNvSpPr txBox="1"/>
          <p:nvPr/>
        </p:nvSpPr>
        <p:spPr>
          <a:xfrm>
            <a:off x="6841388" y="3086099"/>
            <a:ext cx="1635624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000">
                <a:solidFill>
                  <a:srgbClr val="4FACDB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start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늘 불가능한 건 아니예요</a:t>
            </a:r>
            <a:r>
              <a:t>!</a:t>
            </a:r>
          </a:p>
        </p:txBody>
      </p:sp>
      <p:graphicFrame>
        <p:nvGraphicFramePr>
          <p:cNvPr id="729" name="표 3"/>
          <p:cNvGraphicFramePr/>
          <p:nvPr/>
        </p:nvGraphicFramePr>
        <p:xfrm>
          <a:off x="8330148" y="6516781"/>
          <a:ext cx="1801091" cy="8746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00545"/>
                <a:gridCol w="900545"/>
              </a:tblGrid>
              <a:tr h="87463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730" name="표 3"/>
          <p:cNvGraphicFramePr/>
          <p:nvPr/>
        </p:nvGraphicFramePr>
        <p:xfrm>
          <a:off x="8330148" y="5599836"/>
          <a:ext cx="1801091" cy="8746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00545"/>
                <a:gridCol w="900545"/>
              </a:tblGrid>
              <a:tr h="87463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4FACDB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741" name="그룹 12"/>
          <p:cNvGrpSpPr/>
          <p:nvPr/>
        </p:nvGrpSpPr>
        <p:grpSpPr>
          <a:xfrm>
            <a:off x="7297304" y="3191049"/>
            <a:ext cx="3691106" cy="1320903"/>
            <a:chOff x="0" y="0"/>
            <a:chExt cx="3691105" cy="1320901"/>
          </a:xfrm>
        </p:grpSpPr>
        <p:grpSp>
          <p:nvGrpSpPr>
            <p:cNvPr id="733" name="타원 13"/>
            <p:cNvGrpSpPr/>
            <p:nvPr/>
          </p:nvGrpSpPr>
          <p:grpSpPr>
            <a:xfrm>
              <a:off x="0" y="443082"/>
              <a:ext cx="723794" cy="723795"/>
              <a:chOff x="0" y="0"/>
              <a:chExt cx="723793" cy="723793"/>
            </a:xfrm>
          </p:grpSpPr>
          <p:sp>
            <p:nvSpPr>
              <p:cNvPr id="731" name="원"/>
              <p:cNvSpPr/>
              <p:nvPr/>
            </p:nvSpPr>
            <p:spPr>
              <a:xfrm>
                <a:off x="0" y="0"/>
                <a:ext cx="723794" cy="723794"/>
              </a:xfrm>
              <a:prstGeom prst="ellipse">
                <a:avLst/>
              </a:prstGeom>
              <a:solidFill>
                <a:srgbClr val="4FACDB"/>
              </a:solidFill>
              <a:ln w="762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000">
                    <a:solidFill>
                      <a:srgbClr val="FFFFFF"/>
                    </a:solidFill>
                    <a:latin typeface="NanumSquareRound Bold"/>
                    <a:ea typeface="NanumSquareRound Bold"/>
                    <a:cs typeface="NanumSquareRound Bold"/>
                    <a:sym typeface="NanumSquareRound Bold"/>
                  </a:defRPr>
                </a:pPr>
              </a:p>
            </p:txBody>
          </p:sp>
          <p:sp>
            <p:nvSpPr>
              <p:cNvPr id="732" name="1"/>
              <p:cNvSpPr txBox="1"/>
              <p:nvPr/>
            </p:nvSpPr>
            <p:spPr>
              <a:xfrm>
                <a:off x="189816" y="99641"/>
                <a:ext cx="344162" cy="5245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000">
                    <a:solidFill>
                      <a:srgbClr val="FFFFFF"/>
                    </a:solidFill>
                    <a:latin typeface="NanumSquareRound Bold"/>
                    <a:ea typeface="NanumSquareRound Bold"/>
                    <a:cs typeface="NanumSquareRound Bold"/>
                    <a:sym typeface="NanumSquareRound Bold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736" name="타원 14"/>
            <p:cNvGrpSpPr/>
            <p:nvPr/>
          </p:nvGrpSpPr>
          <p:grpSpPr>
            <a:xfrm>
              <a:off x="2967311" y="443082"/>
              <a:ext cx="723795" cy="723795"/>
              <a:chOff x="0" y="0"/>
              <a:chExt cx="723793" cy="723793"/>
            </a:xfrm>
          </p:grpSpPr>
          <p:sp>
            <p:nvSpPr>
              <p:cNvPr id="734" name="원"/>
              <p:cNvSpPr/>
              <p:nvPr/>
            </p:nvSpPr>
            <p:spPr>
              <a:xfrm>
                <a:off x="0" y="0"/>
                <a:ext cx="723794" cy="723794"/>
              </a:xfrm>
              <a:prstGeom prst="ellipse">
                <a:avLst/>
              </a:prstGeom>
              <a:solidFill>
                <a:srgbClr val="FFFFFF"/>
              </a:solidFill>
              <a:ln w="76200" cap="flat">
                <a:solidFill>
                  <a:srgbClr val="4FACD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000">
                    <a:solidFill>
                      <a:srgbClr val="4FACDB"/>
                    </a:solidFill>
                    <a:latin typeface="NanumSquareRound Bold"/>
                    <a:ea typeface="NanumSquareRound Bold"/>
                    <a:cs typeface="NanumSquareRound Bold"/>
                    <a:sym typeface="NanumSquareRound Bold"/>
                  </a:defRPr>
                </a:pPr>
              </a:p>
            </p:txBody>
          </p:sp>
          <p:sp>
            <p:nvSpPr>
              <p:cNvPr id="735" name="2"/>
              <p:cNvSpPr txBox="1"/>
              <p:nvPr/>
            </p:nvSpPr>
            <p:spPr>
              <a:xfrm>
                <a:off x="189816" y="99641"/>
                <a:ext cx="344162" cy="5245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000">
                    <a:solidFill>
                      <a:srgbClr val="4FACDB"/>
                    </a:solidFill>
                    <a:latin typeface="NanumSquareRound Bold"/>
                    <a:ea typeface="NanumSquareRound Bold"/>
                    <a:cs typeface="NanumSquareRound Bold"/>
                    <a:sym typeface="NanumSquareRound Bold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sp>
          <p:nvSpPr>
            <p:cNvPr id="737" name="직선 화살표 연결선 15"/>
            <p:cNvSpPr/>
            <p:nvPr/>
          </p:nvSpPr>
          <p:spPr>
            <a:xfrm>
              <a:off x="617797" y="549079"/>
              <a:ext cx="2455512" cy="1"/>
            </a:xfrm>
            <a:prstGeom prst="line">
              <a:avLst/>
            </a:prstGeom>
            <a:noFill/>
            <a:ln w="76200" cap="flat">
              <a:solidFill>
                <a:srgbClr val="FFFF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8" name="TextBox 16"/>
            <p:cNvSpPr txBox="1"/>
            <p:nvPr/>
          </p:nvSpPr>
          <p:spPr>
            <a:xfrm>
              <a:off x="1681920" y="0"/>
              <a:ext cx="336551" cy="524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739" name="직선 화살표 연결선 17"/>
            <p:cNvSpPr/>
            <p:nvPr/>
          </p:nvSpPr>
          <p:spPr>
            <a:xfrm flipH="1" flipV="1">
              <a:off x="723794" y="804979"/>
              <a:ext cx="2243517" cy="1"/>
            </a:xfrm>
            <a:prstGeom prst="line">
              <a:avLst/>
            </a:prstGeom>
            <a:noFill/>
            <a:ln w="76200" cap="flat">
              <a:solidFill>
                <a:srgbClr val="4FACD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40" name="TextBox 18"/>
            <p:cNvSpPr txBox="1"/>
            <p:nvPr/>
          </p:nvSpPr>
          <p:spPr>
            <a:xfrm>
              <a:off x="1719247" y="796391"/>
              <a:ext cx="497714" cy="524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-1</a:t>
              </a:r>
            </a:p>
          </p:txBody>
        </p:sp>
      </p:grpSp>
      <p:sp>
        <p:nvSpPr>
          <p:cNvPr id="742" name="TextBox 19"/>
          <p:cNvSpPr txBox="1"/>
          <p:nvPr/>
        </p:nvSpPr>
        <p:spPr>
          <a:xfrm>
            <a:off x="6841388" y="3086099"/>
            <a:ext cx="1635624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000">
                <a:solidFill>
                  <a:srgbClr val="4FACDB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start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늘 불가능한 건 아니예요</a:t>
            </a:r>
            <a:r>
              <a:t>!</a:t>
            </a:r>
          </a:p>
        </p:txBody>
      </p:sp>
      <p:grpSp>
        <p:nvGrpSpPr>
          <p:cNvPr id="747" name="타원 3"/>
          <p:cNvGrpSpPr/>
          <p:nvPr/>
        </p:nvGrpSpPr>
        <p:grpSpPr>
          <a:xfrm>
            <a:off x="7297304" y="3634132"/>
            <a:ext cx="723795" cy="723795"/>
            <a:chOff x="0" y="0"/>
            <a:chExt cx="723793" cy="723793"/>
          </a:xfrm>
        </p:grpSpPr>
        <p:sp>
          <p:nvSpPr>
            <p:cNvPr id="745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746" name="1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750" name="타원 4"/>
          <p:cNvGrpSpPr/>
          <p:nvPr/>
        </p:nvGrpSpPr>
        <p:grpSpPr>
          <a:xfrm>
            <a:off x="10264615" y="3634132"/>
            <a:ext cx="723795" cy="723795"/>
            <a:chOff x="0" y="0"/>
            <a:chExt cx="723793" cy="723793"/>
          </a:xfrm>
        </p:grpSpPr>
        <p:sp>
          <p:nvSpPr>
            <p:cNvPr id="748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4FACDB"/>
            </a:solidFill>
            <a:ln w="762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749" name="2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759" name="직선 화살표 연결선 5"/>
          <p:cNvSpPr/>
          <p:nvPr/>
        </p:nvSpPr>
        <p:spPr>
          <a:xfrm>
            <a:off x="8059143" y="3996029"/>
            <a:ext cx="216753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0"/>
                  <a:pt x="14400" y="0"/>
                  <a:pt x="21600" y="21600"/>
                </a:cubicBez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52" name="TextBox 6"/>
          <p:cNvSpPr txBox="1"/>
          <p:nvPr/>
        </p:nvSpPr>
        <p:spPr>
          <a:xfrm>
            <a:off x="8979224" y="3191049"/>
            <a:ext cx="33655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60" name="직선 화살표 연결선 7"/>
          <p:cNvSpPr/>
          <p:nvPr/>
        </p:nvSpPr>
        <p:spPr>
          <a:xfrm>
            <a:off x="8059143" y="3996029"/>
            <a:ext cx="216753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76200">
            <a:solidFill>
              <a:srgbClr val="FFFFFF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54" name="TextBox 8"/>
          <p:cNvSpPr txBox="1"/>
          <p:nvPr/>
        </p:nvSpPr>
        <p:spPr>
          <a:xfrm>
            <a:off x="9016552" y="3987441"/>
            <a:ext cx="497714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-1</a:t>
            </a:r>
          </a:p>
        </p:txBody>
      </p:sp>
      <p:graphicFrame>
        <p:nvGraphicFramePr>
          <p:cNvPr id="755" name="표 3"/>
          <p:cNvGraphicFramePr/>
          <p:nvPr/>
        </p:nvGraphicFramePr>
        <p:xfrm>
          <a:off x="8330148" y="6516781"/>
          <a:ext cx="1801091" cy="8746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00545"/>
                <a:gridCol w="900545"/>
              </a:tblGrid>
              <a:tr h="87463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756" name="표 3"/>
          <p:cNvGraphicFramePr/>
          <p:nvPr/>
        </p:nvGraphicFramePr>
        <p:xfrm>
          <a:off x="8330148" y="5599836"/>
          <a:ext cx="1801091" cy="8746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00545"/>
                <a:gridCol w="900545"/>
              </a:tblGrid>
              <a:tr h="87463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4FACDB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4FACDB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57" name="TextBox 11"/>
          <p:cNvSpPr txBox="1"/>
          <p:nvPr/>
        </p:nvSpPr>
        <p:spPr>
          <a:xfrm>
            <a:off x="6841388" y="3086099"/>
            <a:ext cx="1635624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000">
                <a:solidFill>
                  <a:srgbClr val="4FACDB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start</a:t>
            </a:r>
          </a:p>
        </p:txBody>
      </p:sp>
      <p:sp>
        <p:nvSpPr>
          <p:cNvPr id="758" name="TextBox 12"/>
          <p:cNvSpPr txBox="1"/>
          <p:nvPr/>
        </p:nvSpPr>
        <p:spPr>
          <a:xfrm>
            <a:off x="8167390" y="7348694"/>
            <a:ext cx="1222043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0 &lt;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늘 불가능한 건 아니예요</a:t>
            </a:r>
            <a:r>
              <a:t>!</a:t>
            </a:r>
          </a:p>
        </p:txBody>
      </p:sp>
      <p:graphicFrame>
        <p:nvGraphicFramePr>
          <p:cNvPr id="763" name="표 3"/>
          <p:cNvGraphicFramePr/>
          <p:nvPr/>
        </p:nvGraphicFramePr>
        <p:xfrm>
          <a:off x="8330148" y="6516781"/>
          <a:ext cx="1801091" cy="8746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00545"/>
                <a:gridCol w="900545"/>
              </a:tblGrid>
              <a:tr h="87463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764" name="표 3"/>
          <p:cNvGraphicFramePr/>
          <p:nvPr/>
        </p:nvGraphicFramePr>
        <p:xfrm>
          <a:off x="8330148" y="5599836"/>
          <a:ext cx="1801091" cy="87463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00545"/>
                <a:gridCol w="900545"/>
              </a:tblGrid>
              <a:tr h="87463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4FACDB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4FACDB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65" name="TextBox 12"/>
          <p:cNvSpPr txBox="1"/>
          <p:nvPr/>
        </p:nvSpPr>
        <p:spPr>
          <a:xfrm>
            <a:off x="4078949" y="7834101"/>
            <a:ext cx="10303490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그래도 다익스트라는 음의 사이클을 잡아낼 수 없어 사용 불가 </a:t>
            </a:r>
          </a:p>
        </p:txBody>
      </p:sp>
      <p:grpSp>
        <p:nvGrpSpPr>
          <p:cNvPr id="768" name="타원 27"/>
          <p:cNvGrpSpPr/>
          <p:nvPr/>
        </p:nvGrpSpPr>
        <p:grpSpPr>
          <a:xfrm>
            <a:off x="7297304" y="3634132"/>
            <a:ext cx="723795" cy="723795"/>
            <a:chOff x="0" y="0"/>
            <a:chExt cx="723793" cy="723793"/>
          </a:xfrm>
        </p:grpSpPr>
        <p:sp>
          <p:nvSpPr>
            <p:cNvPr id="766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767" name="1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771" name="타원 28"/>
          <p:cNvGrpSpPr/>
          <p:nvPr/>
        </p:nvGrpSpPr>
        <p:grpSpPr>
          <a:xfrm>
            <a:off x="10264615" y="3634132"/>
            <a:ext cx="723795" cy="723795"/>
            <a:chOff x="0" y="0"/>
            <a:chExt cx="723793" cy="723793"/>
          </a:xfrm>
        </p:grpSpPr>
        <p:sp>
          <p:nvSpPr>
            <p:cNvPr id="769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4FACDB"/>
            </a:solidFill>
            <a:ln w="762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770" name="2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sp>
        <p:nvSpPr>
          <p:cNvPr id="777" name="직선 화살표 연결선 29"/>
          <p:cNvSpPr/>
          <p:nvPr/>
        </p:nvSpPr>
        <p:spPr>
          <a:xfrm>
            <a:off x="8059143" y="3996029"/>
            <a:ext cx="216753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0"/>
                  <a:pt x="14400" y="0"/>
                  <a:pt x="21600" y="21600"/>
                </a:cubicBez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73" name="TextBox 30"/>
          <p:cNvSpPr txBox="1"/>
          <p:nvPr/>
        </p:nvSpPr>
        <p:spPr>
          <a:xfrm>
            <a:off x="8979224" y="3191049"/>
            <a:ext cx="33655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778" name="직선 화살표 연결선 31"/>
          <p:cNvSpPr/>
          <p:nvPr/>
        </p:nvSpPr>
        <p:spPr>
          <a:xfrm>
            <a:off x="8059143" y="3996029"/>
            <a:ext cx="216753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76200">
            <a:solidFill>
              <a:srgbClr val="FFFFFF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75" name="TextBox 32"/>
          <p:cNvSpPr txBox="1"/>
          <p:nvPr/>
        </p:nvSpPr>
        <p:spPr>
          <a:xfrm>
            <a:off x="9016552" y="3987441"/>
            <a:ext cx="497714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-1</a:t>
            </a:r>
          </a:p>
        </p:txBody>
      </p:sp>
      <p:sp>
        <p:nvSpPr>
          <p:cNvPr id="776" name="TextBox 33"/>
          <p:cNvSpPr txBox="1"/>
          <p:nvPr/>
        </p:nvSpPr>
        <p:spPr>
          <a:xfrm>
            <a:off x="6841388" y="3086099"/>
            <a:ext cx="1635624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000">
                <a:solidFill>
                  <a:srgbClr val="4FACDB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start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기본 아이디어</a:t>
            </a:r>
          </a:p>
        </p:txBody>
      </p:sp>
      <p:sp>
        <p:nvSpPr>
          <p:cNvPr id="781" name="TextBox 3"/>
          <p:cNvSpPr txBox="1"/>
          <p:nvPr/>
        </p:nvSpPr>
        <p:spPr>
          <a:xfrm>
            <a:off x="2480291" y="6881007"/>
            <a:ext cx="13325132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정점이 </a:t>
            </a:r>
            <a:r>
              <a:rPr>
                <a:solidFill>
                  <a:srgbClr val="4FACDB"/>
                </a:solidFill>
              </a:rPr>
              <a:t>V</a:t>
            </a:r>
            <a:r>
              <a:t>개일 때 정점 </a:t>
            </a:r>
            <a:r>
              <a:t>A-&gt;B</a:t>
            </a:r>
            <a:r>
              <a:t>의 경로에는 </a:t>
            </a:r>
            <a:r>
              <a:rPr>
                <a:solidFill>
                  <a:srgbClr val="4FACDB"/>
                </a:solidFill>
              </a:rPr>
              <a:t>최대 </a:t>
            </a:r>
            <a:r>
              <a:rPr>
                <a:solidFill>
                  <a:srgbClr val="4FACDB"/>
                </a:solidFill>
              </a:rPr>
              <a:t>V-1</a:t>
            </a:r>
            <a:r>
              <a:t>개의 간선이 있을 수 있음</a:t>
            </a:r>
          </a:p>
        </p:txBody>
      </p:sp>
      <p:grpSp>
        <p:nvGrpSpPr>
          <p:cNvPr id="784" name="타원 4"/>
          <p:cNvGrpSpPr/>
          <p:nvPr/>
        </p:nvGrpSpPr>
        <p:grpSpPr>
          <a:xfrm>
            <a:off x="5834045" y="3193070"/>
            <a:ext cx="723795" cy="723795"/>
            <a:chOff x="0" y="0"/>
            <a:chExt cx="723793" cy="723793"/>
          </a:xfrm>
        </p:grpSpPr>
        <p:sp>
          <p:nvSpPr>
            <p:cNvPr id="782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783" name="1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787" name="타원 5"/>
          <p:cNvGrpSpPr/>
          <p:nvPr/>
        </p:nvGrpSpPr>
        <p:grpSpPr>
          <a:xfrm>
            <a:off x="8827374" y="2019300"/>
            <a:ext cx="723795" cy="723794"/>
            <a:chOff x="0" y="0"/>
            <a:chExt cx="723793" cy="723793"/>
          </a:xfrm>
        </p:grpSpPr>
        <p:sp>
          <p:nvSpPr>
            <p:cNvPr id="785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786" name="2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790" name="타원 6"/>
          <p:cNvGrpSpPr/>
          <p:nvPr/>
        </p:nvGrpSpPr>
        <p:grpSpPr>
          <a:xfrm>
            <a:off x="10101246" y="5366987"/>
            <a:ext cx="723795" cy="723795"/>
            <a:chOff x="0" y="0"/>
            <a:chExt cx="723793" cy="723793"/>
          </a:xfrm>
        </p:grpSpPr>
        <p:sp>
          <p:nvSpPr>
            <p:cNvPr id="788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789" name="3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793" name="타원 7"/>
          <p:cNvGrpSpPr/>
          <p:nvPr/>
        </p:nvGrpSpPr>
        <p:grpSpPr>
          <a:xfrm>
            <a:off x="11730159" y="3566086"/>
            <a:ext cx="723795" cy="723795"/>
            <a:chOff x="0" y="0"/>
            <a:chExt cx="723793" cy="723793"/>
          </a:xfrm>
        </p:grpSpPr>
        <p:sp>
          <p:nvSpPr>
            <p:cNvPr id="791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792" name="4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804" name="직선 화살표 연결선 8"/>
          <p:cNvSpPr/>
          <p:nvPr/>
        </p:nvSpPr>
        <p:spPr>
          <a:xfrm>
            <a:off x="6568469" y="2527253"/>
            <a:ext cx="2248332" cy="881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95" name="직선 화살표 연결선 9"/>
          <p:cNvSpPr/>
          <p:nvPr/>
        </p:nvSpPr>
        <p:spPr>
          <a:xfrm>
            <a:off x="6557840" y="3660964"/>
            <a:ext cx="3649403" cy="1812021"/>
          </a:xfrm>
          <a:prstGeom prst="line">
            <a:avLst/>
          </a:prstGeom>
          <a:ln w="76200"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05" name="직선 화살표 연결선 10"/>
          <p:cNvSpPr/>
          <p:nvPr/>
        </p:nvSpPr>
        <p:spPr>
          <a:xfrm>
            <a:off x="9331591" y="2755208"/>
            <a:ext cx="989327" cy="2599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76200">
            <a:solidFill>
              <a:srgbClr val="FFFFFF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06" name="직선 화살표 연결선 11"/>
          <p:cNvSpPr/>
          <p:nvPr/>
        </p:nvSpPr>
        <p:spPr>
          <a:xfrm>
            <a:off x="9542508" y="2569423"/>
            <a:ext cx="2196438" cy="1170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76200">
            <a:solidFill>
              <a:srgbClr val="FFFFFF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07" name="직선 화살표 연결선 12"/>
          <p:cNvSpPr/>
          <p:nvPr/>
        </p:nvSpPr>
        <p:spPr>
          <a:xfrm>
            <a:off x="10731587" y="4224779"/>
            <a:ext cx="1092019" cy="1207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99" name="TextBox 13"/>
          <p:cNvSpPr txBox="1"/>
          <p:nvPr/>
        </p:nvSpPr>
        <p:spPr>
          <a:xfrm>
            <a:off x="7383720" y="2253955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00" name="TextBox 14"/>
          <p:cNvSpPr txBox="1"/>
          <p:nvPr/>
        </p:nvSpPr>
        <p:spPr>
          <a:xfrm>
            <a:off x="8229326" y="4002042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01" name="TextBox 15"/>
          <p:cNvSpPr txBox="1"/>
          <p:nvPr/>
        </p:nvSpPr>
        <p:spPr>
          <a:xfrm>
            <a:off x="10046336" y="3640502"/>
            <a:ext cx="33655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02" name="TextBox 16"/>
          <p:cNvSpPr txBox="1"/>
          <p:nvPr/>
        </p:nvSpPr>
        <p:spPr>
          <a:xfrm>
            <a:off x="10587918" y="2414084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03" name="TextBox 17"/>
          <p:cNvSpPr txBox="1"/>
          <p:nvPr/>
        </p:nvSpPr>
        <p:spPr>
          <a:xfrm>
            <a:off x="11357175" y="4814685"/>
            <a:ext cx="33655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기본 아이디어</a:t>
            </a:r>
          </a:p>
        </p:txBody>
      </p:sp>
      <p:sp>
        <p:nvSpPr>
          <p:cNvPr id="810" name="TextBox 3"/>
          <p:cNvSpPr txBox="1"/>
          <p:nvPr/>
        </p:nvSpPr>
        <p:spPr>
          <a:xfrm>
            <a:off x="2480291" y="6881007"/>
            <a:ext cx="13325132" cy="1413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정점이 </a:t>
            </a:r>
            <a:r>
              <a:rPr>
                <a:solidFill>
                  <a:srgbClr val="4FACDB"/>
                </a:solidFill>
              </a:rPr>
              <a:t>V</a:t>
            </a:r>
            <a:r>
              <a:t>개일 때 정점 </a:t>
            </a:r>
            <a:r>
              <a:t>A-&gt;B</a:t>
            </a:r>
            <a:r>
              <a:t>의 경로에는 </a:t>
            </a:r>
            <a:r>
              <a:rPr>
                <a:solidFill>
                  <a:srgbClr val="4FACDB"/>
                </a:solidFill>
              </a:rPr>
              <a:t>최대 </a:t>
            </a:r>
            <a:r>
              <a:rPr>
                <a:solidFill>
                  <a:srgbClr val="4FACDB"/>
                </a:solidFill>
              </a:rPr>
              <a:t>V-1</a:t>
            </a:r>
            <a:r>
              <a:t>개의 간선이 있을 수 있음</a:t>
            </a:r>
          </a:p>
          <a:p>
            <a:pPr algn="ctr"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</a:p>
          <a:p>
            <a:pPr algn="ctr"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그 이상의 간선을 사용하면 </a:t>
            </a:r>
            <a:r>
              <a:rPr>
                <a:solidFill>
                  <a:srgbClr val="4FACDB"/>
                </a:solidFill>
              </a:rPr>
              <a:t>사이클</a:t>
            </a:r>
            <a:r>
              <a:t> 형성</a:t>
            </a:r>
            <a:r>
              <a:t>!</a:t>
            </a:r>
          </a:p>
        </p:txBody>
      </p:sp>
      <p:grpSp>
        <p:nvGrpSpPr>
          <p:cNvPr id="813" name="타원 4"/>
          <p:cNvGrpSpPr/>
          <p:nvPr/>
        </p:nvGrpSpPr>
        <p:grpSpPr>
          <a:xfrm>
            <a:off x="5834045" y="3193070"/>
            <a:ext cx="723795" cy="723795"/>
            <a:chOff x="0" y="0"/>
            <a:chExt cx="723793" cy="723793"/>
          </a:xfrm>
        </p:grpSpPr>
        <p:sp>
          <p:nvSpPr>
            <p:cNvPr id="811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812" name="1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816" name="타원 5"/>
          <p:cNvGrpSpPr/>
          <p:nvPr/>
        </p:nvGrpSpPr>
        <p:grpSpPr>
          <a:xfrm>
            <a:off x="8827374" y="2019300"/>
            <a:ext cx="723795" cy="723794"/>
            <a:chOff x="0" y="0"/>
            <a:chExt cx="723793" cy="723793"/>
          </a:xfrm>
        </p:grpSpPr>
        <p:sp>
          <p:nvSpPr>
            <p:cNvPr id="814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815" name="2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19" name="타원 6"/>
          <p:cNvGrpSpPr/>
          <p:nvPr/>
        </p:nvGrpSpPr>
        <p:grpSpPr>
          <a:xfrm>
            <a:off x="10101246" y="5366987"/>
            <a:ext cx="723795" cy="723795"/>
            <a:chOff x="0" y="0"/>
            <a:chExt cx="723793" cy="723793"/>
          </a:xfrm>
        </p:grpSpPr>
        <p:sp>
          <p:nvSpPr>
            <p:cNvPr id="817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818" name="3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822" name="타원 7"/>
          <p:cNvGrpSpPr/>
          <p:nvPr/>
        </p:nvGrpSpPr>
        <p:grpSpPr>
          <a:xfrm>
            <a:off x="11730159" y="3566086"/>
            <a:ext cx="723795" cy="723795"/>
            <a:chOff x="0" y="0"/>
            <a:chExt cx="723793" cy="723793"/>
          </a:xfrm>
        </p:grpSpPr>
        <p:sp>
          <p:nvSpPr>
            <p:cNvPr id="820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821" name="4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833" name="직선 화살표 연결선 8"/>
          <p:cNvSpPr/>
          <p:nvPr/>
        </p:nvSpPr>
        <p:spPr>
          <a:xfrm>
            <a:off x="6568469" y="2527253"/>
            <a:ext cx="2248332" cy="881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24" name="직선 화살표 연결선 9"/>
          <p:cNvSpPr/>
          <p:nvPr/>
        </p:nvSpPr>
        <p:spPr>
          <a:xfrm>
            <a:off x="6557840" y="3660964"/>
            <a:ext cx="3649403" cy="1812021"/>
          </a:xfrm>
          <a:prstGeom prst="line">
            <a:avLst/>
          </a:prstGeom>
          <a:ln w="76200"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34" name="직선 화살표 연결선 10"/>
          <p:cNvSpPr/>
          <p:nvPr/>
        </p:nvSpPr>
        <p:spPr>
          <a:xfrm>
            <a:off x="9331591" y="2755208"/>
            <a:ext cx="989327" cy="2599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76200">
            <a:solidFill>
              <a:srgbClr val="FFFFFF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35" name="직선 화살표 연결선 11"/>
          <p:cNvSpPr/>
          <p:nvPr/>
        </p:nvSpPr>
        <p:spPr>
          <a:xfrm>
            <a:off x="9542508" y="2569423"/>
            <a:ext cx="2196438" cy="1170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76200">
            <a:solidFill>
              <a:srgbClr val="FFFFFF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36" name="직선 화살표 연결선 12"/>
          <p:cNvSpPr/>
          <p:nvPr/>
        </p:nvSpPr>
        <p:spPr>
          <a:xfrm>
            <a:off x="10731587" y="4224779"/>
            <a:ext cx="1092019" cy="1207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76200">
            <a:solidFill>
              <a:srgbClr val="FFFFFF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28" name="TextBox 13"/>
          <p:cNvSpPr txBox="1"/>
          <p:nvPr/>
        </p:nvSpPr>
        <p:spPr>
          <a:xfrm>
            <a:off x="7383720" y="2253955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829" name="TextBox 14"/>
          <p:cNvSpPr txBox="1"/>
          <p:nvPr/>
        </p:nvSpPr>
        <p:spPr>
          <a:xfrm>
            <a:off x="8229326" y="4002042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30" name="TextBox 15"/>
          <p:cNvSpPr txBox="1"/>
          <p:nvPr/>
        </p:nvSpPr>
        <p:spPr>
          <a:xfrm>
            <a:off x="10046336" y="3640502"/>
            <a:ext cx="33655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31" name="TextBox 16"/>
          <p:cNvSpPr txBox="1"/>
          <p:nvPr/>
        </p:nvSpPr>
        <p:spPr>
          <a:xfrm>
            <a:off x="10587918" y="2414084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32" name="TextBox 17"/>
          <p:cNvSpPr txBox="1"/>
          <p:nvPr/>
        </p:nvSpPr>
        <p:spPr>
          <a:xfrm>
            <a:off x="11357175" y="4814685"/>
            <a:ext cx="33655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기본 아이디어</a:t>
            </a:r>
          </a:p>
        </p:txBody>
      </p:sp>
      <p:sp>
        <p:nvSpPr>
          <p:cNvPr id="839" name="TextBox 3"/>
          <p:cNvSpPr txBox="1"/>
          <p:nvPr/>
        </p:nvSpPr>
        <p:spPr>
          <a:xfrm>
            <a:off x="2480291" y="3924300"/>
            <a:ext cx="13325132" cy="1858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사이클이 생겼다 </a:t>
            </a:r>
          </a:p>
          <a:p>
            <a:pPr algn="ctr"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</a:p>
          <a:p>
            <a:pPr algn="ctr"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= </a:t>
            </a:r>
            <a:r>
              <a:t>최단 경로를 이루는 간선이 </a:t>
            </a:r>
            <a:r>
              <a:rPr>
                <a:solidFill>
                  <a:srgbClr val="4FACDB"/>
                </a:solidFill>
              </a:rPr>
              <a:t>V</a:t>
            </a:r>
            <a:r>
              <a:rPr>
                <a:solidFill>
                  <a:srgbClr val="4FACDB"/>
                </a:solidFill>
              </a:rPr>
              <a:t>개 이상</a:t>
            </a:r>
            <a:r>
              <a:t>인 정점 </a:t>
            </a:r>
            <a:r>
              <a:t>A, B</a:t>
            </a:r>
            <a:r>
              <a:t>가 있다</a:t>
            </a:r>
          </a:p>
          <a:p>
            <a:pPr algn="ctr"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= V</a:t>
            </a:r>
            <a:r>
              <a:t>번 이상 </a:t>
            </a:r>
            <a:r>
              <a:rPr>
                <a:solidFill>
                  <a:srgbClr val="4FACDB"/>
                </a:solidFill>
              </a:rPr>
              <a:t>갱신되는 간선</a:t>
            </a:r>
            <a:r>
              <a:t>이 있다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좀 더 직관적으로 생각해볼까요</a:t>
            </a:r>
            <a:r>
              <a:t>?</a:t>
            </a:r>
          </a:p>
        </p:txBody>
      </p:sp>
      <p:grpSp>
        <p:nvGrpSpPr>
          <p:cNvPr id="844" name="타원 4"/>
          <p:cNvGrpSpPr/>
          <p:nvPr/>
        </p:nvGrpSpPr>
        <p:grpSpPr>
          <a:xfrm>
            <a:off x="8506900" y="1389624"/>
            <a:ext cx="723795" cy="723795"/>
            <a:chOff x="0" y="0"/>
            <a:chExt cx="723793" cy="723793"/>
          </a:xfrm>
        </p:grpSpPr>
        <p:sp>
          <p:nvSpPr>
            <p:cNvPr id="842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843" name="1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847" name="타원 5"/>
          <p:cNvGrpSpPr/>
          <p:nvPr/>
        </p:nvGrpSpPr>
        <p:grpSpPr>
          <a:xfrm>
            <a:off x="8506900" y="2717091"/>
            <a:ext cx="723795" cy="723795"/>
            <a:chOff x="0" y="0"/>
            <a:chExt cx="723793" cy="723793"/>
          </a:xfrm>
        </p:grpSpPr>
        <p:sp>
          <p:nvSpPr>
            <p:cNvPr id="845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846" name="2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50" name="타원 6"/>
          <p:cNvGrpSpPr/>
          <p:nvPr/>
        </p:nvGrpSpPr>
        <p:grpSpPr>
          <a:xfrm>
            <a:off x="8506900" y="4116940"/>
            <a:ext cx="723795" cy="723795"/>
            <a:chOff x="0" y="0"/>
            <a:chExt cx="723793" cy="723793"/>
          </a:xfrm>
        </p:grpSpPr>
        <p:sp>
          <p:nvSpPr>
            <p:cNvPr id="848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849" name="3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853" name="타원 7"/>
          <p:cNvGrpSpPr/>
          <p:nvPr/>
        </p:nvGrpSpPr>
        <p:grpSpPr>
          <a:xfrm>
            <a:off x="8506900" y="5538475"/>
            <a:ext cx="723795" cy="723795"/>
            <a:chOff x="0" y="0"/>
            <a:chExt cx="723793" cy="723793"/>
          </a:xfrm>
        </p:grpSpPr>
        <p:sp>
          <p:nvSpPr>
            <p:cNvPr id="851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852" name="4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854" name="직선 화살표 연결선 8"/>
          <p:cNvSpPr/>
          <p:nvPr/>
        </p:nvSpPr>
        <p:spPr>
          <a:xfrm>
            <a:off x="8868796" y="2127593"/>
            <a:ext cx="1" cy="589500"/>
          </a:xfrm>
          <a:prstGeom prst="line">
            <a:avLst/>
          </a:prstGeom>
          <a:ln w="76200">
            <a:solidFill>
              <a:srgbClr val="4FAC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58" name="직선 화살표 연결선 11"/>
          <p:cNvSpPr/>
          <p:nvPr/>
        </p:nvSpPr>
        <p:spPr>
          <a:xfrm>
            <a:off x="8868797" y="3478930"/>
            <a:ext cx="1" cy="60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59" name="직선 화살표 연결선 12"/>
          <p:cNvSpPr/>
          <p:nvPr/>
        </p:nvSpPr>
        <p:spPr>
          <a:xfrm>
            <a:off x="8868797" y="4878779"/>
            <a:ext cx="1" cy="621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1600" y="7200"/>
                  <a:pt x="21600" y="14400"/>
                  <a:pt x="0" y="21600"/>
                </a:cubicBez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57" name="TextBox 35"/>
          <p:cNvSpPr txBox="1"/>
          <p:nvPr/>
        </p:nvSpPr>
        <p:spPr>
          <a:xfrm>
            <a:off x="1774705" y="7420743"/>
            <a:ext cx="14738590" cy="1413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V=4</a:t>
            </a:r>
            <a:r>
              <a:t>라고 가정하면</a:t>
            </a:r>
            <a:r>
              <a:t>, </a:t>
            </a:r>
          </a:p>
          <a:p>
            <a:pPr algn="ctr"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1</a:t>
            </a:r>
            <a:r>
              <a:t>번에서 </a:t>
            </a:r>
            <a:r>
              <a:t>4</a:t>
            </a:r>
            <a:r>
              <a:t>번으로 갈 때 가장 높이가 큰 트리는 다음과 같은 트리입니다</a:t>
            </a:r>
            <a:r>
              <a:t>. </a:t>
            </a:r>
          </a:p>
          <a:p>
            <a:pPr algn="ctr"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이 경우</a:t>
            </a:r>
            <a:r>
              <a:t>, </a:t>
            </a:r>
            <a:r>
              <a:t>간선은 최대 </a:t>
            </a:r>
            <a:r>
              <a:t>3(4-1)</a:t>
            </a:r>
            <a:r>
              <a:t>번이 사용됩니다</a:t>
            </a:r>
            <a:r>
              <a:t>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지난 시간에 이런 얘기를 했었어요</a:t>
            </a:r>
          </a:p>
        </p:txBody>
      </p:sp>
      <p:sp>
        <p:nvSpPr>
          <p:cNvPr id="157" name="TextBox 3"/>
          <p:cNvSpPr txBox="1"/>
          <p:nvPr/>
        </p:nvSpPr>
        <p:spPr>
          <a:xfrm>
            <a:off x="1873377" y="6935568"/>
            <a:ext cx="14538961" cy="1639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사실은 </a:t>
            </a:r>
            <a:r>
              <a:rPr>
                <a:solidFill>
                  <a:srgbClr val="4FACDB"/>
                </a:solidFill>
              </a:rPr>
              <a:t>가중치가 </a:t>
            </a:r>
            <a:r>
              <a:rPr>
                <a:solidFill>
                  <a:srgbClr val="4FACDB"/>
                </a:solidFill>
              </a:rPr>
              <a:t>1</a:t>
            </a:r>
            <a:r>
              <a:t>인 그래프의 최단 경로를 구한 것과 같음</a:t>
            </a:r>
          </a:p>
          <a:p>
            <a:pPr algn="ctr"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</a:p>
          <a:p>
            <a:pPr algn="ctr"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가중치가 </a:t>
            </a:r>
            <a:r>
              <a:rPr>
                <a:solidFill>
                  <a:srgbClr val="4FACDB"/>
                </a:solidFill>
              </a:rPr>
              <a:t>다양</a:t>
            </a:r>
            <a:r>
              <a:t>하다면</a:t>
            </a:r>
            <a:r>
              <a:t>?</a:t>
            </a:r>
          </a:p>
        </p:txBody>
      </p:sp>
      <p:grpSp>
        <p:nvGrpSpPr>
          <p:cNvPr id="160" name="타원 4"/>
          <p:cNvGrpSpPr/>
          <p:nvPr/>
        </p:nvGrpSpPr>
        <p:grpSpPr>
          <a:xfrm>
            <a:off x="8041085" y="2916046"/>
            <a:ext cx="723795" cy="723795"/>
            <a:chOff x="0" y="0"/>
            <a:chExt cx="723793" cy="723793"/>
          </a:xfrm>
        </p:grpSpPr>
        <p:sp>
          <p:nvSpPr>
            <p:cNvPr id="158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159" name="2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63" name="타원 5"/>
          <p:cNvGrpSpPr/>
          <p:nvPr/>
        </p:nvGrpSpPr>
        <p:grpSpPr>
          <a:xfrm>
            <a:off x="10439400" y="3718404"/>
            <a:ext cx="723794" cy="723795"/>
            <a:chOff x="0" y="0"/>
            <a:chExt cx="723793" cy="723793"/>
          </a:xfrm>
        </p:grpSpPr>
        <p:sp>
          <p:nvSpPr>
            <p:cNvPr id="161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162" name="4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187" name="직선 연결선 6"/>
          <p:cNvSpPr/>
          <p:nvPr/>
        </p:nvSpPr>
        <p:spPr>
          <a:xfrm>
            <a:off x="8782450" y="3404894"/>
            <a:ext cx="1639507" cy="5484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76200">
            <a:solidFill>
              <a:srgbClr val="4FACDB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167" name="타원 7"/>
          <p:cNvGrpSpPr/>
          <p:nvPr/>
        </p:nvGrpSpPr>
        <p:grpSpPr>
          <a:xfrm>
            <a:off x="7560071" y="5410305"/>
            <a:ext cx="723795" cy="723795"/>
            <a:chOff x="0" y="0"/>
            <a:chExt cx="723793" cy="723793"/>
          </a:xfrm>
        </p:grpSpPr>
        <p:sp>
          <p:nvSpPr>
            <p:cNvPr id="165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166" name="3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88" name="직선 연결선 8"/>
          <p:cNvSpPr/>
          <p:nvPr/>
        </p:nvSpPr>
        <p:spPr>
          <a:xfrm>
            <a:off x="7997659" y="3670712"/>
            <a:ext cx="329579" cy="1709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76200">
            <a:solidFill>
              <a:srgbClr val="4FACDB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171" name="타원 9"/>
          <p:cNvGrpSpPr/>
          <p:nvPr/>
        </p:nvGrpSpPr>
        <p:grpSpPr>
          <a:xfrm>
            <a:off x="5639394" y="4302855"/>
            <a:ext cx="723795" cy="723795"/>
            <a:chOff x="0" y="0"/>
            <a:chExt cx="723793" cy="723793"/>
          </a:xfrm>
        </p:grpSpPr>
        <p:sp>
          <p:nvSpPr>
            <p:cNvPr id="169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170" name="1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1</a:t>
              </a:r>
            </a:p>
          </p:txBody>
        </p:sp>
      </p:grpSp>
      <p:sp>
        <p:nvSpPr>
          <p:cNvPr id="189" name="직선 연결선 10"/>
          <p:cNvSpPr/>
          <p:nvPr/>
        </p:nvSpPr>
        <p:spPr>
          <a:xfrm>
            <a:off x="6347877" y="3478052"/>
            <a:ext cx="1708554" cy="986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76200">
            <a:solidFill>
              <a:srgbClr val="4FACDB"/>
            </a:solidFill>
          </a:ln>
        </p:spPr>
        <p:txBody>
          <a:bodyPr/>
          <a:lstStyle/>
          <a:p>
            <a:pPr/>
          </a:p>
        </p:txBody>
      </p:sp>
      <p:sp>
        <p:nvSpPr>
          <p:cNvPr id="190" name="직선 연결선 11"/>
          <p:cNvSpPr/>
          <p:nvPr/>
        </p:nvSpPr>
        <p:spPr>
          <a:xfrm>
            <a:off x="6348048" y="4864690"/>
            <a:ext cx="1227289" cy="707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76200">
            <a:solidFill>
              <a:srgbClr val="4FACDB"/>
            </a:solidFill>
          </a:ln>
        </p:spPr>
        <p:txBody>
          <a:bodyPr/>
          <a:lstStyle/>
          <a:p>
            <a:pPr/>
          </a:p>
        </p:txBody>
      </p:sp>
      <p:sp>
        <p:nvSpPr>
          <p:cNvPr id="191" name="직선 연결선 12"/>
          <p:cNvSpPr/>
          <p:nvPr/>
        </p:nvSpPr>
        <p:spPr>
          <a:xfrm>
            <a:off x="6398326" y="4128633"/>
            <a:ext cx="4006028" cy="487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76200">
            <a:solidFill>
              <a:srgbClr val="4FACDB"/>
            </a:solidFill>
          </a:ln>
        </p:spPr>
        <p:txBody>
          <a:bodyPr/>
          <a:lstStyle/>
          <a:p>
            <a:pPr/>
          </a:p>
        </p:txBody>
      </p:sp>
      <p:sp>
        <p:nvSpPr>
          <p:cNvPr id="192" name="직선 연결선 13"/>
          <p:cNvSpPr/>
          <p:nvPr/>
        </p:nvSpPr>
        <p:spPr>
          <a:xfrm>
            <a:off x="8267026" y="4283038"/>
            <a:ext cx="2189247" cy="12864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76200">
            <a:solidFill>
              <a:srgbClr val="4FACDB"/>
            </a:solidFill>
          </a:ln>
        </p:spPr>
        <p:txBody>
          <a:bodyPr/>
          <a:lstStyle/>
          <a:p>
            <a:pPr/>
          </a:p>
        </p:txBody>
      </p:sp>
      <p:sp>
        <p:nvSpPr>
          <p:cNvPr id="193" name="직선 연결선 14"/>
          <p:cNvSpPr/>
          <p:nvPr/>
        </p:nvSpPr>
        <p:spPr>
          <a:xfrm>
            <a:off x="11062474" y="4383616"/>
            <a:ext cx="591544" cy="6869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76200">
            <a:solidFill>
              <a:srgbClr val="4FACDB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179" name="타원 15"/>
          <p:cNvGrpSpPr/>
          <p:nvPr/>
        </p:nvGrpSpPr>
        <p:grpSpPr>
          <a:xfrm>
            <a:off x="11553197" y="5011901"/>
            <a:ext cx="723795" cy="723795"/>
            <a:chOff x="0" y="0"/>
            <a:chExt cx="723793" cy="723793"/>
          </a:xfrm>
        </p:grpSpPr>
        <p:sp>
          <p:nvSpPr>
            <p:cNvPr id="177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178" name="5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180" name="TextBox 16"/>
          <p:cNvSpPr txBox="1"/>
          <p:nvPr/>
        </p:nvSpPr>
        <p:spPr>
          <a:xfrm>
            <a:off x="6623109" y="3346474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1" name="TextBox 17"/>
          <p:cNvSpPr txBox="1"/>
          <p:nvPr/>
        </p:nvSpPr>
        <p:spPr>
          <a:xfrm>
            <a:off x="6373670" y="5282548"/>
            <a:ext cx="33655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2" name="TextBox 18"/>
          <p:cNvSpPr txBox="1"/>
          <p:nvPr/>
        </p:nvSpPr>
        <p:spPr>
          <a:xfrm>
            <a:off x="8199120" y="4631097"/>
            <a:ext cx="336550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3" name="TextBox 19"/>
          <p:cNvSpPr txBox="1"/>
          <p:nvPr/>
        </p:nvSpPr>
        <p:spPr>
          <a:xfrm>
            <a:off x="7140852" y="4588681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4" name="TextBox 20"/>
          <p:cNvSpPr txBox="1"/>
          <p:nvPr/>
        </p:nvSpPr>
        <p:spPr>
          <a:xfrm>
            <a:off x="9575660" y="4984705"/>
            <a:ext cx="33655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5" name="TextBox 21"/>
          <p:cNvSpPr txBox="1"/>
          <p:nvPr/>
        </p:nvSpPr>
        <p:spPr>
          <a:xfrm>
            <a:off x="11442043" y="4287229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6" name="TextBox 22"/>
          <p:cNvSpPr txBox="1"/>
          <p:nvPr/>
        </p:nvSpPr>
        <p:spPr>
          <a:xfrm>
            <a:off x="9520226" y="2981948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좀 더 직관적으로 생각해볼까요</a:t>
            </a:r>
            <a:r>
              <a:t>?</a:t>
            </a:r>
          </a:p>
        </p:txBody>
      </p:sp>
      <p:grpSp>
        <p:nvGrpSpPr>
          <p:cNvPr id="864" name="타원 4"/>
          <p:cNvGrpSpPr/>
          <p:nvPr/>
        </p:nvGrpSpPr>
        <p:grpSpPr>
          <a:xfrm>
            <a:off x="8506900" y="1389624"/>
            <a:ext cx="723795" cy="723795"/>
            <a:chOff x="0" y="0"/>
            <a:chExt cx="723793" cy="723793"/>
          </a:xfrm>
        </p:grpSpPr>
        <p:sp>
          <p:nvSpPr>
            <p:cNvPr id="862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863" name="1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867" name="타원 5"/>
          <p:cNvGrpSpPr/>
          <p:nvPr/>
        </p:nvGrpSpPr>
        <p:grpSpPr>
          <a:xfrm>
            <a:off x="8506900" y="2717091"/>
            <a:ext cx="723795" cy="723795"/>
            <a:chOff x="0" y="0"/>
            <a:chExt cx="723793" cy="723793"/>
          </a:xfrm>
        </p:grpSpPr>
        <p:sp>
          <p:nvSpPr>
            <p:cNvPr id="865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866" name="2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870" name="타원 6"/>
          <p:cNvGrpSpPr/>
          <p:nvPr/>
        </p:nvGrpSpPr>
        <p:grpSpPr>
          <a:xfrm>
            <a:off x="8506900" y="4116940"/>
            <a:ext cx="723795" cy="723795"/>
            <a:chOff x="0" y="0"/>
            <a:chExt cx="723793" cy="723793"/>
          </a:xfrm>
        </p:grpSpPr>
        <p:sp>
          <p:nvSpPr>
            <p:cNvPr id="868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869" name="3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873" name="타원 7"/>
          <p:cNvGrpSpPr/>
          <p:nvPr/>
        </p:nvGrpSpPr>
        <p:grpSpPr>
          <a:xfrm>
            <a:off x="8506900" y="5538475"/>
            <a:ext cx="723795" cy="723795"/>
            <a:chOff x="0" y="0"/>
            <a:chExt cx="723793" cy="723793"/>
          </a:xfrm>
        </p:grpSpPr>
        <p:sp>
          <p:nvSpPr>
            <p:cNvPr id="871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872" name="4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874" name="직선 화살표 연결선 8"/>
          <p:cNvSpPr/>
          <p:nvPr/>
        </p:nvSpPr>
        <p:spPr>
          <a:xfrm>
            <a:off x="8868796" y="2127593"/>
            <a:ext cx="1" cy="589500"/>
          </a:xfrm>
          <a:prstGeom prst="line">
            <a:avLst/>
          </a:prstGeom>
          <a:ln w="76200">
            <a:solidFill>
              <a:srgbClr val="4FAC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878" name="직선 화살표 연결선 11"/>
          <p:cNvSpPr/>
          <p:nvPr/>
        </p:nvSpPr>
        <p:spPr>
          <a:xfrm>
            <a:off x="8868797" y="3478930"/>
            <a:ext cx="1" cy="600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79" name="직선 화살표 연결선 12"/>
          <p:cNvSpPr/>
          <p:nvPr/>
        </p:nvSpPr>
        <p:spPr>
          <a:xfrm>
            <a:off x="8868797" y="4878779"/>
            <a:ext cx="1" cy="6219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1600" y="7200"/>
                  <a:pt x="21600" y="14400"/>
                  <a:pt x="0" y="21600"/>
                </a:cubicBez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77" name="TextBox 1"/>
          <p:cNvSpPr txBox="1"/>
          <p:nvPr/>
        </p:nvSpPr>
        <p:spPr>
          <a:xfrm>
            <a:off x="2206231" y="7505699"/>
            <a:ext cx="13325132" cy="969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최단 경로를 구할 </a:t>
            </a:r>
            <a:r>
              <a:rPr>
                <a:solidFill>
                  <a:srgbClr val="4FACDB"/>
                </a:solidFill>
              </a:rPr>
              <a:t>정점의 수가 </a:t>
            </a:r>
            <a:r>
              <a:rPr>
                <a:solidFill>
                  <a:srgbClr val="4FACDB"/>
                </a:solidFill>
              </a:rPr>
              <a:t>V-1</a:t>
            </a:r>
            <a:r>
              <a:rPr>
                <a:solidFill>
                  <a:srgbClr val="4FACDB"/>
                </a:solidFill>
              </a:rPr>
              <a:t>개</a:t>
            </a:r>
            <a:r>
              <a:t>이므로</a:t>
            </a:r>
          </a:p>
          <a:p>
            <a:pPr algn="ctr"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사이클이 없다면 특정 간선은 </a:t>
            </a:r>
            <a:r>
              <a:rPr>
                <a:solidFill>
                  <a:srgbClr val="4FACDB"/>
                </a:solidFill>
              </a:rPr>
              <a:t>최대 </a:t>
            </a:r>
            <a:r>
              <a:rPr>
                <a:solidFill>
                  <a:srgbClr val="4FACDB"/>
                </a:solidFill>
              </a:rPr>
              <a:t>V-1</a:t>
            </a:r>
            <a:r>
              <a:rPr>
                <a:solidFill>
                  <a:srgbClr val="4FACDB"/>
                </a:solidFill>
              </a:rPr>
              <a:t>번</a:t>
            </a:r>
            <a:r>
              <a:t>만 사용됨</a:t>
            </a:r>
            <a:r>
              <a:t>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벨만</a:t>
            </a:r>
            <a:r>
              <a:t>-</a:t>
            </a:r>
            <a:r>
              <a:t>포드</a:t>
            </a:r>
          </a:p>
        </p:txBody>
      </p:sp>
      <p:graphicFrame>
        <p:nvGraphicFramePr>
          <p:cNvPr id="882" name="표 16"/>
          <p:cNvGraphicFramePr/>
          <p:nvPr/>
        </p:nvGraphicFramePr>
        <p:xfrm>
          <a:off x="7742681" y="7087065"/>
          <a:ext cx="2800351" cy="79318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33450"/>
                <a:gridCol w="933450"/>
                <a:gridCol w="933450"/>
              </a:tblGrid>
              <a:tr h="7931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INF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INF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883" name="표 17"/>
          <p:cNvGraphicFramePr/>
          <p:nvPr/>
        </p:nvGraphicFramePr>
        <p:xfrm>
          <a:off x="7742681" y="6286500"/>
          <a:ext cx="2800351" cy="7931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33450"/>
                <a:gridCol w="933450"/>
                <a:gridCol w="933450"/>
              </a:tblGrid>
              <a:tr h="7931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884" name="TextBox 18"/>
          <p:cNvSpPr txBox="1"/>
          <p:nvPr/>
        </p:nvSpPr>
        <p:spPr>
          <a:xfrm>
            <a:off x="453267" y="8842744"/>
            <a:ext cx="193294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첫번째 반복</a:t>
            </a:r>
          </a:p>
        </p:txBody>
      </p:sp>
      <p:grpSp>
        <p:nvGrpSpPr>
          <p:cNvPr id="902" name="그룹 19"/>
          <p:cNvGrpSpPr/>
          <p:nvPr/>
        </p:nvGrpSpPr>
        <p:grpSpPr>
          <a:xfrm>
            <a:off x="7298446" y="2708376"/>
            <a:ext cx="3691106" cy="2678235"/>
            <a:chOff x="0" y="0"/>
            <a:chExt cx="3691105" cy="2678234"/>
          </a:xfrm>
        </p:grpSpPr>
        <p:grpSp>
          <p:nvGrpSpPr>
            <p:cNvPr id="887" name="타원 20"/>
            <p:cNvGrpSpPr/>
            <p:nvPr/>
          </p:nvGrpSpPr>
          <p:grpSpPr>
            <a:xfrm>
              <a:off x="-1" y="216762"/>
              <a:ext cx="723795" cy="723795"/>
              <a:chOff x="0" y="0"/>
              <a:chExt cx="723793" cy="723793"/>
            </a:xfrm>
          </p:grpSpPr>
          <p:sp>
            <p:nvSpPr>
              <p:cNvPr id="885" name="원"/>
              <p:cNvSpPr/>
              <p:nvPr/>
            </p:nvSpPr>
            <p:spPr>
              <a:xfrm>
                <a:off x="0" y="0"/>
                <a:ext cx="723794" cy="723794"/>
              </a:xfrm>
              <a:prstGeom prst="ellipse">
                <a:avLst/>
              </a:prstGeom>
              <a:solidFill>
                <a:srgbClr val="FFFFFF"/>
              </a:solidFill>
              <a:ln w="76200" cap="flat">
                <a:solidFill>
                  <a:srgbClr val="4FACD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000">
                    <a:solidFill>
                      <a:srgbClr val="4FACDB"/>
                    </a:solidFill>
                    <a:latin typeface="NanumSquareRound Bold"/>
                    <a:ea typeface="NanumSquareRound Bold"/>
                    <a:cs typeface="NanumSquareRound Bold"/>
                    <a:sym typeface="NanumSquareRound Bold"/>
                  </a:defRPr>
                </a:pPr>
              </a:p>
            </p:txBody>
          </p:sp>
          <p:sp>
            <p:nvSpPr>
              <p:cNvPr id="886" name="1"/>
              <p:cNvSpPr txBox="1"/>
              <p:nvPr/>
            </p:nvSpPr>
            <p:spPr>
              <a:xfrm>
                <a:off x="189816" y="99641"/>
                <a:ext cx="344162" cy="5245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000">
                    <a:solidFill>
                      <a:srgbClr val="4FACDB"/>
                    </a:solidFill>
                    <a:latin typeface="NanumSquareRound Bold"/>
                    <a:ea typeface="NanumSquareRound Bold"/>
                    <a:cs typeface="NanumSquareRound Bold"/>
                    <a:sym typeface="NanumSquareRound Bold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890" name="타원 21"/>
            <p:cNvGrpSpPr/>
            <p:nvPr/>
          </p:nvGrpSpPr>
          <p:grpSpPr>
            <a:xfrm>
              <a:off x="2967310" y="216762"/>
              <a:ext cx="723795" cy="723795"/>
              <a:chOff x="0" y="0"/>
              <a:chExt cx="723793" cy="723793"/>
            </a:xfrm>
          </p:grpSpPr>
          <p:sp>
            <p:nvSpPr>
              <p:cNvPr id="888" name="원"/>
              <p:cNvSpPr/>
              <p:nvPr/>
            </p:nvSpPr>
            <p:spPr>
              <a:xfrm>
                <a:off x="0" y="0"/>
                <a:ext cx="723794" cy="723794"/>
              </a:xfrm>
              <a:prstGeom prst="ellipse">
                <a:avLst/>
              </a:prstGeom>
              <a:solidFill>
                <a:srgbClr val="FFFFFF"/>
              </a:solidFill>
              <a:ln w="76200" cap="flat">
                <a:solidFill>
                  <a:srgbClr val="4FACD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000">
                    <a:solidFill>
                      <a:srgbClr val="4FACDB"/>
                    </a:solidFill>
                    <a:latin typeface="NanumSquareRound Bold"/>
                    <a:ea typeface="NanumSquareRound Bold"/>
                    <a:cs typeface="NanumSquareRound Bold"/>
                    <a:sym typeface="NanumSquareRound Bold"/>
                  </a:defRPr>
                </a:pPr>
              </a:p>
            </p:txBody>
          </p:sp>
          <p:sp>
            <p:nvSpPr>
              <p:cNvPr id="889" name="2"/>
              <p:cNvSpPr txBox="1"/>
              <p:nvPr/>
            </p:nvSpPr>
            <p:spPr>
              <a:xfrm>
                <a:off x="189816" y="99641"/>
                <a:ext cx="344162" cy="5245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000">
                    <a:solidFill>
                      <a:srgbClr val="4FACDB"/>
                    </a:solidFill>
                    <a:latin typeface="NanumSquareRound Bold"/>
                    <a:ea typeface="NanumSquareRound Bold"/>
                    <a:cs typeface="NanumSquareRound Bold"/>
                    <a:sym typeface="NanumSquareRound Bold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893" name="타원 22"/>
            <p:cNvGrpSpPr/>
            <p:nvPr/>
          </p:nvGrpSpPr>
          <p:grpSpPr>
            <a:xfrm>
              <a:off x="1483654" y="1954440"/>
              <a:ext cx="723795" cy="723795"/>
              <a:chOff x="0" y="0"/>
              <a:chExt cx="723793" cy="723793"/>
            </a:xfrm>
          </p:grpSpPr>
          <p:sp>
            <p:nvSpPr>
              <p:cNvPr id="891" name="원"/>
              <p:cNvSpPr/>
              <p:nvPr/>
            </p:nvSpPr>
            <p:spPr>
              <a:xfrm>
                <a:off x="0" y="0"/>
                <a:ext cx="723794" cy="723794"/>
              </a:xfrm>
              <a:prstGeom prst="ellipse">
                <a:avLst/>
              </a:prstGeom>
              <a:solidFill>
                <a:srgbClr val="FFFFFF"/>
              </a:solidFill>
              <a:ln w="76200" cap="flat">
                <a:solidFill>
                  <a:srgbClr val="4FACD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000">
                    <a:solidFill>
                      <a:srgbClr val="4FACDB"/>
                    </a:solidFill>
                    <a:latin typeface="NanumSquareRound Bold"/>
                    <a:ea typeface="NanumSquareRound Bold"/>
                    <a:cs typeface="NanumSquareRound Bold"/>
                    <a:sym typeface="NanumSquareRound Bold"/>
                  </a:defRPr>
                </a:pPr>
              </a:p>
            </p:txBody>
          </p:sp>
          <p:sp>
            <p:nvSpPr>
              <p:cNvPr id="892" name="3"/>
              <p:cNvSpPr txBox="1"/>
              <p:nvPr/>
            </p:nvSpPr>
            <p:spPr>
              <a:xfrm>
                <a:off x="189816" y="99641"/>
                <a:ext cx="344162" cy="52451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3000">
                    <a:solidFill>
                      <a:srgbClr val="4FACDB"/>
                    </a:solidFill>
                    <a:latin typeface="NanumSquareRound Bold"/>
                    <a:ea typeface="NanumSquareRound Bold"/>
                    <a:cs typeface="NanumSquareRound Bold"/>
                    <a:sym typeface="NanumSquareRound Bold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  <p:sp>
          <p:nvSpPr>
            <p:cNvPr id="894" name="직선 화살표 연결선 23"/>
            <p:cNvSpPr/>
            <p:nvPr/>
          </p:nvSpPr>
          <p:spPr>
            <a:xfrm>
              <a:off x="723794" y="578659"/>
              <a:ext cx="2243517" cy="1"/>
            </a:xfrm>
            <a:prstGeom prst="line">
              <a:avLst/>
            </a:prstGeom>
            <a:noFill/>
            <a:ln w="76200" cap="flat">
              <a:solidFill>
                <a:srgbClr val="4FACD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5" name="직선 화살표 연결선 24"/>
            <p:cNvSpPr/>
            <p:nvPr/>
          </p:nvSpPr>
          <p:spPr>
            <a:xfrm>
              <a:off x="617796" y="834559"/>
              <a:ext cx="971856" cy="1225879"/>
            </a:xfrm>
            <a:prstGeom prst="line">
              <a:avLst/>
            </a:prstGeom>
            <a:noFill/>
            <a:ln w="76200" cap="flat">
              <a:solidFill>
                <a:srgbClr val="4FACD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6" name="직선 화살표 연결선 25"/>
            <p:cNvSpPr/>
            <p:nvPr/>
          </p:nvSpPr>
          <p:spPr>
            <a:xfrm flipH="1">
              <a:off x="2101451" y="834559"/>
              <a:ext cx="971857" cy="1225879"/>
            </a:xfrm>
            <a:prstGeom prst="line">
              <a:avLst/>
            </a:prstGeom>
            <a:noFill/>
            <a:ln w="76200" cap="flat">
              <a:solidFill>
                <a:srgbClr val="4FACD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7" name="TextBox 26"/>
            <p:cNvSpPr txBox="1"/>
            <p:nvPr/>
          </p:nvSpPr>
          <p:spPr>
            <a:xfrm>
              <a:off x="1681919" y="-1"/>
              <a:ext cx="336551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898" name="직선 화살표 연결선 27"/>
            <p:cNvSpPr/>
            <p:nvPr/>
          </p:nvSpPr>
          <p:spPr>
            <a:xfrm flipH="1" flipV="1">
              <a:off x="466093" y="971043"/>
              <a:ext cx="1017563" cy="1345295"/>
            </a:xfrm>
            <a:prstGeom prst="line">
              <a:avLst/>
            </a:prstGeom>
            <a:noFill/>
            <a:ln w="76200" cap="flat">
              <a:solidFill>
                <a:srgbClr val="4FACDB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9" name="TextBox 28"/>
            <p:cNvSpPr txBox="1"/>
            <p:nvPr/>
          </p:nvSpPr>
          <p:spPr>
            <a:xfrm>
              <a:off x="1194546" y="1109152"/>
              <a:ext cx="336551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900" name="TextBox 29"/>
            <p:cNvSpPr txBox="1"/>
            <p:nvPr/>
          </p:nvSpPr>
          <p:spPr>
            <a:xfrm>
              <a:off x="454108" y="1592786"/>
              <a:ext cx="497714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-2</a:t>
              </a:r>
            </a:p>
          </p:txBody>
        </p:sp>
        <p:sp>
          <p:nvSpPr>
            <p:cNvPr id="901" name="TextBox 30"/>
            <p:cNvSpPr txBox="1"/>
            <p:nvPr/>
          </p:nvSpPr>
          <p:spPr>
            <a:xfrm>
              <a:off x="2633099" y="1533651"/>
              <a:ext cx="497714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3000">
                  <a:solidFill>
                    <a:srgbClr val="FFFFFF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-4</a:t>
              </a:r>
            </a:p>
          </p:txBody>
        </p:sp>
      </p:grpSp>
      <p:sp>
        <p:nvSpPr>
          <p:cNvPr id="903" name="TextBox 31"/>
          <p:cNvSpPr txBox="1"/>
          <p:nvPr/>
        </p:nvSpPr>
        <p:spPr>
          <a:xfrm>
            <a:off x="6842532" y="2368296"/>
            <a:ext cx="1635624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000">
                <a:solidFill>
                  <a:srgbClr val="4FACDB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start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벨만</a:t>
            </a:r>
            <a:r>
              <a:t>-</a:t>
            </a:r>
            <a:r>
              <a:t>포드</a:t>
            </a:r>
          </a:p>
        </p:txBody>
      </p:sp>
      <p:grpSp>
        <p:nvGrpSpPr>
          <p:cNvPr id="908" name="타원 3"/>
          <p:cNvGrpSpPr/>
          <p:nvPr/>
        </p:nvGrpSpPr>
        <p:grpSpPr>
          <a:xfrm>
            <a:off x="7298446" y="2925140"/>
            <a:ext cx="723795" cy="723795"/>
            <a:chOff x="0" y="0"/>
            <a:chExt cx="723793" cy="723793"/>
          </a:xfrm>
        </p:grpSpPr>
        <p:sp>
          <p:nvSpPr>
            <p:cNvPr id="906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907" name="1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911" name="타원 4"/>
          <p:cNvGrpSpPr/>
          <p:nvPr/>
        </p:nvGrpSpPr>
        <p:grpSpPr>
          <a:xfrm>
            <a:off x="10265757" y="2925140"/>
            <a:ext cx="723795" cy="723795"/>
            <a:chOff x="0" y="0"/>
            <a:chExt cx="723793" cy="723793"/>
          </a:xfrm>
        </p:grpSpPr>
        <p:sp>
          <p:nvSpPr>
            <p:cNvPr id="909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910" name="2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914" name="타원 5"/>
          <p:cNvGrpSpPr/>
          <p:nvPr/>
        </p:nvGrpSpPr>
        <p:grpSpPr>
          <a:xfrm>
            <a:off x="8782101" y="4662816"/>
            <a:ext cx="723795" cy="723795"/>
            <a:chOff x="0" y="0"/>
            <a:chExt cx="723793" cy="723793"/>
          </a:xfrm>
        </p:grpSpPr>
        <p:sp>
          <p:nvSpPr>
            <p:cNvPr id="912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913" name="3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927" name="직선 화살표 연결선 6"/>
          <p:cNvSpPr/>
          <p:nvPr/>
        </p:nvSpPr>
        <p:spPr>
          <a:xfrm>
            <a:off x="8060285" y="3287037"/>
            <a:ext cx="216753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0"/>
                  <a:pt x="14400" y="0"/>
                  <a:pt x="21600" y="21600"/>
                </a:cubicBezTo>
              </a:path>
            </a:pathLst>
          </a:custGeom>
          <a:ln w="76200">
            <a:solidFill>
              <a:srgbClr val="FFFFFF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28" name="직선 화살표 연결선 7"/>
          <p:cNvSpPr/>
          <p:nvPr/>
        </p:nvSpPr>
        <p:spPr>
          <a:xfrm>
            <a:off x="7920250" y="3591443"/>
            <a:ext cx="963944" cy="1128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29" name="직선 화살표 연결선 8"/>
          <p:cNvSpPr/>
          <p:nvPr/>
        </p:nvSpPr>
        <p:spPr>
          <a:xfrm>
            <a:off x="9403849" y="3591390"/>
            <a:ext cx="963944" cy="11289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18" name="TextBox 9"/>
          <p:cNvSpPr txBox="1"/>
          <p:nvPr/>
        </p:nvSpPr>
        <p:spPr>
          <a:xfrm>
            <a:off x="8980366" y="2708376"/>
            <a:ext cx="33655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919" name="직선 화살표 연결선 10"/>
          <p:cNvSpPr/>
          <p:nvPr/>
        </p:nvSpPr>
        <p:spPr>
          <a:xfrm flipH="1" flipV="1">
            <a:off x="7764540" y="3679420"/>
            <a:ext cx="1017562" cy="1345295"/>
          </a:xfrm>
          <a:prstGeom prst="line">
            <a:avLst/>
          </a:prstGeom>
          <a:ln w="76200">
            <a:solidFill>
              <a:srgbClr val="4FAC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20" name="TextBox 11"/>
          <p:cNvSpPr txBox="1"/>
          <p:nvPr/>
        </p:nvSpPr>
        <p:spPr>
          <a:xfrm>
            <a:off x="8492994" y="3817530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21" name="TextBox 12"/>
          <p:cNvSpPr txBox="1"/>
          <p:nvPr/>
        </p:nvSpPr>
        <p:spPr>
          <a:xfrm>
            <a:off x="7752555" y="4301163"/>
            <a:ext cx="497714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-2</a:t>
            </a:r>
          </a:p>
        </p:txBody>
      </p:sp>
      <p:sp>
        <p:nvSpPr>
          <p:cNvPr id="922" name="TextBox 13"/>
          <p:cNvSpPr txBox="1"/>
          <p:nvPr/>
        </p:nvSpPr>
        <p:spPr>
          <a:xfrm>
            <a:off x="9931546" y="4242029"/>
            <a:ext cx="497714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-4</a:t>
            </a:r>
          </a:p>
        </p:txBody>
      </p:sp>
      <p:sp>
        <p:nvSpPr>
          <p:cNvPr id="923" name="TextBox 14"/>
          <p:cNvSpPr txBox="1"/>
          <p:nvPr/>
        </p:nvSpPr>
        <p:spPr>
          <a:xfrm>
            <a:off x="6842532" y="2368296"/>
            <a:ext cx="1635624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000">
                <a:solidFill>
                  <a:srgbClr val="4FACDB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start</a:t>
            </a:r>
          </a:p>
        </p:txBody>
      </p:sp>
      <p:graphicFrame>
        <p:nvGraphicFramePr>
          <p:cNvPr id="924" name="표 15"/>
          <p:cNvGraphicFramePr/>
          <p:nvPr/>
        </p:nvGraphicFramePr>
        <p:xfrm>
          <a:off x="7742681" y="7087065"/>
          <a:ext cx="2800351" cy="79318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33450"/>
                <a:gridCol w="933450"/>
                <a:gridCol w="933450"/>
              </a:tblGrid>
              <a:tr h="7931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INF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925" name="표 16"/>
          <p:cNvGraphicFramePr/>
          <p:nvPr/>
        </p:nvGraphicFramePr>
        <p:xfrm>
          <a:off x="7742681" y="6286500"/>
          <a:ext cx="2800351" cy="7931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33450"/>
                <a:gridCol w="933450"/>
                <a:gridCol w="933450"/>
              </a:tblGrid>
              <a:tr h="7931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26" name="TextBox 17"/>
          <p:cNvSpPr txBox="1"/>
          <p:nvPr/>
        </p:nvSpPr>
        <p:spPr>
          <a:xfrm>
            <a:off x="453267" y="8842744"/>
            <a:ext cx="193294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첫번째 반복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벨만</a:t>
            </a:r>
            <a:r>
              <a:t>-</a:t>
            </a:r>
            <a:r>
              <a:t>포드</a:t>
            </a:r>
          </a:p>
        </p:txBody>
      </p:sp>
      <p:grpSp>
        <p:nvGrpSpPr>
          <p:cNvPr id="934" name="타원 3"/>
          <p:cNvGrpSpPr/>
          <p:nvPr/>
        </p:nvGrpSpPr>
        <p:grpSpPr>
          <a:xfrm>
            <a:off x="7298446" y="2925140"/>
            <a:ext cx="723795" cy="723795"/>
            <a:chOff x="0" y="0"/>
            <a:chExt cx="723793" cy="723793"/>
          </a:xfrm>
        </p:grpSpPr>
        <p:sp>
          <p:nvSpPr>
            <p:cNvPr id="932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933" name="1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937" name="타원 4"/>
          <p:cNvGrpSpPr/>
          <p:nvPr/>
        </p:nvGrpSpPr>
        <p:grpSpPr>
          <a:xfrm>
            <a:off x="10265757" y="2925140"/>
            <a:ext cx="723795" cy="723795"/>
            <a:chOff x="0" y="0"/>
            <a:chExt cx="723793" cy="723793"/>
          </a:xfrm>
        </p:grpSpPr>
        <p:sp>
          <p:nvSpPr>
            <p:cNvPr id="935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936" name="2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940" name="타원 5"/>
          <p:cNvGrpSpPr/>
          <p:nvPr/>
        </p:nvGrpSpPr>
        <p:grpSpPr>
          <a:xfrm>
            <a:off x="8782101" y="4662816"/>
            <a:ext cx="723795" cy="723795"/>
            <a:chOff x="0" y="0"/>
            <a:chExt cx="723793" cy="723793"/>
          </a:xfrm>
        </p:grpSpPr>
        <p:sp>
          <p:nvSpPr>
            <p:cNvPr id="938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939" name="3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953" name="직선 화살표 연결선 6"/>
          <p:cNvSpPr/>
          <p:nvPr/>
        </p:nvSpPr>
        <p:spPr>
          <a:xfrm>
            <a:off x="8060285" y="3287037"/>
            <a:ext cx="216753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0"/>
                  <a:pt x="14400" y="0"/>
                  <a:pt x="21600" y="21600"/>
                </a:cubicBezTo>
              </a:path>
            </a:pathLst>
          </a:custGeom>
          <a:ln w="76200">
            <a:solidFill>
              <a:srgbClr val="FFFFFF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54" name="직선 화살표 연결선 7"/>
          <p:cNvSpPr/>
          <p:nvPr/>
        </p:nvSpPr>
        <p:spPr>
          <a:xfrm>
            <a:off x="7920250" y="3591443"/>
            <a:ext cx="963944" cy="1128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55" name="직선 화살표 연결선 8"/>
          <p:cNvSpPr/>
          <p:nvPr/>
        </p:nvSpPr>
        <p:spPr>
          <a:xfrm>
            <a:off x="9403849" y="3591390"/>
            <a:ext cx="963944" cy="11289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76200">
            <a:solidFill>
              <a:srgbClr val="FFFFFF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44" name="TextBox 9"/>
          <p:cNvSpPr txBox="1"/>
          <p:nvPr/>
        </p:nvSpPr>
        <p:spPr>
          <a:xfrm>
            <a:off x="8980366" y="2708376"/>
            <a:ext cx="33655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945" name="직선 화살표 연결선 10"/>
          <p:cNvSpPr/>
          <p:nvPr/>
        </p:nvSpPr>
        <p:spPr>
          <a:xfrm flipH="1" flipV="1">
            <a:off x="7764540" y="3679420"/>
            <a:ext cx="1017562" cy="1345295"/>
          </a:xfrm>
          <a:prstGeom prst="line">
            <a:avLst/>
          </a:prstGeom>
          <a:ln w="76200">
            <a:solidFill>
              <a:srgbClr val="4FAC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46" name="TextBox 11"/>
          <p:cNvSpPr txBox="1"/>
          <p:nvPr/>
        </p:nvSpPr>
        <p:spPr>
          <a:xfrm>
            <a:off x="8492994" y="3817530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47" name="TextBox 12"/>
          <p:cNvSpPr txBox="1"/>
          <p:nvPr/>
        </p:nvSpPr>
        <p:spPr>
          <a:xfrm>
            <a:off x="7752555" y="4301163"/>
            <a:ext cx="497714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-2</a:t>
            </a:r>
          </a:p>
        </p:txBody>
      </p:sp>
      <p:sp>
        <p:nvSpPr>
          <p:cNvPr id="948" name="TextBox 13"/>
          <p:cNvSpPr txBox="1"/>
          <p:nvPr/>
        </p:nvSpPr>
        <p:spPr>
          <a:xfrm>
            <a:off x="9931546" y="4242029"/>
            <a:ext cx="497714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-4</a:t>
            </a:r>
          </a:p>
        </p:txBody>
      </p:sp>
      <p:sp>
        <p:nvSpPr>
          <p:cNvPr id="949" name="TextBox 14"/>
          <p:cNvSpPr txBox="1"/>
          <p:nvPr/>
        </p:nvSpPr>
        <p:spPr>
          <a:xfrm>
            <a:off x="6842532" y="2368296"/>
            <a:ext cx="1635624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000">
                <a:solidFill>
                  <a:srgbClr val="4FACDB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start</a:t>
            </a:r>
          </a:p>
        </p:txBody>
      </p:sp>
      <p:graphicFrame>
        <p:nvGraphicFramePr>
          <p:cNvPr id="950" name="표 15"/>
          <p:cNvGraphicFramePr/>
          <p:nvPr/>
        </p:nvGraphicFramePr>
        <p:xfrm>
          <a:off x="7742681" y="7087065"/>
          <a:ext cx="2800351" cy="79318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33450"/>
                <a:gridCol w="933450"/>
                <a:gridCol w="933450"/>
              </a:tblGrid>
              <a:tr h="7931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951" name="표 16"/>
          <p:cNvGraphicFramePr/>
          <p:nvPr/>
        </p:nvGraphicFramePr>
        <p:xfrm>
          <a:off x="7742681" y="6286500"/>
          <a:ext cx="2800351" cy="7931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33450"/>
                <a:gridCol w="933450"/>
                <a:gridCol w="933450"/>
              </a:tblGrid>
              <a:tr h="7931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52" name="TextBox 17"/>
          <p:cNvSpPr txBox="1"/>
          <p:nvPr/>
        </p:nvSpPr>
        <p:spPr>
          <a:xfrm>
            <a:off x="453267" y="8842744"/>
            <a:ext cx="193294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첫번째 반복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벨만</a:t>
            </a:r>
            <a:r>
              <a:t>-</a:t>
            </a:r>
            <a:r>
              <a:t>포드</a:t>
            </a:r>
          </a:p>
        </p:txBody>
      </p:sp>
      <p:grpSp>
        <p:nvGrpSpPr>
          <p:cNvPr id="960" name="타원 3"/>
          <p:cNvGrpSpPr/>
          <p:nvPr/>
        </p:nvGrpSpPr>
        <p:grpSpPr>
          <a:xfrm>
            <a:off x="7298446" y="2925140"/>
            <a:ext cx="723795" cy="723795"/>
            <a:chOff x="0" y="0"/>
            <a:chExt cx="723793" cy="723793"/>
          </a:xfrm>
        </p:grpSpPr>
        <p:sp>
          <p:nvSpPr>
            <p:cNvPr id="958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959" name="1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963" name="타원 4"/>
          <p:cNvGrpSpPr/>
          <p:nvPr/>
        </p:nvGrpSpPr>
        <p:grpSpPr>
          <a:xfrm>
            <a:off x="10265757" y="2925140"/>
            <a:ext cx="723795" cy="723795"/>
            <a:chOff x="0" y="0"/>
            <a:chExt cx="723793" cy="723793"/>
          </a:xfrm>
        </p:grpSpPr>
        <p:sp>
          <p:nvSpPr>
            <p:cNvPr id="961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962" name="2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966" name="타원 5"/>
          <p:cNvGrpSpPr/>
          <p:nvPr/>
        </p:nvGrpSpPr>
        <p:grpSpPr>
          <a:xfrm>
            <a:off x="8782101" y="4662816"/>
            <a:ext cx="723795" cy="723795"/>
            <a:chOff x="0" y="0"/>
            <a:chExt cx="723793" cy="723793"/>
          </a:xfrm>
        </p:grpSpPr>
        <p:sp>
          <p:nvSpPr>
            <p:cNvPr id="964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965" name="3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979" name="직선 화살표 연결선 6"/>
          <p:cNvSpPr/>
          <p:nvPr/>
        </p:nvSpPr>
        <p:spPr>
          <a:xfrm>
            <a:off x="8060285" y="3287037"/>
            <a:ext cx="216753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0"/>
                  <a:pt x="14400" y="0"/>
                  <a:pt x="21600" y="21600"/>
                </a:cubicBezTo>
              </a:path>
            </a:pathLst>
          </a:custGeom>
          <a:ln w="76200">
            <a:solidFill>
              <a:srgbClr val="FFFFFF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80" name="직선 화살표 연결선 7"/>
          <p:cNvSpPr/>
          <p:nvPr/>
        </p:nvSpPr>
        <p:spPr>
          <a:xfrm>
            <a:off x="7920250" y="3591443"/>
            <a:ext cx="963944" cy="1128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76200">
            <a:solidFill>
              <a:srgbClr val="FFFFFF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81" name="직선 화살표 연결선 8"/>
          <p:cNvSpPr/>
          <p:nvPr/>
        </p:nvSpPr>
        <p:spPr>
          <a:xfrm>
            <a:off x="9403849" y="3591390"/>
            <a:ext cx="963944" cy="11289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76200">
            <a:solidFill>
              <a:srgbClr val="FFFFFF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70" name="TextBox 9"/>
          <p:cNvSpPr txBox="1"/>
          <p:nvPr/>
        </p:nvSpPr>
        <p:spPr>
          <a:xfrm>
            <a:off x="8980366" y="2708376"/>
            <a:ext cx="33655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971" name="직선 화살표 연결선 10"/>
          <p:cNvSpPr/>
          <p:nvPr/>
        </p:nvSpPr>
        <p:spPr>
          <a:xfrm flipH="1" flipV="1">
            <a:off x="7764540" y="3679420"/>
            <a:ext cx="1017562" cy="1345295"/>
          </a:xfrm>
          <a:prstGeom prst="line">
            <a:avLst/>
          </a:prstGeom>
          <a:ln w="76200">
            <a:solidFill>
              <a:srgbClr val="4FAC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72" name="TextBox 11"/>
          <p:cNvSpPr txBox="1"/>
          <p:nvPr/>
        </p:nvSpPr>
        <p:spPr>
          <a:xfrm>
            <a:off x="8492994" y="3817530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73" name="TextBox 12"/>
          <p:cNvSpPr txBox="1"/>
          <p:nvPr/>
        </p:nvSpPr>
        <p:spPr>
          <a:xfrm>
            <a:off x="7752555" y="4301163"/>
            <a:ext cx="497714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-2</a:t>
            </a:r>
          </a:p>
        </p:txBody>
      </p:sp>
      <p:sp>
        <p:nvSpPr>
          <p:cNvPr id="974" name="TextBox 13"/>
          <p:cNvSpPr txBox="1"/>
          <p:nvPr/>
        </p:nvSpPr>
        <p:spPr>
          <a:xfrm>
            <a:off x="9931546" y="4242029"/>
            <a:ext cx="497714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-4</a:t>
            </a:r>
          </a:p>
        </p:txBody>
      </p:sp>
      <p:sp>
        <p:nvSpPr>
          <p:cNvPr id="975" name="TextBox 14"/>
          <p:cNvSpPr txBox="1"/>
          <p:nvPr/>
        </p:nvSpPr>
        <p:spPr>
          <a:xfrm>
            <a:off x="6842532" y="2368296"/>
            <a:ext cx="1635624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000">
                <a:solidFill>
                  <a:srgbClr val="4FACDB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start</a:t>
            </a:r>
          </a:p>
        </p:txBody>
      </p:sp>
      <p:graphicFrame>
        <p:nvGraphicFramePr>
          <p:cNvPr id="976" name="표 15"/>
          <p:cNvGraphicFramePr/>
          <p:nvPr/>
        </p:nvGraphicFramePr>
        <p:xfrm>
          <a:off x="7742681" y="7087065"/>
          <a:ext cx="2800351" cy="79318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33450"/>
                <a:gridCol w="933450"/>
                <a:gridCol w="933450"/>
              </a:tblGrid>
              <a:tr h="7931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977" name="표 16"/>
          <p:cNvGraphicFramePr/>
          <p:nvPr/>
        </p:nvGraphicFramePr>
        <p:xfrm>
          <a:off x="7742681" y="6286500"/>
          <a:ext cx="2800351" cy="7931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33450"/>
                <a:gridCol w="933450"/>
                <a:gridCol w="933450"/>
              </a:tblGrid>
              <a:tr h="7931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978" name="TextBox 17"/>
          <p:cNvSpPr txBox="1"/>
          <p:nvPr/>
        </p:nvSpPr>
        <p:spPr>
          <a:xfrm>
            <a:off x="453267" y="8842744"/>
            <a:ext cx="193294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첫번째 반복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벨만</a:t>
            </a:r>
            <a:r>
              <a:t>-</a:t>
            </a:r>
            <a:r>
              <a:t>포드</a:t>
            </a:r>
          </a:p>
        </p:txBody>
      </p:sp>
      <p:grpSp>
        <p:nvGrpSpPr>
          <p:cNvPr id="986" name="타원 3"/>
          <p:cNvGrpSpPr/>
          <p:nvPr/>
        </p:nvGrpSpPr>
        <p:grpSpPr>
          <a:xfrm>
            <a:off x="7298446" y="2925140"/>
            <a:ext cx="723795" cy="723795"/>
            <a:chOff x="0" y="0"/>
            <a:chExt cx="723793" cy="723793"/>
          </a:xfrm>
        </p:grpSpPr>
        <p:sp>
          <p:nvSpPr>
            <p:cNvPr id="984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985" name="1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989" name="타원 4"/>
          <p:cNvGrpSpPr/>
          <p:nvPr/>
        </p:nvGrpSpPr>
        <p:grpSpPr>
          <a:xfrm>
            <a:off x="10265757" y="2925140"/>
            <a:ext cx="723795" cy="723795"/>
            <a:chOff x="0" y="0"/>
            <a:chExt cx="723793" cy="723793"/>
          </a:xfrm>
        </p:grpSpPr>
        <p:sp>
          <p:nvSpPr>
            <p:cNvPr id="987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988" name="2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992" name="타원 5"/>
          <p:cNvGrpSpPr/>
          <p:nvPr/>
        </p:nvGrpSpPr>
        <p:grpSpPr>
          <a:xfrm>
            <a:off x="8782101" y="4662816"/>
            <a:ext cx="723795" cy="723795"/>
            <a:chOff x="0" y="0"/>
            <a:chExt cx="723793" cy="723793"/>
          </a:xfrm>
        </p:grpSpPr>
        <p:sp>
          <p:nvSpPr>
            <p:cNvPr id="990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991" name="3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005" name="직선 화살표 연결선 6"/>
          <p:cNvSpPr/>
          <p:nvPr/>
        </p:nvSpPr>
        <p:spPr>
          <a:xfrm>
            <a:off x="8060285" y="3287037"/>
            <a:ext cx="216753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0"/>
                  <a:pt x="14400" y="0"/>
                  <a:pt x="21600" y="21600"/>
                </a:cubicBezTo>
              </a:path>
            </a:pathLst>
          </a:custGeom>
          <a:ln w="76200">
            <a:solidFill>
              <a:srgbClr val="FFFFFF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06" name="직선 화살표 연결선 7"/>
          <p:cNvSpPr/>
          <p:nvPr/>
        </p:nvSpPr>
        <p:spPr>
          <a:xfrm>
            <a:off x="7920250" y="3591443"/>
            <a:ext cx="963944" cy="1128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76200">
            <a:solidFill>
              <a:srgbClr val="FFFFFF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07" name="직선 화살표 연결선 8"/>
          <p:cNvSpPr/>
          <p:nvPr/>
        </p:nvSpPr>
        <p:spPr>
          <a:xfrm>
            <a:off x="9403849" y="3591390"/>
            <a:ext cx="963944" cy="11289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76200">
            <a:solidFill>
              <a:srgbClr val="FFFFFF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96" name="TextBox 9"/>
          <p:cNvSpPr txBox="1"/>
          <p:nvPr/>
        </p:nvSpPr>
        <p:spPr>
          <a:xfrm>
            <a:off x="8980366" y="2708376"/>
            <a:ext cx="33655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997" name="직선 화살표 연결선 10"/>
          <p:cNvSpPr/>
          <p:nvPr/>
        </p:nvSpPr>
        <p:spPr>
          <a:xfrm flipH="1" flipV="1">
            <a:off x="7764540" y="3679420"/>
            <a:ext cx="1017562" cy="1345295"/>
          </a:xfrm>
          <a:prstGeom prst="line">
            <a:avLst/>
          </a:prstGeom>
          <a:ln w="76200"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98" name="TextBox 11"/>
          <p:cNvSpPr txBox="1"/>
          <p:nvPr/>
        </p:nvSpPr>
        <p:spPr>
          <a:xfrm>
            <a:off x="8492994" y="3817530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99" name="TextBox 12"/>
          <p:cNvSpPr txBox="1"/>
          <p:nvPr/>
        </p:nvSpPr>
        <p:spPr>
          <a:xfrm>
            <a:off x="7752555" y="4301163"/>
            <a:ext cx="497714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-2</a:t>
            </a:r>
          </a:p>
        </p:txBody>
      </p:sp>
      <p:sp>
        <p:nvSpPr>
          <p:cNvPr id="1000" name="TextBox 13"/>
          <p:cNvSpPr txBox="1"/>
          <p:nvPr/>
        </p:nvSpPr>
        <p:spPr>
          <a:xfrm>
            <a:off x="9931546" y="4242029"/>
            <a:ext cx="497714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-4</a:t>
            </a:r>
          </a:p>
        </p:txBody>
      </p:sp>
      <p:sp>
        <p:nvSpPr>
          <p:cNvPr id="1001" name="TextBox 14"/>
          <p:cNvSpPr txBox="1"/>
          <p:nvPr/>
        </p:nvSpPr>
        <p:spPr>
          <a:xfrm>
            <a:off x="6842532" y="2368296"/>
            <a:ext cx="1635624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000">
                <a:solidFill>
                  <a:srgbClr val="4FACDB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start</a:t>
            </a:r>
          </a:p>
        </p:txBody>
      </p:sp>
      <p:graphicFrame>
        <p:nvGraphicFramePr>
          <p:cNvPr id="1002" name="표 15"/>
          <p:cNvGraphicFramePr/>
          <p:nvPr/>
        </p:nvGraphicFramePr>
        <p:xfrm>
          <a:off x="7742681" y="7087065"/>
          <a:ext cx="2800351" cy="79318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33450"/>
                <a:gridCol w="933450"/>
                <a:gridCol w="933450"/>
              </a:tblGrid>
              <a:tr h="7931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-2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003" name="표 16"/>
          <p:cNvGraphicFramePr/>
          <p:nvPr/>
        </p:nvGraphicFramePr>
        <p:xfrm>
          <a:off x="7742681" y="6286500"/>
          <a:ext cx="2800351" cy="7931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33450"/>
                <a:gridCol w="933450"/>
                <a:gridCol w="933450"/>
              </a:tblGrid>
              <a:tr h="7931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04" name="TextBox 17"/>
          <p:cNvSpPr txBox="1"/>
          <p:nvPr/>
        </p:nvSpPr>
        <p:spPr>
          <a:xfrm>
            <a:off x="453267" y="8842744"/>
            <a:ext cx="193294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첫번째 반복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벨만</a:t>
            </a:r>
            <a:r>
              <a:t>-</a:t>
            </a:r>
            <a:r>
              <a:t>포드</a:t>
            </a:r>
          </a:p>
        </p:txBody>
      </p:sp>
      <p:grpSp>
        <p:nvGrpSpPr>
          <p:cNvPr id="1012" name="타원 3"/>
          <p:cNvGrpSpPr/>
          <p:nvPr/>
        </p:nvGrpSpPr>
        <p:grpSpPr>
          <a:xfrm>
            <a:off x="7298446" y="2925140"/>
            <a:ext cx="723795" cy="723795"/>
            <a:chOff x="0" y="0"/>
            <a:chExt cx="723793" cy="723793"/>
          </a:xfrm>
        </p:grpSpPr>
        <p:sp>
          <p:nvSpPr>
            <p:cNvPr id="1010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1011" name="1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015" name="타원 4"/>
          <p:cNvGrpSpPr/>
          <p:nvPr/>
        </p:nvGrpSpPr>
        <p:grpSpPr>
          <a:xfrm>
            <a:off x="10265757" y="2925140"/>
            <a:ext cx="723795" cy="723795"/>
            <a:chOff x="0" y="0"/>
            <a:chExt cx="723793" cy="723793"/>
          </a:xfrm>
        </p:grpSpPr>
        <p:sp>
          <p:nvSpPr>
            <p:cNvPr id="1013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1014" name="2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018" name="타원 5"/>
          <p:cNvGrpSpPr/>
          <p:nvPr/>
        </p:nvGrpSpPr>
        <p:grpSpPr>
          <a:xfrm>
            <a:off x="8782101" y="4662816"/>
            <a:ext cx="723795" cy="723795"/>
            <a:chOff x="0" y="0"/>
            <a:chExt cx="723793" cy="723793"/>
          </a:xfrm>
        </p:grpSpPr>
        <p:sp>
          <p:nvSpPr>
            <p:cNvPr id="1016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1017" name="3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031" name="직선 화살표 연결선 6"/>
          <p:cNvSpPr/>
          <p:nvPr/>
        </p:nvSpPr>
        <p:spPr>
          <a:xfrm>
            <a:off x="8060285" y="3287037"/>
            <a:ext cx="216753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0"/>
                  <a:pt x="14400" y="0"/>
                  <a:pt x="21600" y="21600"/>
                </a:cubicBezTo>
              </a:path>
            </a:pathLst>
          </a:custGeom>
          <a:ln w="76200">
            <a:solidFill>
              <a:srgbClr val="FFFFFF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32" name="직선 화살표 연결선 7"/>
          <p:cNvSpPr/>
          <p:nvPr/>
        </p:nvSpPr>
        <p:spPr>
          <a:xfrm>
            <a:off x="7920250" y="3591443"/>
            <a:ext cx="963944" cy="1128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33" name="직선 화살표 연결선 8"/>
          <p:cNvSpPr/>
          <p:nvPr/>
        </p:nvSpPr>
        <p:spPr>
          <a:xfrm>
            <a:off x="9403849" y="3591390"/>
            <a:ext cx="963944" cy="11289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22" name="TextBox 9"/>
          <p:cNvSpPr txBox="1"/>
          <p:nvPr/>
        </p:nvSpPr>
        <p:spPr>
          <a:xfrm>
            <a:off x="8980366" y="2708376"/>
            <a:ext cx="33655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023" name="직선 화살표 연결선 10"/>
          <p:cNvSpPr/>
          <p:nvPr/>
        </p:nvSpPr>
        <p:spPr>
          <a:xfrm flipH="1" flipV="1">
            <a:off x="7764540" y="3679420"/>
            <a:ext cx="1017562" cy="1345295"/>
          </a:xfrm>
          <a:prstGeom prst="line">
            <a:avLst/>
          </a:prstGeom>
          <a:ln w="76200">
            <a:solidFill>
              <a:srgbClr val="4FAC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24" name="TextBox 11"/>
          <p:cNvSpPr txBox="1"/>
          <p:nvPr/>
        </p:nvSpPr>
        <p:spPr>
          <a:xfrm>
            <a:off x="8492994" y="3817530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25" name="TextBox 12"/>
          <p:cNvSpPr txBox="1"/>
          <p:nvPr/>
        </p:nvSpPr>
        <p:spPr>
          <a:xfrm>
            <a:off x="7752555" y="4301163"/>
            <a:ext cx="497714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-2</a:t>
            </a:r>
          </a:p>
        </p:txBody>
      </p:sp>
      <p:sp>
        <p:nvSpPr>
          <p:cNvPr id="1026" name="TextBox 13"/>
          <p:cNvSpPr txBox="1"/>
          <p:nvPr/>
        </p:nvSpPr>
        <p:spPr>
          <a:xfrm>
            <a:off x="9931546" y="4242029"/>
            <a:ext cx="497714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-4</a:t>
            </a:r>
          </a:p>
        </p:txBody>
      </p:sp>
      <p:sp>
        <p:nvSpPr>
          <p:cNvPr id="1027" name="TextBox 14"/>
          <p:cNvSpPr txBox="1"/>
          <p:nvPr/>
        </p:nvSpPr>
        <p:spPr>
          <a:xfrm>
            <a:off x="6842532" y="2368296"/>
            <a:ext cx="1635624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000">
                <a:solidFill>
                  <a:srgbClr val="4FACDB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start</a:t>
            </a:r>
          </a:p>
        </p:txBody>
      </p:sp>
      <p:graphicFrame>
        <p:nvGraphicFramePr>
          <p:cNvPr id="1028" name="표 15"/>
          <p:cNvGraphicFramePr/>
          <p:nvPr/>
        </p:nvGraphicFramePr>
        <p:xfrm>
          <a:off x="7742681" y="7087065"/>
          <a:ext cx="2800351" cy="79318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33450"/>
                <a:gridCol w="933450"/>
                <a:gridCol w="933450"/>
              </a:tblGrid>
              <a:tr h="7931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-2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029" name="표 16"/>
          <p:cNvGraphicFramePr/>
          <p:nvPr/>
        </p:nvGraphicFramePr>
        <p:xfrm>
          <a:off x="7742681" y="6286500"/>
          <a:ext cx="2800351" cy="7931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33450"/>
                <a:gridCol w="933450"/>
                <a:gridCol w="933450"/>
              </a:tblGrid>
              <a:tr h="7931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30" name="TextBox 17"/>
          <p:cNvSpPr txBox="1"/>
          <p:nvPr/>
        </p:nvSpPr>
        <p:spPr>
          <a:xfrm>
            <a:off x="453267" y="8842744"/>
            <a:ext cx="193294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두번째 반복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벨만</a:t>
            </a:r>
            <a:r>
              <a:t>-</a:t>
            </a:r>
            <a:r>
              <a:t>포드</a:t>
            </a:r>
          </a:p>
        </p:txBody>
      </p:sp>
      <p:grpSp>
        <p:nvGrpSpPr>
          <p:cNvPr id="1038" name="타원 3"/>
          <p:cNvGrpSpPr/>
          <p:nvPr/>
        </p:nvGrpSpPr>
        <p:grpSpPr>
          <a:xfrm>
            <a:off x="7298446" y="2925140"/>
            <a:ext cx="723795" cy="723795"/>
            <a:chOff x="0" y="0"/>
            <a:chExt cx="723793" cy="723793"/>
          </a:xfrm>
        </p:grpSpPr>
        <p:sp>
          <p:nvSpPr>
            <p:cNvPr id="1036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1037" name="1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041" name="타원 4"/>
          <p:cNvGrpSpPr/>
          <p:nvPr/>
        </p:nvGrpSpPr>
        <p:grpSpPr>
          <a:xfrm>
            <a:off x="10265757" y="2925140"/>
            <a:ext cx="723795" cy="723795"/>
            <a:chOff x="0" y="0"/>
            <a:chExt cx="723793" cy="723793"/>
          </a:xfrm>
        </p:grpSpPr>
        <p:sp>
          <p:nvSpPr>
            <p:cNvPr id="1039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1040" name="2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044" name="타원 5"/>
          <p:cNvGrpSpPr/>
          <p:nvPr/>
        </p:nvGrpSpPr>
        <p:grpSpPr>
          <a:xfrm>
            <a:off x="8782101" y="4662816"/>
            <a:ext cx="723795" cy="723795"/>
            <a:chOff x="0" y="0"/>
            <a:chExt cx="723793" cy="723793"/>
          </a:xfrm>
        </p:grpSpPr>
        <p:sp>
          <p:nvSpPr>
            <p:cNvPr id="1042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1043" name="3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057" name="직선 화살표 연결선 6"/>
          <p:cNvSpPr/>
          <p:nvPr/>
        </p:nvSpPr>
        <p:spPr>
          <a:xfrm>
            <a:off x="8060285" y="3287037"/>
            <a:ext cx="216753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0"/>
                  <a:pt x="14400" y="0"/>
                  <a:pt x="21600" y="21600"/>
                </a:cubicBezTo>
              </a:path>
            </a:pathLst>
          </a:custGeom>
          <a:ln w="76200">
            <a:solidFill>
              <a:srgbClr val="FFFFFF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58" name="직선 화살표 연결선 7"/>
          <p:cNvSpPr/>
          <p:nvPr/>
        </p:nvSpPr>
        <p:spPr>
          <a:xfrm>
            <a:off x="7920250" y="3591443"/>
            <a:ext cx="963944" cy="1128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59" name="직선 화살표 연결선 8"/>
          <p:cNvSpPr/>
          <p:nvPr/>
        </p:nvSpPr>
        <p:spPr>
          <a:xfrm>
            <a:off x="9403849" y="3591390"/>
            <a:ext cx="963944" cy="11289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76200">
            <a:solidFill>
              <a:srgbClr val="FFFFFF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48" name="TextBox 9"/>
          <p:cNvSpPr txBox="1"/>
          <p:nvPr/>
        </p:nvSpPr>
        <p:spPr>
          <a:xfrm>
            <a:off x="8980366" y="2708376"/>
            <a:ext cx="33655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049" name="직선 화살표 연결선 10"/>
          <p:cNvSpPr/>
          <p:nvPr/>
        </p:nvSpPr>
        <p:spPr>
          <a:xfrm flipH="1" flipV="1">
            <a:off x="7764540" y="3679420"/>
            <a:ext cx="1017562" cy="1345295"/>
          </a:xfrm>
          <a:prstGeom prst="line">
            <a:avLst/>
          </a:prstGeom>
          <a:ln w="76200">
            <a:solidFill>
              <a:srgbClr val="4FAC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50" name="TextBox 11"/>
          <p:cNvSpPr txBox="1"/>
          <p:nvPr/>
        </p:nvSpPr>
        <p:spPr>
          <a:xfrm>
            <a:off x="8492994" y="3817530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51" name="TextBox 12"/>
          <p:cNvSpPr txBox="1"/>
          <p:nvPr/>
        </p:nvSpPr>
        <p:spPr>
          <a:xfrm>
            <a:off x="7752555" y="4301163"/>
            <a:ext cx="497714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-2</a:t>
            </a:r>
          </a:p>
        </p:txBody>
      </p:sp>
      <p:sp>
        <p:nvSpPr>
          <p:cNvPr id="1052" name="TextBox 13"/>
          <p:cNvSpPr txBox="1"/>
          <p:nvPr/>
        </p:nvSpPr>
        <p:spPr>
          <a:xfrm>
            <a:off x="9931546" y="4242029"/>
            <a:ext cx="497714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-4</a:t>
            </a:r>
          </a:p>
        </p:txBody>
      </p:sp>
      <p:sp>
        <p:nvSpPr>
          <p:cNvPr id="1053" name="TextBox 14"/>
          <p:cNvSpPr txBox="1"/>
          <p:nvPr/>
        </p:nvSpPr>
        <p:spPr>
          <a:xfrm>
            <a:off x="6842532" y="2368296"/>
            <a:ext cx="1635624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000">
                <a:solidFill>
                  <a:srgbClr val="4FACDB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start</a:t>
            </a:r>
          </a:p>
        </p:txBody>
      </p:sp>
      <p:graphicFrame>
        <p:nvGraphicFramePr>
          <p:cNvPr id="1054" name="표 15"/>
          <p:cNvGraphicFramePr/>
          <p:nvPr/>
        </p:nvGraphicFramePr>
        <p:xfrm>
          <a:off x="7742681" y="7087065"/>
          <a:ext cx="2800351" cy="79318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33450"/>
                <a:gridCol w="933450"/>
                <a:gridCol w="933450"/>
              </a:tblGrid>
              <a:tr h="7931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-2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-2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055" name="표 16"/>
          <p:cNvGraphicFramePr/>
          <p:nvPr/>
        </p:nvGraphicFramePr>
        <p:xfrm>
          <a:off x="7742681" y="6286500"/>
          <a:ext cx="2800351" cy="7931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33450"/>
                <a:gridCol w="933450"/>
                <a:gridCol w="933450"/>
              </a:tblGrid>
              <a:tr h="7931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56" name="TextBox 17"/>
          <p:cNvSpPr txBox="1"/>
          <p:nvPr/>
        </p:nvSpPr>
        <p:spPr>
          <a:xfrm>
            <a:off x="453267" y="8842744"/>
            <a:ext cx="193294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두번째 반복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벨만</a:t>
            </a:r>
            <a:r>
              <a:t>-</a:t>
            </a:r>
            <a:r>
              <a:t>포드</a:t>
            </a:r>
          </a:p>
        </p:txBody>
      </p:sp>
      <p:grpSp>
        <p:nvGrpSpPr>
          <p:cNvPr id="1064" name="타원 3"/>
          <p:cNvGrpSpPr/>
          <p:nvPr/>
        </p:nvGrpSpPr>
        <p:grpSpPr>
          <a:xfrm>
            <a:off x="7298446" y="2925140"/>
            <a:ext cx="723795" cy="723795"/>
            <a:chOff x="0" y="0"/>
            <a:chExt cx="723793" cy="723793"/>
          </a:xfrm>
        </p:grpSpPr>
        <p:sp>
          <p:nvSpPr>
            <p:cNvPr id="1062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1063" name="1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067" name="타원 4"/>
          <p:cNvGrpSpPr/>
          <p:nvPr/>
        </p:nvGrpSpPr>
        <p:grpSpPr>
          <a:xfrm>
            <a:off x="10265757" y="2925140"/>
            <a:ext cx="723795" cy="723795"/>
            <a:chOff x="0" y="0"/>
            <a:chExt cx="723793" cy="723793"/>
          </a:xfrm>
        </p:grpSpPr>
        <p:sp>
          <p:nvSpPr>
            <p:cNvPr id="1065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1066" name="2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070" name="타원 5"/>
          <p:cNvGrpSpPr/>
          <p:nvPr/>
        </p:nvGrpSpPr>
        <p:grpSpPr>
          <a:xfrm>
            <a:off x="8782101" y="4662816"/>
            <a:ext cx="723795" cy="723795"/>
            <a:chOff x="0" y="0"/>
            <a:chExt cx="723793" cy="723793"/>
          </a:xfrm>
        </p:grpSpPr>
        <p:sp>
          <p:nvSpPr>
            <p:cNvPr id="1068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1069" name="3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083" name="직선 화살표 연결선 6"/>
          <p:cNvSpPr/>
          <p:nvPr/>
        </p:nvSpPr>
        <p:spPr>
          <a:xfrm>
            <a:off x="8060285" y="3287037"/>
            <a:ext cx="216753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0"/>
                  <a:pt x="14400" y="0"/>
                  <a:pt x="21600" y="21600"/>
                </a:cubicBezTo>
              </a:path>
            </a:pathLst>
          </a:custGeom>
          <a:ln w="76200">
            <a:solidFill>
              <a:srgbClr val="FFFFFF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84" name="직선 화살표 연결선 7"/>
          <p:cNvSpPr/>
          <p:nvPr/>
        </p:nvSpPr>
        <p:spPr>
          <a:xfrm>
            <a:off x="7920250" y="3591443"/>
            <a:ext cx="963944" cy="1128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76200">
            <a:solidFill>
              <a:srgbClr val="FFFFFF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85" name="직선 화살표 연결선 8"/>
          <p:cNvSpPr/>
          <p:nvPr/>
        </p:nvSpPr>
        <p:spPr>
          <a:xfrm>
            <a:off x="9403849" y="3591390"/>
            <a:ext cx="963944" cy="11289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76200">
            <a:solidFill>
              <a:srgbClr val="FFFFFF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74" name="TextBox 9"/>
          <p:cNvSpPr txBox="1"/>
          <p:nvPr/>
        </p:nvSpPr>
        <p:spPr>
          <a:xfrm>
            <a:off x="8980366" y="2708376"/>
            <a:ext cx="33655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075" name="직선 화살표 연결선 10"/>
          <p:cNvSpPr/>
          <p:nvPr/>
        </p:nvSpPr>
        <p:spPr>
          <a:xfrm flipH="1" flipV="1">
            <a:off x="7764540" y="3679420"/>
            <a:ext cx="1017562" cy="1345295"/>
          </a:xfrm>
          <a:prstGeom prst="line">
            <a:avLst/>
          </a:prstGeom>
          <a:ln w="76200">
            <a:solidFill>
              <a:srgbClr val="4FAC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76" name="TextBox 11"/>
          <p:cNvSpPr txBox="1"/>
          <p:nvPr/>
        </p:nvSpPr>
        <p:spPr>
          <a:xfrm>
            <a:off x="8492994" y="3817530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077" name="TextBox 12"/>
          <p:cNvSpPr txBox="1"/>
          <p:nvPr/>
        </p:nvSpPr>
        <p:spPr>
          <a:xfrm>
            <a:off x="7752555" y="4301163"/>
            <a:ext cx="497714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-2</a:t>
            </a:r>
          </a:p>
        </p:txBody>
      </p:sp>
      <p:sp>
        <p:nvSpPr>
          <p:cNvPr id="1078" name="TextBox 13"/>
          <p:cNvSpPr txBox="1"/>
          <p:nvPr/>
        </p:nvSpPr>
        <p:spPr>
          <a:xfrm>
            <a:off x="9931546" y="4242029"/>
            <a:ext cx="497714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-4</a:t>
            </a:r>
          </a:p>
        </p:txBody>
      </p:sp>
      <p:sp>
        <p:nvSpPr>
          <p:cNvPr id="1079" name="TextBox 14"/>
          <p:cNvSpPr txBox="1"/>
          <p:nvPr/>
        </p:nvSpPr>
        <p:spPr>
          <a:xfrm>
            <a:off x="6842532" y="2368296"/>
            <a:ext cx="1635624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000">
                <a:solidFill>
                  <a:srgbClr val="4FACDB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start</a:t>
            </a:r>
          </a:p>
        </p:txBody>
      </p:sp>
      <p:graphicFrame>
        <p:nvGraphicFramePr>
          <p:cNvPr id="1080" name="표 15"/>
          <p:cNvGraphicFramePr/>
          <p:nvPr/>
        </p:nvGraphicFramePr>
        <p:xfrm>
          <a:off x="7742681" y="7087065"/>
          <a:ext cx="2800351" cy="79318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33450"/>
                <a:gridCol w="933450"/>
                <a:gridCol w="933450"/>
              </a:tblGrid>
              <a:tr h="7931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-2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-2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081" name="표 16"/>
          <p:cNvGraphicFramePr/>
          <p:nvPr/>
        </p:nvGraphicFramePr>
        <p:xfrm>
          <a:off x="7742681" y="6286500"/>
          <a:ext cx="2800351" cy="7931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33450"/>
                <a:gridCol w="933450"/>
                <a:gridCol w="933450"/>
              </a:tblGrid>
              <a:tr h="7931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082" name="TextBox 17"/>
          <p:cNvSpPr txBox="1"/>
          <p:nvPr/>
        </p:nvSpPr>
        <p:spPr>
          <a:xfrm>
            <a:off x="453267" y="8842744"/>
            <a:ext cx="193294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두번째 반복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벨만</a:t>
            </a:r>
            <a:r>
              <a:t>-</a:t>
            </a:r>
            <a:r>
              <a:t>포드</a:t>
            </a:r>
          </a:p>
        </p:txBody>
      </p:sp>
      <p:grpSp>
        <p:nvGrpSpPr>
          <p:cNvPr id="1090" name="타원 3"/>
          <p:cNvGrpSpPr/>
          <p:nvPr/>
        </p:nvGrpSpPr>
        <p:grpSpPr>
          <a:xfrm>
            <a:off x="7298446" y="2925140"/>
            <a:ext cx="723795" cy="723795"/>
            <a:chOff x="0" y="0"/>
            <a:chExt cx="723793" cy="723793"/>
          </a:xfrm>
        </p:grpSpPr>
        <p:sp>
          <p:nvSpPr>
            <p:cNvPr id="1088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1089" name="1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093" name="타원 4"/>
          <p:cNvGrpSpPr/>
          <p:nvPr/>
        </p:nvGrpSpPr>
        <p:grpSpPr>
          <a:xfrm>
            <a:off x="10265757" y="2925140"/>
            <a:ext cx="723795" cy="723795"/>
            <a:chOff x="0" y="0"/>
            <a:chExt cx="723793" cy="723793"/>
          </a:xfrm>
        </p:grpSpPr>
        <p:sp>
          <p:nvSpPr>
            <p:cNvPr id="1091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1092" name="2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096" name="타원 5"/>
          <p:cNvGrpSpPr/>
          <p:nvPr/>
        </p:nvGrpSpPr>
        <p:grpSpPr>
          <a:xfrm>
            <a:off x="8782101" y="4662816"/>
            <a:ext cx="723795" cy="723795"/>
            <a:chOff x="0" y="0"/>
            <a:chExt cx="723793" cy="723793"/>
          </a:xfrm>
        </p:grpSpPr>
        <p:sp>
          <p:nvSpPr>
            <p:cNvPr id="1094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1095" name="3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109" name="직선 화살표 연결선 6"/>
          <p:cNvSpPr/>
          <p:nvPr/>
        </p:nvSpPr>
        <p:spPr>
          <a:xfrm>
            <a:off x="8060285" y="3287037"/>
            <a:ext cx="216753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0"/>
                  <a:pt x="14400" y="0"/>
                  <a:pt x="21600" y="21600"/>
                </a:cubicBezTo>
              </a:path>
            </a:pathLst>
          </a:custGeom>
          <a:ln w="76200">
            <a:solidFill>
              <a:srgbClr val="FFFFFF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10" name="직선 화살표 연결선 7"/>
          <p:cNvSpPr/>
          <p:nvPr/>
        </p:nvSpPr>
        <p:spPr>
          <a:xfrm>
            <a:off x="7920250" y="3591443"/>
            <a:ext cx="963944" cy="1128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76200">
            <a:solidFill>
              <a:srgbClr val="FFFFFF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11" name="직선 화살표 연결선 8"/>
          <p:cNvSpPr/>
          <p:nvPr/>
        </p:nvSpPr>
        <p:spPr>
          <a:xfrm>
            <a:off x="9403849" y="3591390"/>
            <a:ext cx="963944" cy="11289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76200">
            <a:solidFill>
              <a:srgbClr val="FFFFFF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00" name="TextBox 9"/>
          <p:cNvSpPr txBox="1"/>
          <p:nvPr/>
        </p:nvSpPr>
        <p:spPr>
          <a:xfrm>
            <a:off x="8980366" y="2708376"/>
            <a:ext cx="33655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01" name="직선 화살표 연결선 10"/>
          <p:cNvSpPr/>
          <p:nvPr/>
        </p:nvSpPr>
        <p:spPr>
          <a:xfrm flipH="1" flipV="1">
            <a:off x="7764540" y="3679420"/>
            <a:ext cx="1017562" cy="1345295"/>
          </a:xfrm>
          <a:prstGeom prst="line">
            <a:avLst/>
          </a:prstGeom>
          <a:ln w="76200"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02" name="TextBox 11"/>
          <p:cNvSpPr txBox="1"/>
          <p:nvPr/>
        </p:nvSpPr>
        <p:spPr>
          <a:xfrm>
            <a:off x="8492994" y="3817530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03" name="TextBox 12"/>
          <p:cNvSpPr txBox="1"/>
          <p:nvPr/>
        </p:nvSpPr>
        <p:spPr>
          <a:xfrm>
            <a:off x="7752555" y="4301163"/>
            <a:ext cx="497714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-2</a:t>
            </a:r>
          </a:p>
        </p:txBody>
      </p:sp>
      <p:sp>
        <p:nvSpPr>
          <p:cNvPr id="1104" name="TextBox 13"/>
          <p:cNvSpPr txBox="1"/>
          <p:nvPr/>
        </p:nvSpPr>
        <p:spPr>
          <a:xfrm>
            <a:off x="9931546" y="4242029"/>
            <a:ext cx="497714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-4</a:t>
            </a:r>
          </a:p>
        </p:txBody>
      </p:sp>
      <p:sp>
        <p:nvSpPr>
          <p:cNvPr id="1105" name="TextBox 14"/>
          <p:cNvSpPr txBox="1"/>
          <p:nvPr/>
        </p:nvSpPr>
        <p:spPr>
          <a:xfrm>
            <a:off x="6842532" y="2368296"/>
            <a:ext cx="1635624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000">
                <a:solidFill>
                  <a:srgbClr val="4FACDB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start</a:t>
            </a:r>
          </a:p>
        </p:txBody>
      </p:sp>
      <p:graphicFrame>
        <p:nvGraphicFramePr>
          <p:cNvPr id="1106" name="표 15"/>
          <p:cNvGraphicFramePr/>
          <p:nvPr/>
        </p:nvGraphicFramePr>
        <p:xfrm>
          <a:off x="7742681" y="7087065"/>
          <a:ext cx="2800351" cy="79318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33450"/>
                <a:gridCol w="933450"/>
                <a:gridCol w="933450"/>
              </a:tblGrid>
              <a:tr h="7931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-4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-2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107" name="표 16"/>
          <p:cNvGraphicFramePr/>
          <p:nvPr/>
        </p:nvGraphicFramePr>
        <p:xfrm>
          <a:off x="7742681" y="6286500"/>
          <a:ext cx="2800351" cy="7931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33450"/>
                <a:gridCol w="933450"/>
                <a:gridCol w="933450"/>
              </a:tblGrid>
              <a:tr h="7931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08" name="TextBox 17"/>
          <p:cNvSpPr txBox="1"/>
          <p:nvPr/>
        </p:nvSpPr>
        <p:spPr>
          <a:xfrm>
            <a:off x="453267" y="8842744"/>
            <a:ext cx="193294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두번째 반복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최단 경로</a:t>
            </a:r>
          </a:p>
        </p:txBody>
      </p:sp>
      <p:sp>
        <p:nvSpPr>
          <p:cNvPr id="196" name="TextBox 3"/>
          <p:cNvSpPr txBox="1"/>
          <p:nvPr/>
        </p:nvSpPr>
        <p:spPr>
          <a:xfrm>
            <a:off x="1036319" y="2573802"/>
            <a:ext cx="4861562" cy="598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Shortest Path</a:t>
            </a:r>
          </a:p>
        </p:txBody>
      </p:sp>
      <p:sp>
        <p:nvSpPr>
          <p:cNvPr id="197" name="TextBox 4"/>
          <p:cNvSpPr txBox="1"/>
          <p:nvPr/>
        </p:nvSpPr>
        <p:spPr>
          <a:xfrm>
            <a:off x="1036319" y="3619499"/>
            <a:ext cx="15529562" cy="363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그래프에서 정점 사이의 </a:t>
            </a:r>
            <a:r>
              <a:rPr>
                <a:solidFill>
                  <a:srgbClr val="4FACDB"/>
                </a:solidFill>
              </a:rPr>
              <a:t>최단 경로</a:t>
            </a:r>
            <a:r>
              <a:t>를 구하는 알고리즘</a:t>
            </a:r>
          </a:p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Single-Source (SSP) : </a:t>
            </a:r>
            <a:r>
              <a:rPr>
                <a:solidFill>
                  <a:srgbClr val="4FACDB"/>
                </a:solidFill>
              </a:rPr>
              <a:t>하나의 시작점</a:t>
            </a:r>
            <a:r>
              <a:t>에 대한 </a:t>
            </a:r>
            <a:r>
              <a:rPr>
                <a:solidFill>
                  <a:srgbClr val="4FACDB"/>
                </a:solidFill>
              </a:rPr>
              <a:t>모든 정점</a:t>
            </a:r>
            <a:r>
              <a:t>까지의 최단 경로</a:t>
            </a:r>
          </a:p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Single-Destination : </a:t>
            </a:r>
            <a:r>
              <a:rPr>
                <a:solidFill>
                  <a:srgbClr val="4FACDB"/>
                </a:solidFill>
              </a:rPr>
              <a:t>모든 정점</a:t>
            </a:r>
            <a:r>
              <a:t>으로부터 </a:t>
            </a:r>
            <a:r>
              <a:rPr>
                <a:solidFill>
                  <a:srgbClr val="4FACDB"/>
                </a:solidFill>
              </a:rPr>
              <a:t>하나의 도착점</a:t>
            </a:r>
            <a:r>
              <a:t>까지의 최단 경로</a:t>
            </a:r>
            <a:r>
              <a:t>. SSP</a:t>
            </a:r>
            <a:r>
              <a:t>를 뒤집어서 구현</a:t>
            </a:r>
          </a:p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Single-Pair : </a:t>
            </a:r>
            <a:r>
              <a:rPr>
                <a:solidFill>
                  <a:srgbClr val="4FACDB"/>
                </a:solidFill>
              </a:rPr>
              <a:t>특정 정점 </a:t>
            </a:r>
            <a:r>
              <a:rPr>
                <a:solidFill>
                  <a:srgbClr val="4FACDB"/>
                </a:solidFill>
              </a:rPr>
              <a:t>2</a:t>
            </a:r>
            <a:r>
              <a:rPr>
                <a:solidFill>
                  <a:srgbClr val="4FACDB"/>
                </a:solidFill>
              </a:rPr>
              <a:t>개</a:t>
            </a:r>
            <a:r>
              <a:rPr>
                <a:solidFill>
                  <a:srgbClr val="12B95F"/>
                </a:solidFill>
              </a:rPr>
              <a:t> </a:t>
            </a:r>
            <a:r>
              <a:t>사이의 최단 경로</a:t>
            </a:r>
            <a:r>
              <a:t>. SSP</a:t>
            </a:r>
            <a:r>
              <a:t>의 </a:t>
            </a:r>
            <a:r>
              <a:t>sub-problem</a:t>
            </a:r>
          </a:p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All-Pairs (ASP) : </a:t>
            </a:r>
            <a:r>
              <a:t>가능한 </a:t>
            </a:r>
            <a:r>
              <a:rPr>
                <a:solidFill>
                  <a:srgbClr val="4FACDB"/>
                </a:solidFill>
              </a:rPr>
              <a:t>모든 정점 </a:t>
            </a:r>
            <a:r>
              <a:rPr>
                <a:solidFill>
                  <a:srgbClr val="4FACDB"/>
                </a:solidFill>
              </a:rPr>
              <a:t>2</a:t>
            </a:r>
            <a:r>
              <a:rPr>
                <a:solidFill>
                  <a:srgbClr val="4FACDB"/>
                </a:solidFill>
              </a:rPr>
              <a:t>개</a:t>
            </a:r>
            <a:r>
              <a:t>의 조합에 대한 최단 경로</a:t>
            </a:r>
          </a:p>
          <a:p>
            <a:pPr marL="457200" indent="-457200">
              <a:buClr>
                <a:srgbClr val="12B95F"/>
              </a:buClr>
              <a:buSzPct val="100000"/>
              <a:buChar char="●"/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</a:p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4FACDB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SSP</a:t>
            </a:r>
            <a:r>
              <a:rPr>
                <a:solidFill>
                  <a:srgbClr val="FFFFFF"/>
                </a:solidFill>
              </a:rPr>
              <a:t> : </a:t>
            </a:r>
            <a:r>
              <a:rPr>
                <a:solidFill>
                  <a:srgbClr val="FFFFFF"/>
                </a:solidFill>
              </a:rPr>
              <a:t>다익스트라</a:t>
            </a:r>
            <a:r>
              <a:rPr>
                <a:solidFill>
                  <a:srgbClr val="FFFFFF"/>
                </a:solidFill>
              </a:rPr>
              <a:t>, </a:t>
            </a:r>
            <a:r>
              <a:rPr>
                <a:solidFill>
                  <a:srgbClr val="FFFFFF"/>
                </a:solidFill>
              </a:rPr>
              <a:t>벨만</a:t>
            </a:r>
            <a:r>
              <a:rPr>
                <a:solidFill>
                  <a:srgbClr val="FFFFFF"/>
                </a:solidFill>
              </a:rPr>
              <a:t>-</a:t>
            </a:r>
            <a:r>
              <a:rPr>
                <a:solidFill>
                  <a:srgbClr val="FFFFFF"/>
                </a:solidFill>
              </a:rPr>
              <a:t>포드</a:t>
            </a:r>
            <a:endParaRPr>
              <a:solidFill>
                <a:srgbClr val="FFFFFF"/>
              </a:solidFill>
            </a:endParaRPr>
          </a:p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4FACDB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ASP</a:t>
            </a:r>
            <a:r>
              <a:rPr>
                <a:solidFill>
                  <a:srgbClr val="FFFFFF"/>
                </a:solidFill>
              </a:rPr>
              <a:t> : </a:t>
            </a:r>
            <a:r>
              <a:rPr>
                <a:solidFill>
                  <a:srgbClr val="FFFFFF"/>
                </a:solidFill>
              </a:rPr>
              <a:t>플로이드</a:t>
            </a:r>
            <a:r>
              <a:rPr>
                <a:solidFill>
                  <a:srgbClr val="FFFFFF"/>
                </a:solidFill>
              </a:rPr>
              <a:t>-</a:t>
            </a:r>
            <a:r>
              <a:rPr>
                <a:solidFill>
                  <a:srgbClr val="FFFFFF"/>
                </a:solidFill>
              </a:rPr>
              <a:t>워셜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벨만</a:t>
            </a:r>
            <a:r>
              <a:t>-</a:t>
            </a:r>
            <a:r>
              <a:t>포드</a:t>
            </a:r>
          </a:p>
        </p:txBody>
      </p:sp>
      <p:grpSp>
        <p:nvGrpSpPr>
          <p:cNvPr id="1116" name="타원 3"/>
          <p:cNvGrpSpPr/>
          <p:nvPr/>
        </p:nvGrpSpPr>
        <p:grpSpPr>
          <a:xfrm>
            <a:off x="7298446" y="2925140"/>
            <a:ext cx="723795" cy="723795"/>
            <a:chOff x="0" y="0"/>
            <a:chExt cx="723793" cy="723793"/>
          </a:xfrm>
        </p:grpSpPr>
        <p:sp>
          <p:nvSpPr>
            <p:cNvPr id="1114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1115" name="1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119" name="타원 4"/>
          <p:cNvGrpSpPr/>
          <p:nvPr/>
        </p:nvGrpSpPr>
        <p:grpSpPr>
          <a:xfrm>
            <a:off x="10265757" y="2925140"/>
            <a:ext cx="723795" cy="723795"/>
            <a:chOff x="0" y="0"/>
            <a:chExt cx="723793" cy="723793"/>
          </a:xfrm>
        </p:grpSpPr>
        <p:sp>
          <p:nvSpPr>
            <p:cNvPr id="1117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1118" name="2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122" name="타원 5"/>
          <p:cNvGrpSpPr/>
          <p:nvPr/>
        </p:nvGrpSpPr>
        <p:grpSpPr>
          <a:xfrm>
            <a:off x="8782101" y="4662816"/>
            <a:ext cx="723795" cy="723795"/>
            <a:chOff x="0" y="0"/>
            <a:chExt cx="723793" cy="723793"/>
          </a:xfrm>
        </p:grpSpPr>
        <p:sp>
          <p:nvSpPr>
            <p:cNvPr id="1120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1121" name="3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135" name="직선 화살표 연결선 6"/>
          <p:cNvSpPr/>
          <p:nvPr/>
        </p:nvSpPr>
        <p:spPr>
          <a:xfrm>
            <a:off x="8060285" y="3287037"/>
            <a:ext cx="216753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0"/>
                  <a:pt x="14400" y="0"/>
                  <a:pt x="21600" y="21600"/>
                </a:cubicBezTo>
              </a:path>
            </a:pathLst>
          </a:custGeom>
          <a:ln w="76200">
            <a:solidFill>
              <a:srgbClr val="FFFFFF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36" name="직선 화살표 연결선 7"/>
          <p:cNvSpPr/>
          <p:nvPr/>
        </p:nvSpPr>
        <p:spPr>
          <a:xfrm>
            <a:off x="7920250" y="3591443"/>
            <a:ext cx="963944" cy="1128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37" name="직선 화살표 연결선 8"/>
          <p:cNvSpPr/>
          <p:nvPr/>
        </p:nvSpPr>
        <p:spPr>
          <a:xfrm>
            <a:off x="9403849" y="3591390"/>
            <a:ext cx="963944" cy="11289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26" name="TextBox 9"/>
          <p:cNvSpPr txBox="1"/>
          <p:nvPr/>
        </p:nvSpPr>
        <p:spPr>
          <a:xfrm>
            <a:off x="8980366" y="2708376"/>
            <a:ext cx="33655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27" name="직선 화살표 연결선 10"/>
          <p:cNvSpPr/>
          <p:nvPr/>
        </p:nvSpPr>
        <p:spPr>
          <a:xfrm flipH="1" flipV="1">
            <a:off x="7764540" y="3679420"/>
            <a:ext cx="1017562" cy="1345295"/>
          </a:xfrm>
          <a:prstGeom prst="line">
            <a:avLst/>
          </a:prstGeom>
          <a:ln w="76200">
            <a:solidFill>
              <a:srgbClr val="4FAC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28" name="TextBox 11"/>
          <p:cNvSpPr txBox="1"/>
          <p:nvPr/>
        </p:nvSpPr>
        <p:spPr>
          <a:xfrm>
            <a:off x="8492994" y="3817530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29" name="TextBox 12"/>
          <p:cNvSpPr txBox="1"/>
          <p:nvPr/>
        </p:nvSpPr>
        <p:spPr>
          <a:xfrm>
            <a:off x="7752555" y="4301163"/>
            <a:ext cx="497714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-2</a:t>
            </a:r>
          </a:p>
        </p:txBody>
      </p:sp>
      <p:sp>
        <p:nvSpPr>
          <p:cNvPr id="1130" name="TextBox 13"/>
          <p:cNvSpPr txBox="1"/>
          <p:nvPr/>
        </p:nvSpPr>
        <p:spPr>
          <a:xfrm>
            <a:off x="9931546" y="4242029"/>
            <a:ext cx="497714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-4</a:t>
            </a:r>
          </a:p>
        </p:txBody>
      </p:sp>
      <p:sp>
        <p:nvSpPr>
          <p:cNvPr id="1131" name="TextBox 14"/>
          <p:cNvSpPr txBox="1"/>
          <p:nvPr/>
        </p:nvSpPr>
        <p:spPr>
          <a:xfrm>
            <a:off x="6842532" y="2368296"/>
            <a:ext cx="1635624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000">
                <a:solidFill>
                  <a:srgbClr val="4FACDB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start</a:t>
            </a:r>
          </a:p>
        </p:txBody>
      </p:sp>
      <p:graphicFrame>
        <p:nvGraphicFramePr>
          <p:cNvPr id="1132" name="표 15"/>
          <p:cNvGraphicFramePr/>
          <p:nvPr/>
        </p:nvGraphicFramePr>
        <p:xfrm>
          <a:off x="7742681" y="7087065"/>
          <a:ext cx="2800351" cy="79318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33450"/>
                <a:gridCol w="933450"/>
                <a:gridCol w="933450"/>
              </a:tblGrid>
              <a:tr h="7931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-4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4FACDB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-2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133" name="표 16"/>
          <p:cNvGraphicFramePr/>
          <p:nvPr/>
        </p:nvGraphicFramePr>
        <p:xfrm>
          <a:off x="7742681" y="6286500"/>
          <a:ext cx="2800351" cy="7931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33450"/>
                <a:gridCol w="933450"/>
                <a:gridCol w="933450"/>
              </a:tblGrid>
              <a:tr h="7931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34" name="TextBox 17"/>
          <p:cNvSpPr txBox="1"/>
          <p:nvPr/>
        </p:nvSpPr>
        <p:spPr>
          <a:xfrm>
            <a:off x="453266" y="8842744"/>
            <a:ext cx="10366148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세번째 반복 </a:t>
            </a:r>
            <a:r>
              <a:t>: </a:t>
            </a:r>
            <a:r>
              <a:t>여기서 갱신이 또 일어나면 음의 사이클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벨만</a:t>
            </a:r>
            <a:r>
              <a:t>-</a:t>
            </a:r>
            <a:r>
              <a:t>포드</a:t>
            </a:r>
          </a:p>
        </p:txBody>
      </p:sp>
      <p:grpSp>
        <p:nvGrpSpPr>
          <p:cNvPr id="1142" name="타원 3"/>
          <p:cNvGrpSpPr/>
          <p:nvPr/>
        </p:nvGrpSpPr>
        <p:grpSpPr>
          <a:xfrm>
            <a:off x="7298446" y="2925140"/>
            <a:ext cx="723795" cy="723795"/>
            <a:chOff x="0" y="0"/>
            <a:chExt cx="723793" cy="723793"/>
          </a:xfrm>
        </p:grpSpPr>
        <p:sp>
          <p:nvSpPr>
            <p:cNvPr id="1140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1141" name="1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1145" name="타원 4"/>
          <p:cNvGrpSpPr/>
          <p:nvPr/>
        </p:nvGrpSpPr>
        <p:grpSpPr>
          <a:xfrm>
            <a:off x="10265757" y="2925140"/>
            <a:ext cx="723795" cy="723795"/>
            <a:chOff x="0" y="0"/>
            <a:chExt cx="723793" cy="723793"/>
          </a:xfrm>
        </p:grpSpPr>
        <p:sp>
          <p:nvSpPr>
            <p:cNvPr id="1143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1144" name="2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1148" name="타원 5"/>
          <p:cNvGrpSpPr/>
          <p:nvPr/>
        </p:nvGrpSpPr>
        <p:grpSpPr>
          <a:xfrm>
            <a:off x="8782101" y="4662816"/>
            <a:ext cx="723795" cy="723795"/>
            <a:chOff x="0" y="0"/>
            <a:chExt cx="723793" cy="723793"/>
          </a:xfrm>
        </p:grpSpPr>
        <p:sp>
          <p:nvSpPr>
            <p:cNvPr id="1146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1147" name="3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3</a:t>
              </a:r>
            </a:p>
          </p:txBody>
        </p:sp>
      </p:grpSp>
      <p:sp>
        <p:nvSpPr>
          <p:cNvPr id="1162" name="직선 화살표 연결선 6"/>
          <p:cNvSpPr/>
          <p:nvPr/>
        </p:nvSpPr>
        <p:spPr>
          <a:xfrm>
            <a:off x="8060285" y="3287037"/>
            <a:ext cx="216753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0"/>
                  <a:pt x="14400" y="0"/>
                  <a:pt x="21600" y="21600"/>
                </a:cubicBezTo>
              </a:path>
            </a:pathLst>
          </a:custGeom>
          <a:ln w="76200">
            <a:solidFill>
              <a:srgbClr val="FFFFFF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63" name="직선 화살표 연결선 7"/>
          <p:cNvSpPr/>
          <p:nvPr/>
        </p:nvSpPr>
        <p:spPr>
          <a:xfrm>
            <a:off x="7920250" y="3591443"/>
            <a:ext cx="963944" cy="11289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64" name="직선 화살표 연결선 8"/>
          <p:cNvSpPr/>
          <p:nvPr/>
        </p:nvSpPr>
        <p:spPr>
          <a:xfrm>
            <a:off x="9403849" y="3591390"/>
            <a:ext cx="963944" cy="11289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52" name="TextBox 9"/>
          <p:cNvSpPr txBox="1"/>
          <p:nvPr/>
        </p:nvSpPr>
        <p:spPr>
          <a:xfrm>
            <a:off x="8980366" y="2708376"/>
            <a:ext cx="33655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153" name="직선 화살표 연결선 10"/>
          <p:cNvSpPr/>
          <p:nvPr/>
        </p:nvSpPr>
        <p:spPr>
          <a:xfrm flipH="1" flipV="1">
            <a:off x="7764540" y="3679420"/>
            <a:ext cx="1017562" cy="1345295"/>
          </a:xfrm>
          <a:prstGeom prst="line">
            <a:avLst/>
          </a:prstGeom>
          <a:ln w="76200">
            <a:solidFill>
              <a:srgbClr val="4FAC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54" name="TextBox 11"/>
          <p:cNvSpPr txBox="1"/>
          <p:nvPr/>
        </p:nvSpPr>
        <p:spPr>
          <a:xfrm>
            <a:off x="8492994" y="3817530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55" name="TextBox 12"/>
          <p:cNvSpPr txBox="1"/>
          <p:nvPr/>
        </p:nvSpPr>
        <p:spPr>
          <a:xfrm>
            <a:off x="7752555" y="4301163"/>
            <a:ext cx="497714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-2</a:t>
            </a:r>
          </a:p>
        </p:txBody>
      </p:sp>
      <p:sp>
        <p:nvSpPr>
          <p:cNvPr id="1156" name="TextBox 13"/>
          <p:cNvSpPr txBox="1"/>
          <p:nvPr/>
        </p:nvSpPr>
        <p:spPr>
          <a:xfrm>
            <a:off x="9931546" y="4242029"/>
            <a:ext cx="497714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-4</a:t>
            </a:r>
          </a:p>
        </p:txBody>
      </p:sp>
      <p:sp>
        <p:nvSpPr>
          <p:cNvPr id="1157" name="TextBox 14"/>
          <p:cNvSpPr txBox="1"/>
          <p:nvPr/>
        </p:nvSpPr>
        <p:spPr>
          <a:xfrm>
            <a:off x="6842532" y="2368296"/>
            <a:ext cx="1635624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000">
                <a:solidFill>
                  <a:srgbClr val="4FACDB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start</a:t>
            </a:r>
          </a:p>
        </p:txBody>
      </p:sp>
      <p:graphicFrame>
        <p:nvGraphicFramePr>
          <p:cNvPr id="1158" name="표 15"/>
          <p:cNvGraphicFramePr/>
          <p:nvPr/>
        </p:nvGraphicFramePr>
        <p:xfrm>
          <a:off x="7742681" y="7087065"/>
          <a:ext cx="2800351" cy="79318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33450"/>
                <a:gridCol w="933450"/>
                <a:gridCol w="933450"/>
              </a:tblGrid>
              <a:tr h="7931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-4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4FACDB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-2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1159" name="표 16"/>
          <p:cNvGraphicFramePr/>
          <p:nvPr/>
        </p:nvGraphicFramePr>
        <p:xfrm>
          <a:off x="7742681" y="6286500"/>
          <a:ext cx="2800351" cy="7931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33450"/>
                <a:gridCol w="933450"/>
                <a:gridCol w="933450"/>
              </a:tblGrid>
              <a:tr h="79318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60" name="TextBox 17"/>
          <p:cNvSpPr txBox="1"/>
          <p:nvPr/>
        </p:nvSpPr>
        <p:spPr>
          <a:xfrm>
            <a:off x="453266" y="8842744"/>
            <a:ext cx="10366148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세번째 반복</a:t>
            </a:r>
          </a:p>
        </p:txBody>
      </p:sp>
      <p:sp>
        <p:nvSpPr>
          <p:cNvPr id="1161" name="TextBox 18"/>
          <p:cNvSpPr txBox="1"/>
          <p:nvPr/>
        </p:nvSpPr>
        <p:spPr>
          <a:xfrm>
            <a:off x="5773535" y="8125444"/>
            <a:ext cx="6738645" cy="9690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갱신 확인</a:t>
            </a:r>
          </a:p>
          <a:p>
            <a:pPr algn="ctr"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= </a:t>
            </a:r>
            <a:r>
              <a:t>음의 사이클 있음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의사 코드</a:t>
            </a:r>
          </a:p>
        </p:txBody>
      </p:sp>
      <p:pic>
        <p:nvPicPr>
          <p:cNvPr id="1167" name="그림 3" descr="그림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5569" y="2227434"/>
            <a:ext cx="6534151" cy="5010151"/>
          </a:xfrm>
          <a:prstGeom prst="rect">
            <a:avLst/>
          </a:prstGeom>
          <a:ln w="12700">
            <a:miter lim="400000"/>
          </a:ln>
        </p:spPr>
      </p:pic>
      <p:sp>
        <p:nvSpPr>
          <p:cNvPr id="1168" name="직선 화살표 연결선 4"/>
          <p:cNvSpPr/>
          <p:nvPr/>
        </p:nvSpPr>
        <p:spPr>
          <a:xfrm flipH="1">
            <a:off x="9738872" y="3928900"/>
            <a:ext cx="990601" cy="2"/>
          </a:xfrm>
          <a:prstGeom prst="line">
            <a:avLst/>
          </a:prstGeom>
          <a:ln w="76200">
            <a:solidFill>
              <a:srgbClr val="4FAC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69" name="TextBox 5"/>
          <p:cNvSpPr txBox="1"/>
          <p:nvPr/>
        </p:nvSpPr>
        <p:spPr>
          <a:xfrm>
            <a:off x="10753582" y="3651901"/>
            <a:ext cx="236601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(V-1) * E</a:t>
            </a:r>
          </a:p>
        </p:txBody>
      </p:sp>
      <p:sp>
        <p:nvSpPr>
          <p:cNvPr id="1170" name="직선 화살표 연결선 6"/>
          <p:cNvSpPr/>
          <p:nvPr/>
        </p:nvSpPr>
        <p:spPr>
          <a:xfrm flipH="1">
            <a:off x="10125868" y="5662221"/>
            <a:ext cx="990601" cy="2"/>
          </a:xfrm>
          <a:prstGeom prst="line">
            <a:avLst/>
          </a:prstGeom>
          <a:ln w="76200">
            <a:solidFill>
              <a:srgbClr val="4FAC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71" name="TextBox 7"/>
          <p:cNvSpPr txBox="1"/>
          <p:nvPr/>
        </p:nvSpPr>
        <p:spPr>
          <a:xfrm>
            <a:off x="11179248" y="5385222"/>
            <a:ext cx="135636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E</a:t>
            </a:r>
          </a:p>
        </p:txBody>
      </p:sp>
      <p:sp>
        <p:nvSpPr>
          <p:cNvPr id="1172" name="TextBox 8"/>
          <p:cNvSpPr txBox="1"/>
          <p:nvPr/>
        </p:nvSpPr>
        <p:spPr>
          <a:xfrm>
            <a:off x="3932855" y="7810499"/>
            <a:ext cx="10420003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O(VE)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기본 문제</a:t>
            </a:r>
          </a:p>
        </p:txBody>
      </p:sp>
      <p:pic>
        <p:nvPicPr>
          <p:cNvPr id="1175" name="Picture 2" descr="Picture 2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200" y="2175680"/>
            <a:ext cx="691482" cy="476253"/>
          </a:xfrm>
          <a:prstGeom prst="rect">
            <a:avLst/>
          </a:prstGeom>
          <a:ln w="12700">
            <a:miter lim="400000"/>
          </a:ln>
        </p:spPr>
      </p:pic>
      <p:sp>
        <p:nvSpPr>
          <p:cNvPr id="1176" name="TextBox 4"/>
          <p:cNvSpPr txBox="1"/>
          <p:nvPr/>
        </p:nvSpPr>
        <p:spPr>
          <a:xfrm>
            <a:off x="1722119" y="2095500"/>
            <a:ext cx="8595362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11657</a:t>
            </a:r>
            <a:r>
              <a:t>번</a:t>
            </a:r>
            <a:r>
              <a:t> : </a:t>
            </a:r>
            <a:r>
              <a:t>타임머신 </a:t>
            </a:r>
            <a:r>
              <a:t>– Gold</a:t>
            </a:r>
            <a:r>
              <a:t> </a:t>
            </a:r>
            <a:r>
              <a:t>4</a:t>
            </a:r>
          </a:p>
        </p:txBody>
      </p:sp>
      <p:sp>
        <p:nvSpPr>
          <p:cNvPr id="1177" name="TextBox 5"/>
          <p:cNvSpPr txBox="1"/>
          <p:nvPr/>
        </p:nvSpPr>
        <p:spPr>
          <a:xfrm>
            <a:off x="1722119" y="3009900"/>
            <a:ext cx="3185162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문제</a:t>
            </a:r>
          </a:p>
        </p:txBody>
      </p:sp>
      <p:sp>
        <p:nvSpPr>
          <p:cNvPr id="1178" name="TextBox 6"/>
          <p:cNvSpPr txBox="1"/>
          <p:nvPr/>
        </p:nvSpPr>
        <p:spPr>
          <a:xfrm>
            <a:off x="1722119" y="3816841"/>
            <a:ext cx="13167362" cy="1413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4FACDB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1</a:t>
            </a:r>
            <a:r>
              <a:t>번 도시</a:t>
            </a:r>
            <a:r>
              <a:rPr>
                <a:solidFill>
                  <a:srgbClr val="FFFFFF"/>
                </a:solidFill>
              </a:rPr>
              <a:t>에서 출발해 </a:t>
            </a:r>
            <a:r>
              <a:t>나머지 모든 도시</a:t>
            </a:r>
            <a:r>
              <a:rPr>
                <a:solidFill>
                  <a:srgbClr val="FFFFFF"/>
                </a:solidFill>
              </a:rPr>
              <a:t>로 가는 가장 빠른 시간은</a:t>
            </a:r>
            <a:r>
              <a:rPr>
                <a:solidFill>
                  <a:srgbClr val="FFFFFF"/>
                </a:solidFill>
              </a:rPr>
              <a:t>?</a:t>
            </a:r>
            <a:endParaRPr>
              <a:solidFill>
                <a:srgbClr val="FFFFFF"/>
              </a:solidFill>
            </a:endParaRPr>
          </a:p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단</a:t>
            </a:r>
            <a:r>
              <a:t>,</a:t>
            </a:r>
            <a:r>
              <a:t> 순간이동과 타임머신으로 걸리는 시간이 </a:t>
            </a:r>
            <a:r>
              <a:rPr>
                <a:solidFill>
                  <a:srgbClr val="4FACDB"/>
                </a:solidFill>
              </a:rPr>
              <a:t>음수</a:t>
            </a:r>
            <a:r>
              <a:t>인 경우가 있을 수 있음</a:t>
            </a:r>
          </a:p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어떠한 도시로 가는 시간을 </a:t>
            </a:r>
            <a:r>
              <a:rPr>
                <a:solidFill>
                  <a:srgbClr val="4FACDB"/>
                </a:solidFill>
              </a:rPr>
              <a:t>무한히 오래 전</a:t>
            </a:r>
            <a:r>
              <a:t>으로 돌릴 수 있음 </a:t>
            </a:r>
            <a:r>
              <a:rPr>
                <a:solidFill>
                  <a:srgbClr val="4FACDB"/>
                </a:solidFill>
              </a:rPr>
              <a:t>(</a:t>
            </a:r>
            <a:r>
              <a:rPr>
                <a:solidFill>
                  <a:srgbClr val="4FACDB"/>
                </a:solidFill>
              </a:rPr>
              <a:t>음의 사이클</a:t>
            </a:r>
            <a:r>
              <a:rPr>
                <a:solidFill>
                  <a:srgbClr val="4FACDB"/>
                </a:solidFill>
              </a:rPr>
              <a:t>)</a:t>
            </a:r>
          </a:p>
        </p:txBody>
      </p:sp>
      <p:sp>
        <p:nvSpPr>
          <p:cNvPr id="1179" name="TextBox 7"/>
          <p:cNvSpPr txBox="1"/>
          <p:nvPr/>
        </p:nvSpPr>
        <p:spPr>
          <a:xfrm>
            <a:off x="1722119" y="5597966"/>
            <a:ext cx="3185162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제한 사항</a:t>
            </a:r>
          </a:p>
        </p:txBody>
      </p:sp>
      <p:sp>
        <p:nvSpPr>
          <p:cNvPr id="1180" name="TextBox 8"/>
          <p:cNvSpPr txBox="1"/>
          <p:nvPr/>
        </p:nvSpPr>
        <p:spPr>
          <a:xfrm>
            <a:off x="1722119" y="6404907"/>
            <a:ext cx="10424162" cy="1858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도시의 개수 </a:t>
            </a:r>
            <a:r>
              <a:t>N</a:t>
            </a:r>
            <a:r>
              <a:t>은 </a:t>
            </a:r>
            <a:r>
              <a:rPr>
                <a:solidFill>
                  <a:srgbClr val="4FACDB"/>
                </a:solidFill>
              </a:rPr>
              <a:t>1 &lt;= N &lt;= 500</a:t>
            </a:r>
            <a:endParaRPr>
              <a:solidFill>
                <a:srgbClr val="4FACDB"/>
              </a:solidFill>
            </a:endParaRPr>
          </a:p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도시 사이를 오가는 버스의 수는 </a:t>
            </a:r>
            <a:r>
              <a:rPr>
                <a:solidFill>
                  <a:srgbClr val="4FACDB"/>
                </a:solidFill>
              </a:rPr>
              <a:t>1 &lt;= M</a:t>
            </a:r>
            <a:r>
              <a:rPr>
                <a:solidFill>
                  <a:srgbClr val="4FACDB"/>
                </a:solidFill>
              </a:rPr>
              <a:t> </a:t>
            </a:r>
            <a:r>
              <a:rPr>
                <a:solidFill>
                  <a:srgbClr val="4FACDB"/>
                </a:solidFill>
              </a:rPr>
              <a:t>&lt;= 6,000</a:t>
            </a:r>
            <a:endParaRPr>
              <a:solidFill>
                <a:srgbClr val="4FACDB"/>
              </a:solidFill>
            </a:endParaRPr>
          </a:p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이동 비용 </a:t>
            </a:r>
            <a:r>
              <a:t>C</a:t>
            </a:r>
            <a:r>
              <a:t>는 </a:t>
            </a:r>
            <a:r>
              <a:rPr>
                <a:solidFill>
                  <a:srgbClr val="4FACDB"/>
                </a:solidFill>
              </a:rPr>
              <a:t>-10,000 &lt;= C &lt;= 10,000</a:t>
            </a:r>
            <a:endParaRPr>
              <a:solidFill>
                <a:srgbClr val="4FACDB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예제</a:t>
            </a:r>
          </a:p>
        </p:txBody>
      </p:sp>
      <p:sp>
        <p:nvSpPr>
          <p:cNvPr id="1183" name="TextBox 3"/>
          <p:cNvSpPr txBox="1"/>
          <p:nvPr/>
        </p:nvSpPr>
        <p:spPr>
          <a:xfrm>
            <a:off x="1467187" y="1465765"/>
            <a:ext cx="3185161" cy="598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예제 입력 </a:t>
            </a:r>
            <a:r>
              <a:t>1</a:t>
            </a:r>
          </a:p>
        </p:txBody>
      </p:sp>
      <p:graphicFrame>
        <p:nvGraphicFramePr>
          <p:cNvPr id="1184" name="표 3"/>
          <p:cNvGraphicFramePr/>
          <p:nvPr/>
        </p:nvGraphicFramePr>
        <p:xfrm>
          <a:off x="1560219" y="2254266"/>
          <a:ext cx="2705101" cy="26244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05100"/>
              </a:tblGrid>
              <a:tr h="26244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3 4
1 2 4
1 3 3
2 3 -1
3 1 -2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185" name="TextBox 5"/>
          <p:cNvSpPr txBox="1"/>
          <p:nvPr/>
        </p:nvSpPr>
        <p:spPr>
          <a:xfrm>
            <a:off x="5709682" y="1465764"/>
            <a:ext cx="3185161" cy="598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예제 출력 </a:t>
            </a:r>
            <a:r>
              <a:t>1</a:t>
            </a:r>
          </a:p>
        </p:txBody>
      </p:sp>
      <p:graphicFrame>
        <p:nvGraphicFramePr>
          <p:cNvPr id="1186" name="표 3"/>
          <p:cNvGraphicFramePr/>
          <p:nvPr/>
        </p:nvGraphicFramePr>
        <p:xfrm>
          <a:off x="5802714" y="2254266"/>
          <a:ext cx="2705101" cy="163041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05100"/>
              </a:tblGrid>
              <a:tr h="163041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4
3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187" name="TextBox 7"/>
          <p:cNvSpPr txBox="1"/>
          <p:nvPr/>
        </p:nvSpPr>
        <p:spPr>
          <a:xfrm>
            <a:off x="1500914" y="5275229"/>
            <a:ext cx="31851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예제 입력 </a:t>
            </a:r>
            <a:r>
              <a:t>2</a:t>
            </a:r>
          </a:p>
        </p:txBody>
      </p:sp>
      <p:graphicFrame>
        <p:nvGraphicFramePr>
          <p:cNvPr id="1188" name="표 3"/>
          <p:cNvGraphicFramePr/>
          <p:nvPr/>
        </p:nvGraphicFramePr>
        <p:xfrm>
          <a:off x="1593946" y="6063729"/>
          <a:ext cx="2705101" cy="26244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05100"/>
              </a:tblGrid>
              <a:tr h="26244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3 4
1 2 4
1 3 3
2 3 -4
3 1 -2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189" name="TextBox 9"/>
          <p:cNvSpPr txBox="1"/>
          <p:nvPr/>
        </p:nvSpPr>
        <p:spPr>
          <a:xfrm>
            <a:off x="5743409" y="5275228"/>
            <a:ext cx="31851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예제 출력 </a:t>
            </a:r>
            <a:r>
              <a:t>2</a:t>
            </a:r>
          </a:p>
        </p:txBody>
      </p:sp>
      <p:graphicFrame>
        <p:nvGraphicFramePr>
          <p:cNvPr id="1190" name="표 3"/>
          <p:cNvGraphicFramePr/>
          <p:nvPr/>
        </p:nvGraphicFramePr>
        <p:xfrm>
          <a:off x="5836441" y="6063729"/>
          <a:ext cx="2705101" cy="163041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05100"/>
              </a:tblGrid>
              <a:tr h="163041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-1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191" name="TextBox 11"/>
          <p:cNvSpPr txBox="1"/>
          <p:nvPr/>
        </p:nvSpPr>
        <p:spPr>
          <a:xfrm>
            <a:off x="9759593" y="1465765"/>
            <a:ext cx="3185161" cy="598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예제 입력 </a:t>
            </a:r>
            <a:r>
              <a:t>3</a:t>
            </a:r>
          </a:p>
        </p:txBody>
      </p:sp>
      <p:graphicFrame>
        <p:nvGraphicFramePr>
          <p:cNvPr id="1192" name="표 3"/>
          <p:cNvGraphicFramePr/>
          <p:nvPr/>
        </p:nvGraphicFramePr>
        <p:xfrm>
          <a:off x="9852625" y="2254266"/>
          <a:ext cx="2705101" cy="262446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05100"/>
              </a:tblGrid>
              <a:tr h="262446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3 2
1 2 4
1 2 3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193" name="TextBox 13"/>
          <p:cNvSpPr txBox="1"/>
          <p:nvPr/>
        </p:nvSpPr>
        <p:spPr>
          <a:xfrm>
            <a:off x="14002088" y="1465764"/>
            <a:ext cx="3185161" cy="598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예제 출력 </a:t>
            </a:r>
            <a:r>
              <a:t>3</a:t>
            </a:r>
          </a:p>
        </p:txBody>
      </p:sp>
      <p:graphicFrame>
        <p:nvGraphicFramePr>
          <p:cNvPr id="1194" name="표 3"/>
          <p:cNvGraphicFramePr/>
          <p:nvPr/>
        </p:nvGraphicFramePr>
        <p:xfrm>
          <a:off x="14095121" y="2254266"/>
          <a:ext cx="2705101" cy="163041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05100"/>
              </a:tblGrid>
              <a:tr h="163041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Regular"/>
                          <a:ea typeface="NanumSquareRound Regular"/>
                          <a:cs typeface="NanumSquareRound Regular"/>
                          <a:sym typeface="NanumSquareRound Regular"/>
                        </a:rPr>
                        <a:t>3
-1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마무리</a:t>
            </a:r>
          </a:p>
        </p:txBody>
      </p:sp>
      <p:sp>
        <p:nvSpPr>
          <p:cNvPr id="1197" name="TextBox 3"/>
          <p:cNvSpPr txBox="1"/>
          <p:nvPr/>
        </p:nvSpPr>
        <p:spPr>
          <a:xfrm>
            <a:off x="744075" y="2612589"/>
            <a:ext cx="16660006" cy="2302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간선에 </a:t>
            </a:r>
            <a:r>
              <a:rPr>
                <a:solidFill>
                  <a:srgbClr val="4FACDB"/>
                </a:solidFill>
              </a:rPr>
              <a:t>가중치</a:t>
            </a:r>
            <a:r>
              <a:t>가 있는 그래프의 최단 경로는 </a:t>
            </a:r>
            <a:r>
              <a:rPr>
                <a:solidFill>
                  <a:srgbClr val="4FACDB"/>
                </a:solidFill>
              </a:rPr>
              <a:t>BFS</a:t>
            </a:r>
            <a:r>
              <a:rPr>
                <a:solidFill>
                  <a:srgbClr val="4FACDB"/>
                </a:solidFill>
              </a:rPr>
              <a:t>를 사용할 수 없음</a:t>
            </a:r>
            <a:endParaRPr>
              <a:solidFill>
                <a:srgbClr val="4FACDB"/>
              </a:solidFill>
            </a:endParaRPr>
          </a:p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4FACDB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하나</a:t>
            </a:r>
            <a:r>
              <a:rPr>
                <a:solidFill>
                  <a:srgbClr val="FFFFFF"/>
                </a:solidFill>
              </a:rPr>
              <a:t>의 출발지</a:t>
            </a:r>
            <a:r>
              <a:rPr>
                <a:solidFill>
                  <a:srgbClr val="FFFFFF"/>
                </a:solidFill>
              </a:rPr>
              <a:t>, </a:t>
            </a:r>
            <a:r>
              <a:t>모든</a:t>
            </a:r>
            <a:r>
              <a:rPr>
                <a:solidFill>
                  <a:srgbClr val="FFFFFF"/>
                </a:solidFill>
              </a:rPr>
              <a:t> 도착지에 대한 최단 경로는 </a:t>
            </a:r>
            <a:r>
              <a:t>다익스트라</a:t>
            </a:r>
            <a:r>
              <a:t>, </a:t>
            </a:r>
            <a:r>
              <a:t>벨만</a:t>
            </a:r>
            <a:r>
              <a:t>-</a:t>
            </a:r>
            <a:r>
              <a:t>포드</a:t>
            </a:r>
          </a:p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4FACDB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음의 사이클</a:t>
            </a:r>
            <a:r>
              <a:rPr>
                <a:solidFill>
                  <a:srgbClr val="FFFFFF"/>
                </a:solidFill>
              </a:rPr>
              <a:t>이 생기는 경우 </a:t>
            </a:r>
            <a:r>
              <a:t>벨만</a:t>
            </a:r>
            <a:r>
              <a:t>-</a:t>
            </a:r>
            <a:r>
              <a:t>포드 </a:t>
            </a:r>
            <a:r>
              <a:rPr>
                <a:solidFill>
                  <a:srgbClr val="FFFFFF"/>
                </a:solidFill>
              </a:rPr>
              <a:t>사용해야 함</a:t>
            </a:r>
            <a:endParaRPr>
              <a:solidFill>
                <a:srgbClr val="FFFFFF"/>
              </a:solidFill>
            </a:endParaRPr>
          </a:p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4FACDB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모든</a:t>
            </a:r>
            <a:r>
              <a:rPr>
                <a:solidFill>
                  <a:srgbClr val="12B95F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출발지</a:t>
            </a:r>
            <a:r>
              <a:rPr>
                <a:solidFill>
                  <a:srgbClr val="FFFFFF"/>
                </a:solidFill>
              </a:rPr>
              <a:t>,</a:t>
            </a:r>
            <a:r>
              <a:rPr>
                <a:solidFill>
                  <a:srgbClr val="12B95F"/>
                </a:solidFill>
              </a:rPr>
              <a:t> </a:t>
            </a:r>
            <a:r>
              <a:t>모든</a:t>
            </a:r>
            <a:r>
              <a:rPr>
                <a:solidFill>
                  <a:srgbClr val="12B95F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도착지에 대한 최단 경로는 </a:t>
            </a:r>
            <a:r>
              <a:t>플로이드</a:t>
            </a:r>
            <a:r>
              <a:t>-</a:t>
            </a:r>
            <a:r>
              <a:t>워셜</a:t>
            </a:r>
          </a:p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4FACDB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다익스트라</a:t>
            </a:r>
            <a:r>
              <a:rPr>
                <a:solidFill>
                  <a:srgbClr val="FFFFFF"/>
                </a:solidFill>
              </a:rPr>
              <a:t> 구현시 </a:t>
            </a:r>
            <a:r>
              <a:t>프림</a:t>
            </a:r>
            <a:r>
              <a:rPr>
                <a:solidFill>
                  <a:srgbClr val="FFFFFF"/>
                </a:solidFill>
              </a:rPr>
              <a:t> 알고리즘</a:t>
            </a:r>
            <a:r>
              <a:rPr>
                <a:solidFill>
                  <a:srgbClr val="FFFFFF"/>
                </a:solidFill>
              </a:rPr>
              <a:t>(</a:t>
            </a:r>
            <a:r>
              <a:rPr>
                <a:solidFill>
                  <a:srgbClr val="FFFFFF"/>
                </a:solidFill>
              </a:rPr>
              <a:t>최소 신장 트리 알고리즘</a:t>
            </a:r>
            <a:r>
              <a:rPr>
                <a:solidFill>
                  <a:srgbClr val="FFFFFF"/>
                </a:solidFill>
              </a:rPr>
              <a:t>)</a:t>
            </a:r>
            <a:r>
              <a:rPr>
                <a:solidFill>
                  <a:srgbClr val="FFFFFF"/>
                </a:solidFill>
              </a:rPr>
              <a:t>과 헷갈리지 않도록 주의</a:t>
            </a:r>
            <a:r>
              <a:rPr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1198" name="TextBox 4"/>
          <p:cNvSpPr txBox="1"/>
          <p:nvPr/>
        </p:nvSpPr>
        <p:spPr>
          <a:xfrm>
            <a:off x="739527" y="1943100"/>
            <a:ext cx="31851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정리</a:t>
            </a:r>
          </a:p>
        </p:txBody>
      </p:sp>
      <p:sp>
        <p:nvSpPr>
          <p:cNvPr id="1199" name="TextBox 5"/>
          <p:cNvSpPr txBox="1"/>
          <p:nvPr/>
        </p:nvSpPr>
        <p:spPr>
          <a:xfrm>
            <a:off x="739525" y="6492824"/>
            <a:ext cx="17045554" cy="1413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다익스트라의 시간 복잡도를 </a:t>
            </a:r>
            <a:r>
              <a:rPr>
                <a:solidFill>
                  <a:srgbClr val="4FACDB"/>
                </a:solidFill>
              </a:rPr>
              <a:t>O(VlogE + ElogE)</a:t>
            </a:r>
            <a:r>
              <a:t>라고 하는 글도 있고</a:t>
            </a:r>
            <a:r>
              <a:t>, </a:t>
            </a:r>
            <a:r>
              <a:rPr>
                <a:solidFill>
                  <a:srgbClr val="4FACDB"/>
                </a:solidFill>
              </a:rPr>
              <a:t>O(ElogV)</a:t>
            </a:r>
            <a:r>
              <a:t>라고 하는 글도 있어요</a:t>
            </a:r>
            <a:r>
              <a:t>.  </a:t>
            </a:r>
            <a:r>
              <a:t>사실 다 같은 얘기를 다르게 기술한 것이지만 그 </a:t>
            </a:r>
            <a:r>
              <a:rPr>
                <a:solidFill>
                  <a:srgbClr val="4FACDB"/>
                </a:solidFill>
              </a:rPr>
              <a:t>차이</a:t>
            </a:r>
            <a:r>
              <a:t>를 이해하면 알고리즘에 대해 더 잘 이해할 수 있어요</a:t>
            </a:r>
          </a:p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가중치가 </a:t>
            </a:r>
            <a:r>
              <a:rPr>
                <a:solidFill>
                  <a:srgbClr val="4FACDB"/>
                </a:solidFill>
              </a:rPr>
              <a:t>두 가지 종류</a:t>
            </a:r>
            <a:r>
              <a:t>로만 주어진다면 어떻게 될까요</a:t>
            </a:r>
            <a:r>
              <a:t>? </a:t>
            </a:r>
            <a:r>
              <a:t>여기에도 그냥 </a:t>
            </a:r>
            <a:r>
              <a:rPr>
                <a:solidFill>
                  <a:srgbClr val="4FACDB"/>
                </a:solidFill>
              </a:rPr>
              <a:t>다익스트라</a:t>
            </a:r>
            <a:r>
              <a:t>를 적용할까요</a:t>
            </a:r>
            <a:r>
              <a:t>?</a:t>
            </a:r>
          </a:p>
        </p:txBody>
      </p:sp>
      <p:sp>
        <p:nvSpPr>
          <p:cNvPr id="1200" name="TextBox 6"/>
          <p:cNvSpPr txBox="1"/>
          <p:nvPr/>
        </p:nvSpPr>
        <p:spPr>
          <a:xfrm>
            <a:off x="734977" y="5823336"/>
            <a:ext cx="4096104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이것도 알아보세요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과제</a:t>
            </a:r>
          </a:p>
        </p:txBody>
      </p:sp>
      <p:sp>
        <p:nvSpPr>
          <p:cNvPr id="1203" name="TextBox 15"/>
          <p:cNvSpPr txBox="1"/>
          <p:nvPr/>
        </p:nvSpPr>
        <p:spPr>
          <a:xfrm>
            <a:off x="739527" y="2082991"/>
            <a:ext cx="31851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필수</a:t>
            </a:r>
          </a:p>
        </p:txBody>
      </p:sp>
      <p:sp>
        <p:nvSpPr>
          <p:cNvPr id="1204" name="TextBox 16"/>
          <p:cNvSpPr txBox="1"/>
          <p:nvPr/>
        </p:nvSpPr>
        <p:spPr>
          <a:xfrm>
            <a:off x="739526" y="5192738"/>
            <a:ext cx="4696606" cy="598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도전</a:t>
            </a:r>
          </a:p>
        </p:txBody>
      </p:sp>
      <p:pic>
        <p:nvPicPr>
          <p:cNvPr id="1205" name="Picture 2" descr="Picture 2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0903" y="4089077"/>
            <a:ext cx="691482" cy="476253"/>
          </a:xfrm>
          <a:prstGeom prst="rect">
            <a:avLst/>
          </a:prstGeom>
          <a:ln w="12700">
            <a:miter lim="400000"/>
          </a:ln>
        </p:spPr>
      </p:pic>
      <p:sp>
        <p:nvSpPr>
          <p:cNvPr id="1206" name="TextBox 20"/>
          <p:cNvSpPr txBox="1"/>
          <p:nvPr/>
        </p:nvSpPr>
        <p:spPr>
          <a:xfrm>
            <a:off x="1694823" y="4008897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2458</a:t>
            </a:r>
            <a:r>
              <a:t>번</a:t>
            </a:r>
            <a:r>
              <a:t> : </a:t>
            </a:r>
            <a:r>
              <a:t>키 순서 </a:t>
            </a:r>
            <a:r>
              <a:t>– Gold 3</a:t>
            </a:r>
          </a:p>
        </p:txBody>
      </p:sp>
      <p:pic>
        <p:nvPicPr>
          <p:cNvPr id="1207" name="Picture 2" descr="Picture 2">
            <a:hlinkClick r:id="rId4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0903" y="6192572"/>
            <a:ext cx="691482" cy="476252"/>
          </a:xfrm>
          <a:prstGeom prst="rect">
            <a:avLst/>
          </a:prstGeom>
          <a:ln w="12700">
            <a:miter lim="400000"/>
          </a:ln>
        </p:spPr>
      </p:pic>
      <p:sp>
        <p:nvSpPr>
          <p:cNvPr id="1208" name="TextBox 22"/>
          <p:cNvSpPr txBox="1"/>
          <p:nvPr/>
        </p:nvSpPr>
        <p:spPr>
          <a:xfrm>
            <a:off x="1694823" y="6112390"/>
            <a:ext cx="8595361" cy="598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1865</a:t>
            </a:r>
            <a:r>
              <a:t>번</a:t>
            </a:r>
            <a:r>
              <a:t> : </a:t>
            </a:r>
            <a:r>
              <a:t>웜홀 </a:t>
            </a:r>
            <a:r>
              <a:t>– Gold 3</a:t>
            </a:r>
          </a:p>
        </p:txBody>
      </p:sp>
      <p:sp>
        <p:nvSpPr>
          <p:cNvPr id="1209" name="TextBox 24"/>
          <p:cNvSpPr txBox="1"/>
          <p:nvPr/>
        </p:nvSpPr>
        <p:spPr>
          <a:xfrm>
            <a:off x="1694823" y="6716124"/>
            <a:ext cx="14718657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2021 KAKAO BLIND RECRUITMENT : </a:t>
            </a:r>
            <a:r>
              <a:t>합승 택시 요금 </a:t>
            </a:r>
            <a:r>
              <a:t>– Level 3</a:t>
            </a:r>
          </a:p>
        </p:txBody>
      </p:sp>
      <p:pic>
        <p:nvPicPr>
          <p:cNvPr id="1210" name="Picture 2" descr="Picture 2">
            <a:hlinkClick r:id="rId5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0903" y="2964017"/>
            <a:ext cx="691482" cy="476253"/>
          </a:xfrm>
          <a:prstGeom prst="rect">
            <a:avLst/>
          </a:prstGeom>
          <a:ln w="12700">
            <a:miter lim="400000"/>
          </a:ln>
        </p:spPr>
      </p:pic>
      <p:sp>
        <p:nvSpPr>
          <p:cNvPr id="1211" name="TextBox 30"/>
          <p:cNvSpPr txBox="1"/>
          <p:nvPr/>
        </p:nvSpPr>
        <p:spPr>
          <a:xfrm>
            <a:off x="1694823" y="2873442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15685</a:t>
            </a:r>
            <a:r>
              <a:t>번</a:t>
            </a:r>
            <a:r>
              <a:t> : </a:t>
            </a:r>
            <a:r>
              <a:t>드래곤 커브 </a:t>
            </a:r>
            <a:r>
              <a:t>– Gold 4</a:t>
            </a:r>
          </a:p>
        </p:txBody>
      </p:sp>
      <p:pic>
        <p:nvPicPr>
          <p:cNvPr id="1212" name="Picture 2" descr="Picture 2">
            <a:hlinkClick r:id="rId6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0903" y="3526547"/>
            <a:ext cx="691482" cy="476253"/>
          </a:xfrm>
          <a:prstGeom prst="rect">
            <a:avLst/>
          </a:prstGeom>
          <a:ln w="12700">
            <a:miter lim="400000"/>
          </a:ln>
        </p:spPr>
      </p:pic>
      <p:sp>
        <p:nvSpPr>
          <p:cNvPr id="1213" name="TextBox 4"/>
          <p:cNvSpPr txBox="1"/>
          <p:nvPr/>
        </p:nvSpPr>
        <p:spPr>
          <a:xfrm>
            <a:off x="1694823" y="3446367"/>
            <a:ext cx="10140919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pPr>
            <a:r>
              <a:t>4485</a:t>
            </a:r>
            <a:r>
              <a:t>번</a:t>
            </a:r>
            <a:r>
              <a:t> : </a:t>
            </a:r>
            <a:r>
              <a:t>녹색 옷 입은 애가 젤다지? </a:t>
            </a:r>
            <a:r>
              <a:t>– Gold 4</a:t>
            </a:r>
          </a:p>
        </p:txBody>
      </p:sp>
      <p:pic>
        <p:nvPicPr>
          <p:cNvPr id="1214" name="그림 6" descr="그림 6">
            <a:hlinkClick r:id="rId7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8">
            <a:extLst/>
          </a:blip>
          <a:srcRect l="4387" t="16861" r="80409" b="18640"/>
          <a:stretch>
            <a:fillRect/>
          </a:stretch>
        </p:blipFill>
        <p:spPr>
          <a:xfrm>
            <a:off x="838199" y="6683667"/>
            <a:ext cx="691202" cy="6901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바닥글 개체 틀 1"/>
          <p:cNvSpPr txBox="1"/>
          <p:nvPr/>
        </p:nvSpPr>
        <p:spPr>
          <a:xfrm>
            <a:off x="14523719" y="9540684"/>
            <a:ext cx="3566162" cy="289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4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2024-2 SW</a:t>
            </a:r>
            <a:r>
              <a:t>학부 원스탑 튜터 알튜비튜</a:t>
            </a:r>
          </a:p>
        </p:txBody>
      </p:sp>
      <p:sp>
        <p:nvSpPr>
          <p:cNvPr id="1217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과제 마감일</a:t>
            </a:r>
          </a:p>
        </p:txBody>
      </p:sp>
      <p:sp>
        <p:nvSpPr>
          <p:cNvPr id="1218" name="TextBox 3"/>
          <p:cNvSpPr txBox="1"/>
          <p:nvPr/>
        </p:nvSpPr>
        <p:spPr>
          <a:xfrm>
            <a:off x="1577726" y="3420933"/>
            <a:ext cx="4696606" cy="5984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과제제출 마감</a:t>
            </a:r>
          </a:p>
        </p:txBody>
      </p:sp>
      <p:sp>
        <p:nvSpPr>
          <p:cNvPr id="1219" name="TextBox 28"/>
          <p:cNvSpPr txBox="1"/>
          <p:nvPr/>
        </p:nvSpPr>
        <p:spPr>
          <a:xfrm>
            <a:off x="1577726" y="5325933"/>
            <a:ext cx="4696606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추가제출 마감</a:t>
            </a:r>
          </a:p>
        </p:txBody>
      </p:sp>
      <p:sp>
        <p:nvSpPr>
          <p:cNvPr id="1220" name="TextBox 29"/>
          <p:cNvSpPr txBox="1"/>
          <p:nvPr/>
        </p:nvSpPr>
        <p:spPr>
          <a:xfrm>
            <a:off x="5074919" y="3467099"/>
            <a:ext cx="6233162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~ 11</a:t>
            </a:r>
            <a:r>
              <a:t>월 </a:t>
            </a:r>
            <a:r>
              <a:t>26</a:t>
            </a:r>
            <a:r>
              <a:t>일</a:t>
            </a:r>
            <a:r>
              <a:t> </a:t>
            </a:r>
            <a:r>
              <a:t>화요일 </a:t>
            </a:r>
            <a:r>
              <a:t>18:59</a:t>
            </a:r>
          </a:p>
        </p:txBody>
      </p:sp>
      <p:sp>
        <p:nvSpPr>
          <p:cNvPr id="1221" name="TextBox 31"/>
          <p:cNvSpPr txBox="1"/>
          <p:nvPr/>
        </p:nvSpPr>
        <p:spPr>
          <a:xfrm>
            <a:off x="5074919" y="5372099"/>
            <a:ext cx="9738362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~ 11</a:t>
            </a:r>
            <a:r>
              <a:t>월 </a:t>
            </a:r>
            <a:r>
              <a:t>28</a:t>
            </a:r>
            <a:r>
              <a:t>일 목요일 </a:t>
            </a:r>
            <a:r>
              <a:t>23:59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다익스트라</a:t>
            </a:r>
          </a:p>
        </p:txBody>
      </p:sp>
      <p:sp>
        <p:nvSpPr>
          <p:cNvPr id="200" name="TextBox 3"/>
          <p:cNvSpPr txBox="1"/>
          <p:nvPr/>
        </p:nvSpPr>
        <p:spPr>
          <a:xfrm>
            <a:off x="1493519" y="2920811"/>
            <a:ext cx="4861562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Dijkstra</a:t>
            </a:r>
          </a:p>
        </p:txBody>
      </p:sp>
      <p:sp>
        <p:nvSpPr>
          <p:cNvPr id="201" name="TextBox 4"/>
          <p:cNvSpPr txBox="1"/>
          <p:nvPr/>
        </p:nvSpPr>
        <p:spPr>
          <a:xfrm>
            <a:off x="1493519" y="3966507"/>
            <a:ext cx="14234162" cy="1858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4FACDB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하나의 시작점</a:t>
            </a:r>
            <a:r>
              <a:rPr>
                <a:solidFill>
                  <a:srgbClr val="FFFFFF"/>
                </a:solidFill>
              </a:rPr>
              <a:t>에서 </a:t>
            </a:r>
            <a:r>
              <a:t>모든 정점</a:t>
            </a:r>
            <a:r>
              <a:rPr>
                <a:solidFill>
                  <a:srgbClr val="FFFFFF"/>
                </a:solidFill>
              </a:rPr>
              <a:t>까지의 최단 경로를 구하는 </a:t>
            </a:r>
            <a:r>
              <a:t>SSP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알고리즘</a:t>
            </a:r>
            <a:endParaRPr>
              <a:solidFill>
                <a:srgbClr val="FFFFFF"/>
              </a:solidFill>
            </a:endParaRPr>
          </a:p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시작 정점으로부터 </a:t>
            </a:r>
            <a:r>
              <a:rPr>
                <a:solidFill>
                  <a:srgbClr val="4FACDB"/>
                </a:solidFill>
              </a:rPr>
              <a:t>가장 가까운 정점</a:t>
            </a:r>
            <a:r>
              <a:t>부터 탐색하는 </a:t>
            </a:r>
            <a:r>
              <a:rPr>
                <a:solidFill>
                  <a:srgbClr val="4FACDB"/>
                </a:solidFill>
              </a:rPr>
              <a:t>그리디</a:t>
            </a:r>
            <a:r>
              <a:t>적 접근</a:t>
            </a:r>
          </a:p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가중치가 </a:t>
            </a:r>
            <a:r>
              <a:rPr>
                <a:solidFill>
                  <a:srgbClr val="4FACDB"/>
                </a:solidFill>
              </a:rPr>
              <a:t>음수</a:t>
            </a:r>
            <a:r>
              <a:t>인 간선이 있다면</a:t>
            </a:r>
            <a:r>
              <a:t>, </a:t>
            </a:r>
            <a:r>
              <a:t>경우에 따라 </a:t>
            </a:r>
            <a:r>
              <a:rPr>
                <a:solidFill>
                  <a:srgbClr val="4FACDB"/>
                </a:solidFill>
              </a:rPr>
              <a:t>무한 루프</a:t>
            </a:r>
            <a:r>
              <a:t>에 빠질 수 있음</a:t>
            </a:r>
          </a:p>
          <a:p>
            <a:pPr marL="457200" indent="-457200">
              <a:buClr>
                <a:srgbClr val="4FACDB"/>
              </a:buClr>
              <a:buSzPct val="100000"/>
              <a:buChar char="●"/>
              <a:defRPr sz="3000">
                <a:solidFill>
                  <a:srgbClr val="FFFFFF"/>
                </a:solidFill>
                <a:latin typeface="NanumSquareRound Regular"/>
                <a:ea typeface="NanumSquareRound Regular"/>
                <a:cs typeface="NanumSquareRound Regular"/>
                <a:sym typeface="NanumSquareRound Regular"/>
              </a:defRPr>
            </a:pPr>
            <a:r>
              <a:t>정점의 수를 </a:t>
            </a:r>
            <a:r>
              <a:t>V, </a:t>
            </a:r>
            <a:r>
              <a:t>간선의 수를 </a:t>
            </a:r>
            <a:r>
              <a:t>E</a:t>
            </a:r>
            <a:r>
              <a:t>라고 할 때</a:t>
            </a:r>
            <a:r>
              <a:t>, </a:t>
            </a:r>
            <a:r>
              <a:t>시간 복잡도는 </a:t>
            </a:r>
            <a:r>
              <a:rPr>
                <a:solidFill>
                  <a:srgbClr val="4FACDB"/>
                </a:solidFill>
              </a:rPr>
              <a:t>O(VlogV + ElogV)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다익스트라</a:t>
            </a:r>
          </a:p>
        </p:txBody>
      </p:sp>
      <p:grpSp>
        <p:nvGrpSpPr>
          <p:cNvPr id="206" name="타원 3"/>
          <p:cNvGrpSpPr/>
          <p:nvPr/>
        </p:nvGrpSpPr>
        <p:grpSpPr>
          <a:xfrm>
            <a:off x="5834045" y="3193070"/>
            <a:ext cx="723795" cy="723795"/>
            <a:chOff x="0" y="0"/>
            <a:chExt cx="723793" cy="723793"/>
          </a:xfrm>
        </p:grpSpPr>
        <p:sp>
          <p:nvSpPr>
            <p:cNvPr id="204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205" name="1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09" name="타원 4"/>
          <p:cNvGrpSpPr/>
          <p:nvPr/>
        </p:nvGrpSpPr>
        <p:grpSpPr>
          <a:xfrm>
            <a:off x="8827374" y="2019300"/>
            <a:ext cx="723795" cy="723794"/>
            <a:chOff x="0" y="0"/>
            <a:chExt cx="723793" cy="723793"/>
          </a:xfrm>
        </p:grpSpPr>
        <p:sp>
          <p:nvSpPr>
            <p:cNvPr id="207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208" name="2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12" name="타원 5"/>
          <p:cNvGrpSpPr/>
          <p:nvPr/>
        </p:nvGrpSpPr>
        <p:grpSpPr>
          <a:xfrm>
            <a:off x="7205646" y="5366987"/>
            <a:ext cx="723795" cy="723795"/>
            <a:chOff x="0" y="0"/>
            <a:chExt cx="723793" cy="723793"/>
          </a:xfrm>
        </p:grpSpPr>
        <p:sp>
          <p:nvSpPr>
            <p:cNvPr id="210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211" name="5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215" name="타원 6"/>
          <p:cNvGrpSpPr/>
          <p:nvPr/>
        </p:nvGrpSpPr>
        <p:grpSpPr>
          <a:xfrm>
            <a:off x="10101246" y="5366987"/>
            <a:ext cx="723795" cy="723795"/>
            <a:chOff x="0" y="0"/>
            <a:chExt cx="723793" cy="723793"/>
          </a:xfrm>
        </p:grpSpPr>
        <p:sp>
          <p:nvSpPr>
            <p:cNvPr id="213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214" name="3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18" name="타원 7"/>
          <p:cNvGrpSpPr/>
          <p:nvPr/>
        </p:nvGrpSpPr>
        <p:grpSpPr>
          <a:xfrm>
            <a:off x="11730159" y="3566086"/>
            <a:ext cx="723795" cy="723795"/>
            <a:chOff x="0" y="0"/>
            <a:chExt cx="723793" cy="723793"/>
          </a:xfrm>
        </p:grpSpPr>
        <p:sp>
          <p:nvSpPr>
            <p:cNvPr id="216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217" name="4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34" name="직선 화살표 연결선 8"/>
          <p:cNvSpPr/>
          <p:nvPr/>
        </p:nvSpPr>
        <p:spPr>
          <a:xfrm>
            <a:off x="6568469" y="2527253"/>
            <a:ext cx="2248332" cy="881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20" name="직선 화살표 연결선 9"/>
          <p:cNvSpPr/>
          <p:nvPr/>
        </p:nvSpPr>
        <p:spPr>
          <a:xfrm>
            <a:off x="6557840" y="3660964"/>
            <a:ext cx="3649403" cy="1812021"/>
          </a:xfrm>
          <a:prstGeom prst="line">
            <a:avLst/>
          </a:prstGeom>
          <a:ln w="76200">
            <a:solidFill>
              <a:srgbClr val="4FAC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5" name="직선 화살표 연결선 10"/>
          <p:cNvSpPr/>
          <p:nvPr/>
        </p:nvSpPr>
        <p:spPr>
          <a:xfrm>
            <a:off x="9331591" y="2755208"/>
            <a:ext cx="989327" cy="2599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36" name="직선 화살표 연결선 11"/>
          <p:cNvSpPr/>
          <p:nvPr/>
        </p:nvSpPr>
        <p:spPr>
          <a:xfrm>
            <a:off x="9542508" y="2569423"/>
            <a:ext cx="2196438" cy="1170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23" name="직선 화살표 연결선 12"/>
          <p:cNvSpPr/>
          <p:nvPr/>
        </p:nvSpPr>
        <p:spPr>
          <a:xfrm flipH="1" flipV="1">
            <a:off x="6308888" y="3927983"/>
            <a:ext cx="1002755" cy="1545001"/>
          </a:xfrm>
          <a:prstGeom prst="line">
            <a:avLst/>
          </a:prstGeom>
          <a:ln w="76200">
            <a:solidFill>
              <a:srgbClr val="4FAC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37" name="직선 화살표 연결선 13"/>
          <p:cNvSpPr/>
          <p:nvPr/>
        </p:nvSpPr>
        <p:spPr>
          <a:xfrm>
            <a:off x="10731587" y="4224779"/>
            <a:ext cx="1092019" cy="1207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25" name="TextBox 14"/>
          <p:cNvSpPr txBox="1"/>
          <p:nvPr/>
        </p:nvSpPr>
        <p:spPr>
          <a:xfrm>
            <a:off x="6354608" y="4601495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26" name="TextBox 15"/>
          <p:cNvSpPr txBox="1"/>
          <p:nvPr/>
        </p:nvSpPr>
        <p:spPr>
          <a:xfrm>
            <a:off x="7383720" y="2253955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27" name="TextBox 16"/>
          <p:cNvSpPr txBox="1"/>
          <p:nvPr/>
        </p:nvSpPr>
        <p:spPr>
          <a:xfrm>
            <a:off x="8229326" y="4002042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28" name="TextBox 17"/>
          <p:cNvSpPr txBox="1"/>
          <p:nvPr/>
        </p:nvSpPr>
        <p:spPr>
          <a:xfrm>
            <a:off x="10046336" y="3640502"/>
            <a:ext cx="33655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29" name="TextBox 18"/>
          <p:cNvSpPr txBox="1"/>
          <p:nvPr/>
        </p:nvSpPr>
        <p:spPr>
          <a:xfrm>
            <a:off x="10587918" y="2414084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30" name="TextBox 19"/>
          <p:cNvSpPr txBox="1"/>
          <p:nvPr/>
        </p:nvSpPr>
        <p:spPr>
          <a:xfrm>
            <a:off x="11357175" y="4814685"/>
            <a:ext cx="33655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6</a:t>
            </a:r>
          </a:p>
        </p:txBody>
      </p:sp>
      <p:graphicFrame>
        <p:nvGraphicFramePr>
          <p:cNvPr id="231" name="표 3"/>
          <p:cNvGraphicFramePr/>
          <p:nvPr/>
        </p:nvGraphicFramePr>
        <p:xfrm>
          <a:off x="7193808" y="7508244"/>
          <a:ext cx="4502726" cy="87463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00545"/>
                <a:gridCol w="900545"/>
                <a:gridCol w="900545"/>
                <a:gridCol w="900545"/>
                <a:gridCol w="900545"/>
              </a:tblGrid>
              <a:tr h="87463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INF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INF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INF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INF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232" name="표 3"/>
          <p:cNvGraphicFramePr/>
          <p:nvPr/>
        </p:nvGraphicFramePr>
        <p:xfrm>
          <a:off x="7193808" y="6591300"/>
          <a:ext cx="4502726" cy="87463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00545"/>
                <a:gridCol w="900545"/>
                <a:gridCol w="900545"/>
                <a:gridCol w="900545"/>
                <a:gridCol w="900545"/>
              </a:tblGrid>
              <a:tr h="87463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4FACDB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33" name="TextBox 22"/>
          <p:cNvSpPr txBox="1"/>
          <p:nvPr/>
        </p:nvSpPr>
        <p:spPr>
          <a:xfrm>
            <a:off x="5378130" y="2595033"/>
            <a:ext cx="1635624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000">
                <a:solidFill>
                  <a:srgbClr val="4FACDB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start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다익스트라</a:t>
            </a:r>
          </a:p>
        </p:txBody>
      </p:sp>
      <p:grpSp>
        <p:nvGrpSpPr>
          <p:cNvPr id="242" name="타원 3"/>
          <p:cNvGrpSpPr/>
          <p:nvPr/>
        </p:nvGrpSpPr>
        <p:grpSpPr>
          <a:xfrm>
            <a:off x="5834045" y="3193070"/>
            <a:ext cx="723795" cy="723795"/>
            <a:chOff x="0" y="0"/>
            <a:chExt cx="723793" cy="723793"/>
          </a:xfrm>
        </p:grpSpPr>
        <p:sp>
          <p:nvSpPr>
            <p:cNvPr id="240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4FACDB"/>
            </a:solidFill>
            <a:ln w="762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241" name="1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45" name="타원 4"/>
          <p:cNvGrpSpPr/>
          <p:nvPr/>
        </p:nvGrpSpPr>
        <p:grpSpPr>
          <a:xfrm>
            <a:off x="8827374" y="2019300"/>
            <a:ext cx="723795" cy="723794"/>
            <a:chOff x="0" y="0"/>
            <a:chExt cx="723793" cy="723793"/>
          </a:xfrm>
        </p:grpSpPr>
        <p:sp>
          <p:nvSpPr>
            <p:cNvPr id="243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244" name="2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48" name="타원 5"/>
          <p:cNvGrpSpPr/>
          <p:nvPr/>
        </p:nvGrpSpPr>
        <p:grpSpPr>
          <a:xfrm>
            <a:off x="7205646" y="5366987"/>
            <a:ext cx="723795" cy="723795"/>
            <a:chOff x="0" y="0"/>
            <a:chExt cx="723793" cy="723793"/>
          </a:xfrm>
        </p:grpSpPr>
        <p:sp>
          <p:nvSpPr>
            <p:cNvPr id="246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247" name="5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251" name="타원 6"/>
          <p:cNvGrpSpPr/>
          <p:nvPr/>
        </p:nvGrpSpPr>
        <p:grpSpPr>
          <a:xfrm>
            <a:off x="10101246" y="5366987"/>
            <a:ext cx="723795" cy="723795"/>
            <a:chOff x="0" y="0"/>
            <a:chExt cx="723793" cy="723793"/>
          </a:xfrm>
        </p:grpSpPr>
        <p:sp>
          <p:nvSpPr>
            <p:cNvPr id="249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250" name="3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54" name="타원 7"/>
          <p:cNvGrpSpPr/>
          <p:nvPr/>
        </p:nvGrpSpPr>
        <p:grpSpPr>
          <a:xfrm>
            <a:off x="11730159" y="3566086"/>
            <a:ext cx="723795" cy="723795"/>
            <a:chOff x="0" y="0"/>
            <a:chExt cx="723793" cy="723793"/>
          </a:xfrm>
        </p:grpSpPr>
        <p:sp>
          <p:nvSpPr>
            <p:cNvPr id="252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253" name="4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270" name="직선 화살표 연결선 8"/>
          <p:cNvSpPr/>
          <p:nvPr/>
        </p:nvSpPr>
        <p:spPr>
          <a:xfrm>
            <a:off x="6568469" y="2527253"/>
            <a:ext cx="2248332" cy="881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76200">
            <a:solidFill>
              <a:srgbClr val="FFFFFF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56" name="직선 화살표 연결선 9"/>
          <p:cNvSpPr/>
          <p:nvPr/>
        </p:nvSpPr>
        <p:spPr>
          <a:xfrm>
            <a:off x="6557840" y="3660964"/>
            <a:ext cx="3649403" cy="1812021"/>
          </a:xfrm>
          <a:prstGeom prst="line">
            <a:avLst/>
          </a:prstGeom>
          <a:ln w="76200"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71" name="직선 화살표 연결선 10"/>
          <p:cNvSpPr/>
          <p:nvPr/>
        </p:nvSpPr>
        <p:spPr>
          <a:xfrm>
            <a:off x="9331591" y="2755208"/>
            <a:ext cx="989327" cy="2599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72" name="직선 화살표 연결선 11"/>
          <p:cNvSpPr/>
          <p:nvPr/>
        </p:nvSpPr>
        <p:spPr>
          <a:xfrm>
            <a:off x="9542508" y="2569423"/>
            <a:ext cx="2196438" cy="1170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59" name="직선 화살표 연결선 12"/>
          <p:cNvSpPr/>
          <p:nvPr/>
        </p:nvSpPr>
        <p:spPr>
          <a:xfrm flipH="1" flipV="1">
            <a:off x="6308888" y="3927983"/>
            <a:ext cx="1002755" cy="1545001"/>
          </a:xfrm>
          <a:prstGeom prst="line">
            <a:avLst/>
          </a:prstGeom>
          <a:ln w="76200">
            <a:solidFill>
              <a:srgbClr val="4FAC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73" name="직선 화살표 연결선 13"/>
          <p:cNvSpPr/>
          <p:nvPr/>
        </p:nvSpPr>
        <p:spPr>
          <a:xfrm>
            <a:off x="10731587" y="4224779"/>
            <a:ext cx="1092019" cy="1207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61" name="TextBox 14"/>
          <p:cNvSpPr txBox="1"/>
          <p:nvPr/>
        </p:nvSpPr>
        <p:spPr>
          <a:xfrm>
            <a:off x="6354608" y="4601495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2" name="TextBox 15"/>
          <p:cNvSpPr txBox="1"/>
          <p:nvPr/>
        </p:nvSpPr>
        <p:spPr>
          <a:xfrm>
            <a:off x="7383720" y="2253955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63" name="TextBox 16"/>
          <p:cNvSpPr txBox="1"/>
          <p:nvPr/>
        </p:nvSpPr>
        <p:spPr>
          <a:xfrm>
            <a:off x="8229326" y="4002042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64" name="TextBox 17"/>
          <p:cNvSpPr txBox="1"/>
          <p:nvPr/>
        </p:nvSpPr>
        <p:spPr>
          <a:xfrm>
            <a:off x="10046336" y="3640502"/>
            <a:ext cx="33655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65" name="TextBox 18"/>
          <p:cNvSpPr txBox="1"/>
          <p:nvPr/>
        </p:nvSpPr>
        <p:spPr>
          <a:xfrm>
            <a:off x="10587918" y="2414084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66" name="TextBox 19"/>
          <p:cNvSpPr txBox="1"/>
          <p:nvPr/>
        </p:nvSpPr>
        <p:spPr>
          <a:xfrm>
            <a:off x="11357175" y="4814685"/>
            <a:ext cx="33655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67" name="TextBox 20"/>
          <p:cNvSpPr txBox="1"/>
          <p:nvPr/>
        </p:nvSpPr>
        <p:spPr>
          <a:xfrm>
            <a:off x="5378130" y="2595033"/>
            <a:ext cx="1635624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000">
                <a:solidFill>
                  <a:srgbClr val="4FACDB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start</a:t>
            </a:r>
          </a:p>
        </p:txBody>
      </p:sp>
      <p:graphicFrame>
        <p:nvGraphicFramePr>
          <p:cNvPr id="268" name="표 3"/>
          <p:cNvGraphicFramePr/>
          <p:nvPr/>
        </p:nvGraphicFramePr>
        <p:xfrm>
          <a:off x="7193808" y="7508244"/>
          <a:ext cx="4502726" cy="87463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00545"/>
                <a:gridCol w="900545"/>
                <a:gridCol w="900545"/>
                <a:gridCol w="900545"/>
                <a:gridCol w="900545"/>
              </a:tblGrid>
              <a:tr h="87463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INF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INF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269" name="표 3"/>
          <p:cNvGraphicFramePr/>
          <p:nvPr/>
        </p:nvGraphicFramePr>
        <p:xfrm>
          <a:off x="7193808" y="6591300"/>
          <a:ext cx="4502726" cy="87463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00545"/>
                <a:gridCol w="900545"/>
                <a:gridCol w="900545"/>
                <a:gridCol w="900545"/>
                <a:gridCol w="900545"/>
              </a:tblGrid>
              <a:tr h="87463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4FACDB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2"/>
          <p:cNvSpPr txBox="1"/>
          <p:nvPr/>
        </p:nvSpPr>
        <p:spPr>
          <a:xfrm>
            <a:off x="589613" y="321294"/>
            <a:ext cx="8595361" cy="598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다익스트라</a:t>
            </a:r>
          </a:p>
        </p:txBody>
      </p:sp>
      <p:sp>
        <p:nvSpPr>
          <p:cNvPr id="276" name="TextBox 21"/>
          <p:cNvSpPr txBox="1"/>
          <p:nvPr/>
        </p:nvSpPr>
        <p:spPr>
          <a:xfrm>
            <a:off x="8751159" y="8400736"/>
            <a:ext cx="1388022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3 &lt; 6</a:t>
            </a:r>
          </a:p>
        </p:txBody>
      </p:sp>
      <p:graphicFrame>
        <p:nvGraphicFramePr>
          <p:cNvPr id="277" name="표 3"/>
          <p:cNvGraphicFramePr/>
          <p:nvPr/>
        </p:nvGraphicFramePr>
        <p:xfrm>
          <a:off x="7193808" y="7508244"/>
          <a:ext cx="4502726" cy="87463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00545"/>
                <a:gridCol w="900545"/>
                <a:gridCol w="900545"/>
                <a:gridCol w="900545"/>
                <a:gridCol w="900545"/>
              </a:tblGrid>
              <a:tr h="87463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0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7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INF</a:t>
                      </a:r>
                    </a:p>
                  </a:txBody>
                  <a:tcPr marL="45720" marR="45720" marT="45720" marB="45720" anchor="ctr" anchorCtr="0" horzOverflow="overflow">
                    <a:lnL w="76200">
                      <a:solidFill>
                        <a:srgbClr val="4FACDB"/>
                      </a:solidFill>
                    </a:lnL>
                    <a:lnR w="76200">
                      <a:solidFill>
                        <a:srgbClr val="4FACDB"/>
                      </a:solidFill>
                    </a:lnR>
                    <a:lnT w="76200">
                      <a:solidFill>
                        <a:srgbClr val="4FACDB"/>
                      </a:solidFill>
                    </a:lnT>
                    <a:lnB w="76200">
                      <a:solidFill>
                        <a:srgbClr val="4FACDB"/>
                      </a:solidFill>
                    </a:lnB>
                  </a:tcPr>
                </a:tc>
              </a:tr>
            </a:tbl>
          </a:graphicData>
        </a:graphic>
      </p:graphicFrame>
      <p:graphicFrame>
        <p:nvGraphicFramePr>
          <p:cNvPr id="278" name="표 3"/>
          <p:cNvGraphicFramePr/>
          <p:nvPr/>
        </p:nvGraphicFramePr>
        <p:xfrm>
          <a:off x="7193808" y="6591300"/>
          <a:ext cx="4502726" cy="87463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900545"/>
                <a:gridCol w="900545"/>
                <a:gridCol w="900545"/>
                <a:gridCol w="900545"/>
                <a:gridCol w="900545"/>
              </a:tblGrid>
              <a:tr h="87463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4FACDB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4FACDB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3000">
                          <a:solidFill>
                            <a:srgbClr val="FFFFFF"/>
                          </a:solidFill>
                          <a:latin typeface="NanumSquareRound Bold"/>
                          <a:ea typeface="NanumSquareRound Bold"/>
                          <a:cs typeface="NanumSquareRound Bold"/>
                          <a:sym typeface="NanumSquareRound Bold"/>
                        </a:rPr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281" name="타원 24"/>
          <p:cNvGrpSpPr/>
          <p:nvPr/>
        </p:nvGrpSpPr>
        <p:grpSpPr>
          <a:xfrm>
            <a:off x="5834045" y="3193070"/>
            <a:ext cx="723795" cy="723795"/>
            <a:chOff x="0" y="0"/>
            <a:chExt cx="723793" cy="723793"/>
          </a:xfrm>
        </p:grpSpPr>
        <p:sp>
          <p:nvSpPr>
            <p:cNvPr id="279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4FACDB"/>
            </a:solidFill>
            <a:ln w="762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280" name="1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284" name="타원 25"/>
          <p:cNvGrpSpPr/>
          <p:nvPr/>
        </p:nvGrpSpPr>
        <p:grpSpPr>
          <a:xfrm>
            <a:off x="8827374" y="2019300"/>
            <a:ext cx="723795" cy="723794"/>
            <a:chOff x="0" y="0"/>
            <a:chExt cx="723793" cy="723793"/>
          </a:xfrm>
        </p:grpSpPr>
        <p:sp>
          <p:nvSpPr>
            <p:cNvPr id="282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4FACDB"/>
            </a:solidFill>
            <a:ln w="762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283" name="2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287" name="타원 26"/>
          <p:cNvGrpSpPr/>
          <p:nvPr/>
        </p:nvGrpSpPr>
        <p:grpSpPr>
          <a:xfrm>
            <a:off x="7205646" y="5366987"/>
            <a:ext cx="723795" cy="723795"/>
            <a:chOff x="0" y="0"/>
            <a:chExt cx="723793" cy="723793"/>
          </a:xfrm>
        </p:grpSpPr>
        <p:sp>
          <p:nvSpPr>
            <p:cNvPr id="285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286" name="5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290" name="타원 27"/>
          <p:cNvGrpSpPr/>
          <p:nvPr/>
        </p:nvGrpSpPr>
        <p:grpSpPr>
          <a:xfrm>
            <a:off x="10101246" y="5366987"/>
            <a:ext cx="723795" cy="723795"/>
            <a:chOff x="0" y="0"/>
            <a:chExt cx="723793" cy="723793"/>
          </a:xfrm>
        </p:grpSpPr>
        <p:sp>
          <p:nvSpPr>
            <p:cNvPr id="288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289" name="3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293" name="타원 28"/>
          <p:cNvGrpSpPr/>
          <p:nvPr/>
        </p:nvGrpSpPr>
        <p:grpSpPr>
          <a:xfrm>
            <a:off x="11730159" y="3566086"/>
            <a:ext cx="723795" cy="723795"/>
            <a:chOff x="0" y="0"/>
            <a:chExt cx="723793" cy="723793"/>
          </a:xfrm>
        </p:grpSpPr>
        <p:sp>
          <p:nvSpPr>
            <p:cNvPr id="291" name="원"/>
            <p:cNvSpPr/>
            <p:nvPr/>
          </p:nvSpPr>
          <p:spPr>
            <a:xfrm>
              <a:off x="0" y="0"/>
              <a:ext cx="723794" cy="723794"/>
            </a:xfrm>
            <a:prstGeom prst="ellipse">
              <a:avLst/>
            </a:prstGeom>
            <a:solidFill>
              <a:srgbClr val="FFFFFF"/>
            </a:solidFill>
            <a:ln w="76200" cap="flat">
              <a:solidFill>
                <a:srgbClr val="4FACD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pPr>
            </a:p>
          </p:txBody>
        </p:sp>
        <p:sp>
          <p:nvSpPr>
            <p:cNvPr id="292" name="4"/>
            <p:cNvSpPr txBox="1"/>
            <p:nvPr/>
          </p:nvSpPr>
          <p:spPr>
            <a:xfrm>
              <a:off x="189816" y="99641"/>
              <a:ext cx="344162" cy="5245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000">
                  <a:solidFill>
                    <a:srgbClr val="4FACDB"/>
                  </a:solidFill>
                  <a:latin typeface="NanumSquareRound Bold"/>
                  <a:ea typeface="NanumSquareRound Bold"/>
                  <a:cs typeface="NanumSquareRound Bold"/>
                  <a:sym typeface="NanumSquareRound Bold"/>
                </a:defRPr>
              </a:lvl1pPr>
            </a:lstStyle>
            <a:p>
              <a:pPr/>
              <a:r>
                <a:t>4</a:t>
              </a:r>
            </a:p>
          </p:txBody>
        </p:sp>
      </p:grpSp>
      <p:sp>
        <p:nvSpPr>
          <p:cNvPr id="307" name="직선 화살표 연결선 29"/>
          <p:cNvSpPr/>
          <p:nvPr/>
        </p:nvSpPr>
        <p:spPr>
          <a:xfrm>
            <a:off x="6568469" y="2527253"/>
            <a:ext cx="2248332" cy="881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76200">
            <a:solidFill>
              <a:srgbClr val="FFFFFF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95" name="직선 화살표 연결선 30"/>
          <p:cNvSpPr/>
          <p:nvPr/>
        </p:nvSpPr>
        <p:spPr>
          <a:xfrm>
            <a:off x="6557840" y="3660964"/>
            <a:ext cx="3649403" cy="1812021"/>
          </a:xfrm>
          <a:prstGeom prst="line">
            <a:avLst/>
          </a:prstGeom>
          <a:ln w="76200">
            <a:solidFill>
              <a:srgbClr val="FFFFFF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08" name="직선 화살표 연결선 31"/>
          <p:cNvSpPr/>
          <p:nvPr/>
        </p:nvSpPr>
        <p:spPr>
          <a:xfrm>
            <a:off x="9331591" y="2755208"/>
            <a:ext cx="989327" cy="25999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76200">
            <a:solidFill>
              <a:srgbClr val="FFFFFF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09" name="직선 화살표 연결선 32"/>
          <p:cNvSpPr/>
          <p:nvPr/>
        </p:nvSpPr>
        <p:spPr>
          <a:xfrm>
            <a:off x="9542508" y="2569423"/>
            <a:ext cx="2196438" cy="1170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76200">
            <a:solidFill>
              <a:srgbClr val="FFFFFF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98" name="직선 화살표 연결선 33"/>
          <p:cNvSpPr/>
          <p:nvPr/>
        </p:nvSpPr>
        <p:spPr>
          <a:xfrm flipH="1" flipV="1">
            <a:off x="6308888" y="3927983"/>
            <a:ext cx="1002755" cy="1545001"/>
          </a:xfrm>
          <a:prstGeom prst="line">
            <a:avLst/>
          </a:prstGeom>
          <a:ln w="76200">
            <a:solidFill>
              <a:srgbClr val="4FACDB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0" name="직선 화살표 연결선 34"/>
          <p:cNvSpPr/>
          <p:nvPr/>
        </p:nvSpPr>
        <p:spPr>
          <a:xfrm>
            <a:off x="10731587" y="4224779"/>
            <a:ext cx="1092019" cy="1207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76200">
            <a:solidFill>
              <a:srgbClr val="4FACDB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300" name="TextBox 35"/>
          <p:cNvSpPr txBox="1"/>
          <p:nvPr/>
        </p:nvSpPr>
        <p:spPr>
          <a:xfrm>
            <a:off x="6354608" y="4601495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01" name="TextBox 36"/>
          <p:cNvSpPr txBox="1"/>
          <p:nvPr/>
        </p:nvSpPr>
        <p:spPr>
          <a:xfrm>
            <a:off x="7383720" y="2253955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02" name="TextBox 37"/>
          <p:cNvSpPr txBox="1"/>
          <p:nvPr/>
        </p:nvSpPr>
        <p:spPr>
          <a:xfrm>
            <a:off x="8229326" y="4002042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03" name="TextBox 38"/>
          <p:cNvSpPr txBox="1"/>
          <p:nvPr/>
        </p:nvSpPr>
        <p:spPr>
          <a:xfrm>
            <a:off x="10046336" y="3640502"/>
            <a:ext cx="33655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04" name="TextBox 39"/>
          <p:cNvSpPr txBox="1"/>
          <p:nvPr/>
        </p:nvSpPr>
        <p:spPr>
          <a:xfrm>
            <a:off x="10587918" y="2414084"/>
            <a:ext cx="33655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05" name="TextBox 40"/>
          <p:cNvSpPr txBox="1"/>
          <p:nvPr/>
        </p:nvSpPr>
        <p:spPr>
          <a:xfrm>
            <a:off x="11357175" y="4814685"/>
            <a:ext cx="336551" cy="524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306" name="TextBox 41"/>
          <p:cNvSpPr txBox="1"/>
          <p:nvPr/>
        </p:nvSpPr>
        <p:spPr>
          <a:xfrm>
            <a:off x="5378130" y="2595033"/>
            <a:ext cx="1635624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000">
                <a:solidFill>
                  <a:srgbClr val="4FACDB"/>
                </a:solidFill>
                <a:latin typeface="NanumSquareRound Bold"/>
                <a:ea typeface="NanumSquareRound Bold"/>
                <a:cs typeface="NanumSquareRound Bold"/>
                <a:sym typeface="NanumSquareRound Bold"/>
              </a:defRPr>
            </a:lvl1pPr>
          </a:lstStyle>
          <a:p>
            <a:pPr/>
            <a:r>
              <a:t>start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263238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