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2"/>
  </p:notesMasterIdLst>
  <p:handoutMasterIdLst>
    <p:handoutMasterId r:id="rId23"/>
  </p:handoutMasterIdLst>
  <p:sldIdLst>
    <p:sldId id="327" r:id="rId5"/>
    <p:sldId id="330" r:id="rId6"/>
    <p:sldId id="332" r:id="rId7"/>
    <p:sldId id="262" r:id="rId8"/>
    <p:sldId id="263" r:id="rId9"/>
    <p:sldId id="299" r:id="rId10"/>
    <p:sldId id="264" r:id="rId11"/>
    <p:sldId id="333" r:id="rId12"/>
    <p:sldId id="293" r:id="rId13"/>
    <p:sldId id="334" r:id="rId14"/>
    <p:sldId id="335" r:id="rId15"/>
    <p:sldId id="336" r:id="rId16"/>
    <p:sldId id="337" r:id="rId17"/>
    <p:sldId id="339" r:id="rId18"/>
    <p:sldId id="277" r:id="rId19"/>
    <p:sldId id="275" r:id="rId20"/>
    <p:sldId id="338" r:id="rId2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111" d="100"/>
          <a:sy n="111" d="100"/>
        </p:scale>
        <p:origin x="85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3/22/2023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3/22/2023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ltugEngin"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S0H43hMoWM" TargetMode="External"/><Relationship Id="rId3" Type="http://schemas.openxmlformats.org/officeDocument/2006/relationships/image" Target="../media/image1.png"/><Relationship Id="rId7" Type="http://schemas.openxmlformats.org/officeDocument/2006/relationships/hyperlink" Target="https://github.com/AltugEngin/PCA_Early_Fault_Detection.gi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content.iospress.com/articles/journal-of-intelligent-and-fuzzy-systems/ifs189755" TargetMode="External"/><Relationship Id="rId5" Type="http://schemas.openxmlformats.org/officeDocument/2006/relationships/hyperlink" Target="https://www.simplilearn.com/tutorials/machine-learning-tutorial/principal-component-analysis" TargetMode="External"/><Relationship Id="rId4" Type="http://schemas.openxmlformats.org/officeDocument/2006/relationships/hyperlink" Target="https://towardsdatascience.com/why-1-5-in-iqr-method-of-outlier-detection-5d07fdc8209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48CB">
            <a:alpha val="93000"/>
          </a:srgb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5" y="4568734"/>
            <a:ext cx="3583867" cy="1292662"/>
          </a:xfrm>
          <a:prstGeom prst="rect">
            <a:avLst/>
          </a:prstGeom>
          <a:noFill/>
        </p:spPr>
        <p:txBody>
          <a:bodyPr wrap="square" lIns="91440" tIns="45720" rIns="91440" bIns="45720" rtlCol="0" anchor="t">
            <a:spAutoFit/>
          </a:bodyPr>
          <a:lstStyle/>
          <a:p>
            <a:r>
              <a:rPr lang="tr-TR" sz="2400" b="1" dirty="0">
                <a:solidFill>
                  <a:schemeClr val="bg2"/>
                </a:solidFill>
                <a:ea typeface="SF Pro" pitchFamily="2" charset="0"/>
                <a:cs typeface="SF Pro" pitchFamily="2" charset="0"/>
              </a:rPr>
              <a:t>Altuğ Engin</a:t>
            </a:r>
          </a:p>
          <a:p>
            <a:r>
              <a:rPr lang="tr-TR" dirty="0">
                <a:solidFill>
                  <a:schemeClr val="bg2"/>
                </a:solidFill>
                <a:ea typeface="SF Pro" pitchFamily="2" charset="0"/>
                <a:cs typeface="SF Pro" pitchFamily="2" charset="0"/>
              </a:rPr>
              <a:t>Elektrik – Otomasyon Bakım Şefi</a:t>
            </a:r>
            <a:endParaRPr lang="en-US" dirty="0">
              <a:solidFill>
                <a:schemeClr val="bg2"/>
              </a:solidFill>
              <a:ea typeface="SF Pro" pitchFamily="2" charset="0"/>
              <a:cs typeface="SF Pro" pitchFamily="2" charset="0"/>
            </a:endParaRPr>
          </a:p>
          <a:p>
            <a:r>
              <a:rPr lang="tr-TR" dirty="0">
                <a:solidFill>
                  <a:schemeClr val="bg2"/>
                </a:solidFill>
                <a:ea typeface="SF Pro" pitchFamily="2" charset="0"/>
                <a:cs typeface="SF Pro" pitchFamily="2" charset="0"/>
              </a:rPr>
              <a:t>Gebze</a:t>
            </a:r>
          </a:p>
          <a:p>
            <a:r>
              <a:rPr lang="tr-TR" dirty="0">
                <a:solidFill>
                  <a:schemeClr val="bg2"/>
                </a:solidFill>
                <a:ea typeface="SF Pro" pitchFamily="2" charset="0"/>
                <a:cs typeface="SF Pro" pitchFamily="2" charset="0"/>
              </a:rPr>
              <a:t>Mart, 2023</a:t>
            </a:r>
            <a:endParaRPr lang="en-US" dirty="0">
              <a:solidFill>
                <a:schemeClr val="bg2"/>
              </a:solidFill>
              <a:ea typeface="SF Pro" pitchFamily="2" charset="0"/>
              <a:cs typeface="SF Pro" pitchFamily="2" charset="0"/>
            </a:endParaRPr>
          </a:p>
        </p:txBody>
      </p:sp>
      <p:sp>
        <p:nvSpPr>
          <p:cNvPr id="3" name="TextBox 5">
            <a:extLst>
              <a:ext uri="{FF2B5EF4-FFF2-40B4-BE49-F238E27FC236}">
                <a16:creationId xmlns:a16="http://schemas.microsoft.com/office/drawing/2014/main" id="{B063CBBC-0A2D-0697-6F4B-3550E53D2846}"/>
              </a:ext>
            </a:extLst>
          </p:cNvPr>
          <p:cNvSpPr txBox="1"/>
          <p:nvPr/>
        </p:nvSpPr>
        <p:spPr>
          <a:xfrm>
            <a:off x="6002244" y="1145015"/>
            <a:ext cx="4499776" cy="1323439"/>
          </a:xfrm>
          <a:prstGeom prst="rect">
            <a:avLst/>
          </a:prstGeom>
          <a:noFill/>
        </p:spPr>
        <p:txBody>
          <a:bodyPr wrap="square" lIns="91440" tIns="45720" rIns="91440" bIns="45720" rtlCol="0" anchor="t">
            <a:spAutoFit/>
          </a:bodyPr>
          <a:lstStyle/>
          <a:p>
            <a:r>
              <a:rPr lang="tr-TR" sz="4000" b="1" dirty="0">
                <a:solidFill>
                  <a:schemeClr val="bg2"/>
                </a:solidFill>
                <a:ea typeface="SF Pro" pitchFamily="2" charset="0"/>
                <a:cs typeface="SF Pro" pitchFamily="2" charset="0"/>
              </a:rPr>
              <a:t>Makine Öğrenmesi</a:t>
            </a:r>
          </a:p>
          <a:p>
            <a:r>
              <a:rPr lang="tr-TR" sz="4000" b="1" dirty="0">
                <a:solidFill>
                  <a:schemeClr val="bg2"/>
                </a:solidFill>
                <a:ea typeface="SF Pro" pitchFamily="2" charset="0"/>
                <a:cs typeface="SF Pro" pitchFamily="2" charset="0"/>
              </a:rPr>
              <a:t>ile Ekipman İzleme</a:t>
            </a:r>
            <a:endParaRPr lang="en-US" sz="4000" dirty="0">
              <a:solidFill>
                <a:schemeClr val="bg2"/>
              </a:solidFill>
              <a:ea typeface="SF Pro" pitchFamily="2" charset="0"/>
              <a:cs typeface="SF Pro" pitchFamily="2" charset="0"/>
            </a:endParaRPr>
          </a:p>
        </p:txBody>
      </p:sp>
      <p:sp>
        <p:nvSpPr>
          <p:cNvPr id="5" name="Metin kutusu 4">
            <a:extLst>
              <a:ext uri="{FF2B5EF4-FFF2-40B4-BE49-F238E27FC236}">
                <a16:creationId xmlns:a16="http://schemas.microsoft.com/office/drawing/2014/main" id="{3D126E76-7024-7AE9-86A0-139A1D397E41}"/>
              </a:ext>
            </a:extLst>
          </p:cNvPr>
          <p:cNvSpPr txBox="1"/>
          <p:nvPr/>
        </p:nvSpPr>
        <p:spPr>
          <a:xfrm>
            <a:off x="5574672" y="2564890"/>
            <a:ext cx="6097508" cy="646331"/>
          </a:xfrm>
          <a:prstGeom prst="rect">
            <a:avLst/>
          </a:prstGeom>
          <a:noFill/>
        </p:spPr>
        <p:txBody>
          <a:bodyPr wrap="square">
            <a:spAutoFit/>
          </a:bodyPr>
          <a:lstStyle/>
          <a:p>
            <a:r>
              <a:rPr lang="tr-TR" b="1" i="1" dirty="0">
                <a:solidFill>
                  <a:schemeClr val="bg2"/>
                </a:solidFill>
                <a:ea typeface="SF Pro" pitchFamily="2" charset="0"/>
                <a:cs typeface="SF Pro" pitchFamily="2" charset="0"/>
              </a:rPr>
              <a:t>«Temel Bileşenler Analizi (PCA) yöntemiyle örnek bir kestirimci bakım uygulaması»</a:t>
            </a:r>
            <a:endParaRPr lang="en-US" sz="1800" i="1" dirty="0">
              <a:solidFill>
                <a:schemeClr val="bg2"/>
              </a:solidFill>
              <a:ea typeface="SF Pro" pitchFamily="2" charset="0"/>
              <a:cs typeface="SF Pro" pitchFamily="2" charset="0"/>
            </a:endParaRPr>
          </a:p>
        </p:txBody>
      </p:sp>
      <p:sp>
        <p:nvSpPr>
          <p:cNvPr id="4" name="Metin kutusu 3">
            <a:extLst>
              <a:ext uri="{FF2B5EF4-FFF2-40B4-BE49-F238E27FC236}">
                <a16:creationId xmlns:a16="http://schemas.microsoft.com/office/drawing/2014/main" id="{5F133340-2330-9842-FF32-827457B433AE}"/>
              </a:ext>
            </a:extLst>
          </p:cNvPr>
          <p:cNvSpPr txBox="1"/>
          <p:nvPr/>
        </p:nvSpPr>
        <p:spPr>
          <a:xfrm>
            <a:off x="888545" y="5861396"/>
            <a:ext cx="3048754" cy="523220"/>
          </a:xfrm>
          <a:prstGeom prst="rect">
            <a:avLst/>
          </a:prstGeom>
          <a:noFill/>
        </p:spPr>
        <p:txBody>
          <a:bodyPr wrap="square">
            <a:spAutoFit/>
          </a:bodyPr>
          <a:lstStyle/>
          <a:p>
            <a:r>
              <a:rPr lang="tr-TR" sz="1000" dirty="0">
                <a:solidFill>
                  <a:schemeClr val="bg1"/>
                </a:solidFill>
                <a:hlinkClick r:id="rId2">
                  <a:extLst>
                    <a:ext uri="{A12FA001-AC4F-418D-AE19-62706E023703}">
                      <ahyp:hlinkClr xmlns:ahyp="http://schemas.microsoft.com/office/drawing/2018/hyperlinkcolor" val="tx"/>
                    </a:ext>
                  </a:extLst>
                </a:hlinkClick>
              </a:rPr>
              <a:t>https://github.com/AltugEngin</a:t>
            </a:r>
            <a:endParaRPr lang="tr-TR" sz="1000" dirty="0">
              <a:solidFill>
                <a:schemeClr val="bg1"/>
              </a:solidFill>
            </a:endParaRPr>
          </a:p>
          <a:p>
            <a:endParaRPr lang="tr-TR" dirty="0"/>
          </a:p>
        </p:txBody>
      </p:sp>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tr-TR" sz="2200" dirty="0">
                <a:solidFill>
                  <a:schemeClr val="accent3">
                    <a:lumMod val="25000"/>
                  </a:schemeClr>
                </a:solidFill>
              </a:rPr>
              <a:t>Temel bileşenler analizi hesaplamaları için </a:t>
            </a:r>
            <a:r>
              <a:rPr lang="tr-TR" sz="2200" dirty="0" err="1">
                <a:solidFill>
                  <a:schemeClr val="accent3">
                    <a:lumMod val="25000"/>
                  </a:schemeClr>
                </a:solidFill>
              </a:rPr>
              <a:t>scikit_learn</a:t>
            </a:r>
            <a:r>
              <a:rPr lang="tr-TR" sz="2200" dirty="0">
                <a:solidFill>
                  <a:schemeClr val="accent3">
                    <a:lumMod val="25000"/>
                  </a:schemeClr>
                </a:solidFill>
              </a:rPr>
              <a:t> kütüphanesi kullanılmıştır. </a:t>
            </a:r>
            <a:br>
              <a:rPr lang="tr-TR" sz="2200" dirty="0">
                <a:solidFill>
                  <a:schemeClr val="accent3">
                    <a:lumMod val="25000"/>
                  </a:schemeClr>
                </a:solidFill>
                <a:latin typeface="Abadi" panose="020B0604020104020204" pitchFamily="34" charset="0"/>
              </a:rPr>
            </a:br>
            <a:endParaRPr lang="en-US" sz="2200" dirty="0">
              <a:solidFill>
                <a:schemeClr val="accent3">
                  <a:lumMod val="25000"/>
                </a:schemeClr>
              </a:solidFill>
              <a:latin typeface="Abadi" panose="020B0604020104020204" pitchFamily="34" charset="0"/>
            </a:endParaRPr>
          </a:p>
          <a:p>
            <a:endParaRPr lang="tr-TR" dirty="0"/>
          </a:p>
          <a:p>
            <a:endParaRPr lang="tr-TR" dirty="0"/>
          </a:p>
          <a:p>
            <a:endParaRPr lang="tr-TR"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Model Oluşturulması – </a:t>
            </a:r>
            <a:r>
              <a:rPr lang="tr-TR" dirty="0" err="1">
                <a:solidFill>
                  <a:srgbClr val="0B49CB"/>
                </a:solidFill>
                <a:latin typeface="+mn-lt"/>
              </a:rPr>
              <a:t>Scikit</a:t>
            </a:r>
            <a:r>
              <a:rPr lang="tr-TR" dirty="0">
                <a:solidFill>
                  <a:srgbClr val="0B49CB"/>
                </a:solidFill>
                <a:latin typeface="+mn-lt"/>
              </a:rPr>
              <a:t> </a:t>
            </a:r>
            <a:r>
              <a:rPr lang="tr-TR" dirty="0" err="1">
                <a:solidFill>
                  <a:srgbClr val="0B49CB"/>
                </a:solidFill>
                <a:latin typeface="+mn-lt"/>
              </a:rPr>
              <a:t>Learn</a:t>
            </a:r>
            <a:endParaRPr lang="en-US" dirty="0">
              <a:solidFill>
                <a:srgbClr val="0B49CB"/>
              </a:solidFill>
              <a:latin typeface="+mn-lt"/>
            </a:endParaRPr>
          </a:p>
        </p:txBody>
      </p:sp>
      <p:pic>
        <p:nvPicPr>
          <p:cNvPr id="6" name="Resim 5">
            <a:extLst>
              <a:ext uri="{FF2B5EF4-FFF2-40B4-BE49-F238E27FC236}">
                <a16:creationId xmlns:a16="http://schemas.microsoft.com/office/drawing/2014/main" id="{C2DE180D-6C6E-733F-7F18-21CF07656FA2}"/>
              </a:ext>
            </a:extLst>
          </p:cNvPr>
          <p:cNvPicPr>
            <a:picLocks noChangeAspect="1"/>
          </p:cNvPicPr>
          <p:nvPr/>
        </p:nvPicPr>
        <p:blipFill>
          <a:blip r:embed="rId3"/>
          <a:stretch>
            <a:fillRect/>
          </a:stretch>
        </p:blipFill>
        <p:spPr>
          <a:xfrm>
            <a:off x="2890837" y="2962275"/>
            <a:ext cx="6410325" cy="933450"/>
          </a:xfrm>
          <a:prstGeom prst="rect">
            <a:avLst/>
          </a:prstGeom>
        </p:spPr>
      </p:pic>
    </p:spTree>
    <p:extLst>
      <p:ext uri="{BB962C8B-B14F-4D97-AF65-F5344CB8AC3E}">
        <p14:creationId xmlns:p14="http://schemas.microsoft.com/office/powerpoint/2010/main" val="149021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Model Oluşturulması – </a:t>
            </a:r>
            <a:r>
              <a:rPr lang="tr-TR" dirty="0" err="1">
                <a:solidFill>
                  <a:srgbClr val="0B49CB"/>
                </a:solidFill>
                <a:latin typeface="+mn-lt"/>
              </a:rPr>
              <a:t>Scikit</a:t>
            </a:r>
            <a:r>
              <a:rPr lang="tr-TR" dirty="0">
                <a:solidFill>
                  <a:srgbClr val="0B49CB"/>
                </a:solidFill>
                <a:latin typeface="+mn-lt"/>
              </a:rPr>
              <a:t> </a:t>
            </a:r>
            <a:r>
              <a:rPr lang="tr-TR" dirty="0" err="1">
                <a:solidFill>
                  <a:srgbClr val="0B49CB"/>
                </a:solidFill>
                <a:latin typeface="+mn-lt"/>
              </a:rPr>
              <a:t>Learn</a:t>
            </a:r>
            <a:endParaRPr lang="en-US" dirty="0">
              <a:solidFill>
                <a:srgbClr val="0B49CB"/>
              </a:solidFill>
              <a:latin typeface="+mn-lt"/>
            </a:endParaRPr>
          </a:p>
        </p:txBody>
      </p:sp>
      <p:pic>
        <p:nvPicPr>
          <p:cNvPr id="2" name="Resim 1">
            <a:extLst>
              <a:ext uri="{FF2B5EF4-FFF2-40B4-BE49-F238E27FC236}">
                <a16:creationId xmlns:a16="http://schemas.microsoft.com/office/drawing/2014/main" id="{8A24AC16-52CE-BFB0-4EA1-7AC1E901C29C}"/>
              </a:ext>
            </a:extLst>
          </p:cNvPr>
          <p:cNvPicPr>
            <a:picLocks noChangeAspect="1"/>
          </p:cNvPicPr>
          <p:nvPr/>
        </p:nvPicPr>
        <p:blipFill>
          <a:blip r:embed="rId3"/>
          <a:stretch>
            <a:fillRect/>
          </a:stretch>
        </p:blipFill>
        <p:spPr>
          <a:xfrm>
            <a:off x="734028" y="2476479"/>
            <a:ext cx="4175949" cy="3106415"/>
          </a:xfrm>
          <a:prstGeom prst="rect">
            <a:avLst/>
          </a:prstGeom>
        </p:spPr>
      </p:pic>
      <p:pic>
        <p:nvPicPr>
          <p:cNvPr id="8" name="Resim 7">
            <a:extLst>
              <a:ext uri="{FF2B5EF4-FFF2-40B4-BE49-F238E27FC236}">
                <a16:creationId xmlns:a16="http://schemas.microsoft.com/office/drawing/2014/main" id="{7FCE872D-A376-7A8F-3E44-422E9F3AA592}"/>
              </a:ext>
            </a:extLst>
          </p:cNvPr>
          <p:cNvPicPr>
            <a:picLocks noChangeAspect="1"/>
          </p:cNvPicPr>
          <p:nvPr/>
        </p:nvPicPr>
        <p:blipFill>
          <a:blip r:embed="rId4"/>
          <a:stretch>
            <a:fillRect/>
          </a:stretch>
        </p:blipFill>
        <p:spPr>
          <a:xfrm>
            <a:off x="5595047" y="2476479"/>
            <a:ext cx="4112236" cy="3106415"/>
          </a:xfrm>
          <a:prstGeom prst="rect">
            <a:avLst/>
          </a:prstGeom>
        </p:spPr>
      </p:pic>
      <p:sp>
        <p:nvSpPr>
          <p:cNvPr id="9" name="Ok: Sağ 8">
            <a:extLst>
              <a:ext uri="{FF2B5EF4-FFF2-40B4-BE49-F238E27FC236}">
                <a16:creationId xmlns:a16="http://schemas.microsoft.com/office/drawing/2014/main" id="{FCE47B03-3DE6-F606-35A4-B6BCF8A66FE5}"/>
              </a:ext>
            </a:extLst>
          </p:cNvPr>
          <p:cNvSpPr/>
          <p:nvPr/>
        </p:nvSpPr>
        <p:spPr>
          <a:xfrm>
            <a:off x="4763308" y="378737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a:extLst>
              <a:ext uri="{FF2B5EF4-FFF2-40B4-BE49-F238E27FC236}">
                <a16:creationId xmlns:a16="http://schemas.microsoft.com/office/drawing/2014/main" id="{335D2BA5-A96A-5E9F-DD78-4B9F9E3A7584}"/>
              </a:ext>
            </a:extLst>
          </p:cNvPr>
          <p:cNvSpPr txBox="1"/>
          <p:nvPr/>
        </p:nvSpPr>
        <p:spPr>
          <a:xfrm>
            <a:off x="1766937" y="5656241"/>
            <a:ext cx="1928092" cy="369332"/>
          </a:xfrm>
          <a:prstGeom prst="rect">
            <a:avLst/>
          </a:prstGeom>
          <a:noFill/>
        </p:spPr>
        <p:txBody>
          <a:bodyPr wrap="none" rtlCol="0">
            <a:spAutoFit/>
          </a:bodyPr>
          <a:lstStyle/>
          <a:p>
            <a:r>
              <a:rPr lang="tr-TR" dirty="0"/>
              <a:t>Hazırlanmış veriler</a:t>
            </a:r>
          </a:p>
        </p:txBody>
      </p:sp>
      <p:sp>
        <p:nvSpPr>
          <p:cNvPr id="11" name="Metin kutusu 10">
            <a:extLst>
              <a:ext uri="{FF2B5EF4-FFF2-40B4-BE49-F238E27FC236}">
                <a16:creationId xmlns:a16="http://schemas.microsoft.com/office/drawing/2014/main" id="{08C7FA88-163D-194B-DE28-E89428CEC8DA}"/>
              </a:ext>
            </a:extLst>
          </p:cNvPr>
          <p:cNvSpPr txBox="1"/>
          <p:nvPr/>
        </p:nvSpPr>
        <p:spPr>
          <a:xfrm>
            <a:off x="6517215" y="5629017"/>
            <a:ext cx="2512804" cy="369332"/>
          </a:xfrm>
          <a:prstGeom prst="rect">
            <a:avLst/>
          </a:prstGeom>
          <a:noFill/>
        </p:spPr>
        <p:txBody>
          <a:bodyPr wrap="none" rtlCol="0">
            <a:spAutoFit/>
          </a:bodyPr>
          <a:lstStyle/>
          <a:p>
            <a:r>
              <a:rPr lang="tr-TR" dirty="0"/>
              <a:t>Normalize edilmiş veriler</a:t>
            </a:r>
          </a:p>
        </p:txBody>
      </p:sp>
      <p:sp>
        <p:nvSpPr>
          <p:cNvPr id="13" name="Metin kutusu 12">
            <a:extLst>
              <a:ext uri="{FF2B5EF4-FFF2-40B4-BE49-F238E27FC236}">
                <a16:creationId xmlns:a16="http://schemas.microsoft.com/office/drawing/2014/main" id="{AA224871-F0DE-8CE6-8DD3-535041B2E90D}"/>
              </a:ext>
            </a:extLst>
          </p:cNvPr>
          <p:cNvSpPr txBox="1"/>
          <p:nvPr/>
        </p:nvSpPr>
        <p:spPr>
          <a:xfrm>
            <a:off x="2547766" y="1470947"/>
            <a:ext cx="6094562" cy="923330"/>
          </a:xfrm>
          <a:prstGeom prst="rect">
            <a:avLst/>
          </a:prstGeom>
          <a:noFill/>
        </p:spPr>
        <p:txBody>
          <a:bodyPr wrap="square">
            <a:spAutoFit/>
          </a:bodyPr>
          <a:lstStyle/>
          <a:p>
            <a:r>
              <a:rPr lang="tr-TR" sz="1800" dirty="0"/>
              <a:t>Modele verileri girmeden önce hazırlanan verilerin 0 çevresinde normalize edilmesi modelin sağlıklı çalışması için uygun olacaktır.</a:t>
            </a:r>
            <a:endParaRPr lang="en-US" sz="1800" dirty="0"/>
          </a:p>
        </p:txBody>
      </p:sp>
    </p:spTree>
    <p:extLst>
      <p:ext uri="{BB962C8B-B14F-4D97-AF65-F5344CB8AC3E}">
        <p14:creationId xmlns:p14="http://schemas.microsoft.com/office/powerpoint/2010/main" val="352128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Model Oluşturulması – </a:t>
            </a:r>
            <a:r>
              <a:rPr lang="tr-TR" dirty="0" err="1">
                <a:solidFill>
                  <a:srgbClr val="0B49CB"/>
                </a:solidFill>
                <a:latin typeface="+mn-lt"/>
              </a:rPr>
              <a:t>Scikit</a:t>
            </a:r>
            <a:r>
              <a:rPr lang="tr-TR" dirty="0">
                <a:solidFill>
                  <a:srgbClr val="0B49CB"/>
                </a:solidFill>
                <a:latin typeface="+mn-lt"/>
              </a:rPr>
              <a:t> </a:t>
            </a:r>
            <a:r>
              <a:rPr lang="tr-TR" dirty="0" err="1">
                <a:solidFill>
                  <a:srgbClr val="0B49CB"/>
                </a:solidFill>
                <a:latin typeface="+mn-lt"/>
              </a:rPr>
              <a:t>Learn</a:t>
            </a:r>
            <a:endParaRPr lang="en-US" dirty="0">
              <a:solidFill>
                <a:srgbClr val="0B49CB"/>
              </a:solidFill>
              <a:latin typeface="+mn-lt"/>
            </a:endParaRPr>
          </a:p>
        </p:txBody>
      </p:sp>
      <p:sp>
        <p:nvSpPr>
          <p:cNvPr id="13" name="Metin kutusu 12">
            <a:extLst>
              <a:ext uri="{FF2B5EF4-FFF2-40B4-BE49-F238E27FC236}">
                <a16:creationId xmlns:a16="http://schemas.microsoft.com/office/drawing/2014/main" id="{AA224871-F0DE-8CE6-8DD3-535041B2E90D}"/>
              </a:ext>
            </a:extLst>
          </p:cNvPr>
          <p:cNvSpPr txBox="1"/>
          <p:nvPr/>
        </p:nvSpPr>
        <p:spPr>
          <a:xfrm>
            <a:off x="865615" y="1457631"/>
            <a:ext cx="8804596" cy="1477328"/>
          </a:xfrm>
          <a:prstGeom prst="rect">
            <a:avLst/>
          </a:prstGeom>
          <a:noFill/>
        </p:spPr>
        <p:txBody>
          <a:bodyPr wrap="square">
            <a:spAutoFit/>
          </a:bodyPr>
          <a:lstStyle/>
          <a:p>
            <a:r>
              <a:rPr lang="tr-TR" dirty="0"/>
              <a:t>Programa </a:t>
            </a:r>
            <a:r>
              <a:rPr lang="tr-TR" sz="1800" dirty="0"/>
              <a:t>%95 varyans ile 4 adet özniteliği temsil edecek bileşen oluştur dediğimizde aşağıda görüleceği üzere bize 3 adet temel bileşen oluşturur (PC1,PC2,PC3)</a:t>
            </a:r>
          </a:p>
          <a:p>
            <a:r>
              <a:rPr lang="tr-TR" dirty="0"/>
              <a:t>PC1 ve PC2 bileşenlerinin toplu varyansı %80 civarıdır. Yani «bu iki bileşen 4 adet değişkenin temsil ettiği değerleri %80 oranında karşılar. Diğer değişkenleri izlemeye gerek yoktur» diyebiliriz. </a:t>
            </a:r>
            <a:endParaRPr lang="en-US" sz="1800" dirty="0"/>
          </a:p>
        </p:txBody>
      </p:sp>
      <p:pic>
        <p:nvPicPr>
          <p:cNvPr id="6" name="Resim 5">
            <a:extLst>
              <a:ext uri="{FF2B5EF4-FFF2-40B4-BE49-F238E27FC236}">
                <a16:creationId xmlns:a16="http://schemas.microsoft.com/office/drawing/2014/main" id="{EC2DB26E-8E6B-26AB-4AB9-FD939FB21F02}"/>
              </a:ext>
            </a:extLst>
          </p:cNvPr>
          <p:cNvPicPr>
            <a:picLocks noChangeAspect="1"/>
          </p:cNvPicPr>
          <p:nvPr/>
        </p:nvPicPr>
        <p:blipFill>
          <a:blip r:embed="rId3"/>
          <a:stretch>
            <a:fillRect/>
          </a:stretch>
        </p:blipFill>
        <p:spPr>
          <a:xfrm>
            <a:off x="5109812" y="2757889"/>
            <a:ext cx="4853967" cy="3669322"/>
          </a:xfrm>
          <a:prstGeom prst="rect">
            <a:avLst/>
          </a:prstGeom>
        </p:spPr>
      </p:pic>
    </p:spTree>
    <p:extLst>
      <p:ext uri="{BB962C8B-B14F-4D97-AF65-F5344CB8AC3E}">
        <p14:creationId xmlns:p14="http://schemas.microsoft.com/office/powerpoint/2010/main" val="253678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Model Oluşturulması – </a:t>
            </a:r>
            <a:r>
              <a:rPr lang="tr-TR" dirty="0" err="1">
                <a:solidFill>
                  <a:srgbClr val="0B49CB"/>
                </a:solidFill>
                <a:latin typeface="+mn-lt"/>
              </a:rPr>
              <a:t>Scikit</a:t>
            </a:r>
            <a:r>
              <a:rPr lang="tr-TR" dirty="0">
                <a:solidFill>
                  <a:srgbClr val="0B49CB"/>
                </a:solidFill>
                <a:latin typeface="+mn-lt"/>
              </a:rPr>
              <a:t> </a:t>
            </a:r>
            <a:r>
              <a:rPr lang="tr-TR" dirty="0" err="1">
                <a:solidFill>
                  <a:srgbClr val="0B49CB"/>
                </a:solidFill>
                <a:latin typeface="+mn-lt"/>
              </a:rPr>
              <a:t>Learn</a:t>
            </a:r>
            <a:endParaRPr lang="en-US" dirty="0">
              <a:solidFill>
                <a:srgbClr val="0B49CB"/>
              </a:solidFill>
              <a:latin typeface="+mn-lt"/>
            </a:endParaRPr>
          </a:p>
        </p:txBody>
      </p:sp>
      <p:pic>
        <p:nvPicPr>
          <p:cNvPr id="8" name="Resim 7" descr="çizelge içeren bir resim&#10;&#10;Açıklama otomatik olarak oluşturuldu">
            <a:extLst>
              <a:ext uri="{FF2B5EF4-FFF2-40B4-BE49-F238E27FC236}">
                <a16:creationId xmlns:a16="http://schemas.microsoft.com/office/drawing/2014/main" id="{5E85F467-5364-0D69-4E2E-F9B783535AAF}"/>
              </a:ext>
            </a:extLst>
          </p:cNvPr>
          <p:cNvPicPr>
            <a:picLocks noChangeAspect="1"/>
          </p:cNvPicPr>
          <p:nvPr/>
        </p:nvPicPr>
        <p:blipFill>
          <a:blip r:embed="rId3"/>
          <a:stretch>
            <a:fillRect/>
          </a:stretch>
        </p:blipFill>
        <p:spPr>
          <a:xfrm>
            <a:off x="839638" y="1565694"/>
            <a:ext cx="6096000" cy="4572000"/>
          </a:xfrm>
          <a:prstGeom prst="rect">
            <a:avLst/>
          </a:prstGeom>
        </p:spPr>
      </p:pic>
      <p:sp>
        <p:nvSpPr>
          <p:cNvPr id="9" name="Metin kutusu 8">
            <a:extLst>
              <a:ext uri="{FF2B5EF4-FFF2-40B4-BE49-F238E27FC236}">
                <a16:creationId xmlns:a16="http://schemas.microsoft.com/office/drawing/2014/main" id="{CD461F1C-96FE-191E-AC6A-36DD0BF12D41}"/>
              </a:ext>
            </a:extLst>
          </p:cNvPr>
          <p:cNvSpPr txBox="1"/>
          <p:nvPr/>
        </p:nvSpPr>
        <p:spPr>
          <a:xfrm>
            <a:off x="7220308" y="1751259"/>
            <a:ext cx="3761117" cy="4801314"/>
          </a:xfrm>
          <a:prstGeom prst="rect">
            <a:avLst/>
          </a:prstGeom>
          <a:noFill/>
        </p:spPr>
        <p:txBody>
          <a:bodyPr wrap="square">
            <a:spAutoFit/>
          </a:bodyPr>
          <a:lstStyle/>
          <a:p>
            <a:r>
              <a:rPr lang="tr-TR" sz="1800" dirty="0">
                <a:latin typeface="Abadi" panose="020B0604020104020204" pitchFamily="34" charset="0"/>
              </a:rPr>
              <a:t>Elde edilen temel bileşenler PC1 ve PC2’yi </a:t>
            </a:r>
            <a:r>
              <a:rPr lang="tr-TR" dirty="0">
                <a:latin typeface="Abadi" panose="020B0604020104020204" pitchFamily="34" charset="0"/>
              </a:rPr>
              <a:t>iki boyutlu olarak 3,5 gün aralıklarla çizdirdiğimiz zaman yandaki gibi bir animasyon ortaya çıkmaktadır.</a:t>
            </a:r>
          </a:p>
          <a:p>
            <a:r>
              <a:rPr lang="tr-TR" sz="1800" dirty="0">
                <a:latin typeface="Abadi" panose="020B0604020104020204" pitchFamily="34" charset="0"/>
              </a:rPr>
              <a:t>Grafik başlığındaki sayılar takvim gününü belirtmektedir.</a:t>
            </a:r>
          </a:p>
          <a:p>
            <a:endParaRPr lang="tr-TR" dirty="0">
              <a:latin typeface="Abadi" panose="020B0604020104020204" pitchFamily="34" charset="0"/>
            </a:endParaRPr>
          </a:p>
          <a:p>
            <a:r>
              <a:rPr lang="tr-TR" sz="1800" dirty="0">
                <a:latin typeface="Abadi" panose="020B0604020104020204" pitchFamily="34" charset="0"/>
              </a:rPr>
              <a:t>İlgili ekipman alarm veya uyarı durumunda olduğu zaman müdahale edilmesi gerektiği bilgisi gelecek ve sahadaki cihazlar FFT sinyal analizi de yaptığı için (rulman, mekanik gevşeklik, </a:t>
            </a:r>
            <a:r>
              <a:rPr lang="tr-TR" sz="1800" dirty="0" err="1">
                <a:latin typeface="Abadi" panose="020B0604020104020204" pitchFamily="34" charset="0"/>
              </a:rPr>
              <a:t>unbalance</a:t>
            </a:r>
            <a:r>
              <a:rPr lang="tr-TR" sz="1800" dirty="0">
                <a:latin typeface="Abadi" panose="020B0604020104020204" pitchFamily="34" charset="0"/>
              </a:rPr>
              <a:t>) o esnadaki sinyal durumları bakım personeline nereye müdahale etmesi gerektiği yönünde yönlendirici olacaktır.</a:t>
            </a:r>
          </a:p>
        </p:txBody>
      </p:sp>
    </p:spTree>
    <p:extLst>
      <p:ext uri="{BB962C8B-B14F-4D97-AF65-F5344CB8AC3E}">
        <p14:creationId xmlns:p14="http://schemas.microsoft.com/office/powerpoint/2010/main" val="4088424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Bakım Periyotlarının Uzatılması</a:t>
            </a:r>
            <a:endParaRPr lang="en-US" dirty="0">
              <a:solidFill>
                <a:srgbClr val="0B49CB"/>
              </a:solidFill>
              <a:latin typeface="+mn-lt"/>
            </a:endParaRPr>
          </a:p>
        </p:txBody>
      </p:sp>
      <p:pic>
        <p:nvPicPr>
          <p:cNvPr id="5" name="Resim 4">
            <a:extLst>
              <a:ext uri="{FF2B5EF4-FFF2-40B4-BE49-F238E27FC236}">
                <a16:creationId xmlns:a16="http://schemas.microsoft.com/office/drawing/2014/main" id="{B54F9A90-B377-F8C4-3DB2-2C53E625CE59}"/>
              </a:ext>
            </a:extLst>
          </p:cNvPr>
          <p:cNvPicPr>
            <a:picLocks noChangeAspect="1"/>
          </p:cNvPicPr>
          <p:nvPr/>
        </p:nvPicPr>
        <p:blipFill>
          <a:blip r:embed="rId3"/>
          <a:stretch>
            <a:fillRect/>
          </a:stretch>
        </p:blipFill>
        <p:spPr>
          <a:xfrm>
            <a:off x="664234" y="2102996"/>
            <a:ext cx="7014893" cy="3674733"/>
          </a:xfrm>
          <a:prstGeom prst="rect">
            <a:avLst/>
          </a:prstGeom>
        </p:spPr>
      </p:pic>
      <p:sp>
        <p:nvSpPr>
          <p:cNvPr id="6" name="Metin kutusu 5">
            <a:extLst>
              <a:ext uri="{FF2B5EF4-FFF2-40B4-BE49-F238E27FC236}">
                <a16:creationId xmlns:a16="http://schemas.microsoft.com/office/drawing/2014/main" id="{60C13F15-DBE4-7027-9EAC-951FDB98E818}"/>
              </a:ext>
            </a:extLst>
          </p:cNvPr>
          <p:cNvSpPr txBox="1"/>
          <p:nvPr/>
        </p:nvSpPr>
        <p:spPr>
          <a:xfrm>
            <a:off x="6027811" y="5806392"/>
            <a:ext cx="1383712" cy="261610"/>
          </a:xfrm>
          <a:prstGeom prst="rect">
            <a:avLst/>
          </a:prstGeom>
          <a:noFill/>
        </p:spPr>
        <p:txBody>
          <a:bodyPr wrap="none" rtlCol="0">
            <a:spAutoFit/>
          </a:bodyPr>
          <a:lstStyle/>
          <a:p>
            <a:r>
              <a:rPr lang="tr-TR" sz="1100" b="1" i="1" dirty="0"/>
              <a:t>Kaynak : </a:t>
            </a:r>
            <a:r>
              <a:rPr lang="tr-TR" sz="1100" b="1" i="1" dirty="0" err="1"/>
              <a:t>Mathworks</a:t>
            </a:r>
            <a:endParaRPr lang="tr-TR" sz="1100" b="1" i="1" dirty="0"/>
          </a:p>
        </p:txBody>
      </p:sp>
      <p:sp>
        <p:nvSpPr>
          <p:cNvPr id="10" name="Metin kutusu 9">
            <a:extLst>
              <a:ext uri="{FF2B5EF4-FFF2-40B4-BE49-F238E27FC236}">
                <a16:creationId xmlns:a16="http://schemas.microsoft.com/office/drawing/2014/main" id="{4622615B-82CE-282C-27F2-85A35D451AE3}"/>
              </a:ext>
            </a:extLst>
          </p:cNvPr>
          <p:cNvSpPr txBox="1"/>
          <p:nvPr/>
        </p:nvSpPr>
        <p:spPr>
          <a:xfrm>
            <a:off x="7784904" y="1431984"/>
            <a:ext cx="4524990" cy="5016758"/>
          </a:xfrm>
          <a:prstGeom prst="rect">
            <a:avLst/>
          </a:prstGeom>
          <a:noFill/>
        </p:spPr>
        <p:txBody>
          <a:bodyPr wrap="square" rtlCol="0">
            <a:spAutoFit/>
          </a:bodyPr>
          <a:lstStyle/>
          <a:p>
            <a:r>
              <a:rPr lang="tr-TR" sz="1600" dirty="0"/>
              <a:t>Yanda gözetimsiz öğrenme ile kestirimci bakım uygulamasına güzel bir örnek görülmektedir.</a:t>
            </a:r>
          </a:p>
          <a:p>
            <a:endParaRPr lang="tr-TR" sz="1600" dirty="0"/>
          </a:p>
          <a:p>
            <a:r>
              <a:rPr lang="tr-TR" sz="1600" dirty="0"/>
              <a:t>Birinci aşamada ilgili ekipmanın (</a:t>
            </a:r>
            <a:r>
              <a:rPr lang="tr-TR" sz="1600" dirty="0" err="1"/>
              <a:t>fan,pompa</a:t>
            </a:r>
            <a:r>
              <a:rPr lang="tr-TR" sz="1600" dirty="0"/>
              <a:t>) benzerlerinden 3 tanesi 125 </a:t>
            </a:r>
            <a:r>
              <a:rPr lang="tr-TR" sz="1600" dirty="0" err="1"/>
              <a:t>cycle</a:t>
            </a:r>
            <a:r>
              <a:rPr lang="tr-TR" sz="1600" dirty="0"/>
              <a:t> (125 gün, saat, </a:t>
            </a:r>
            <a:r>
              <a:rPr lang="tr-TR" sz="1600" dirty="0" err="1"/>
              <a:t>vs</a:t>
            </a:r>
            <a:r>
              <a:rPr lang="tr-TR" sz="1600" dirty="0"/>
              <a:t> olabilir) çalıştırılmış ve bakım yapılmıştır. Bakım yapıldığı gün ile çalışmaya başlanan gün arasındaki veriler toplanarak bir model eğitilmiş ve alarm – </a:t>
            </a:r>
            <a:r>
              <a:rPr lang="tr-TR" sz="1600" dirty="0" err="1"/>
              <a:t>warning</a:t>
            </a:r>
            <a:r>
              <a:rPr lang="tr-TR" sz="1600" dirty="0"/>
              <a:t> seviyeleri belirlenmiştir</a:t>
            </a:r>
          </a:p>
          <a:p>
            <a:endParaRPr lang="tr-TR" sz="1600" dirty="0"/>
          </a:p>
          <a:p>
            <a:r>
              <a:rPr lang="tr-TR" sz="1600" dirty="0"/>
              <a:t>İkinci aşamada normalde 125 </a:t>
            </a:r>
            <a:r>
              <a:rPr lang="tr-TR" sz="1600" dirty="0" err="1"/>
              <a:t>cycle’da</a:t>
            </a:r>
            <a:r>
              <a:rPr lang="tr-TR" sz="1600" dirty="0"/>
              <a:t> bakım yapılacakken sistem yeşil ise 135 </a:t>
            </a:r>
            <a:r>
              <a:rPr lang="tr-TR" sz="1600" dirty="0" err="1"/>
              <a:t>cycle’a</a:t>
            </a:r>
            <a:r>
              <a:rPr lang="tr-TR" sz="1600" dirty="0"/>
              <a:t> kadar devam edilmiş, sadece uyarı verene (sarı) bakım yapılmıştır. 135 </a:t>
            </a:r>
            <a:r>
              <a:rPr lang="tr-TR" sz="1600" dirty="0" err="1"/>
              <a:t>cycle</a:t>
            </a:r>
            <a:r>
              <a:rPr lang="tr-TR" sz="1600" dirty="0"/>
              <a:t> sonrası tekrar veriler toplanıp model eğitilmiştir</a:t>
            </a:r>
          </a:p>
          <a:p>
            <a:endParaRPr lang="tr-TR" sz="1600" dirty="0"/>
          </a:p>
          <a:p>
            <a:r>
              <a:rPr lang="tr-TR" sz="1600" dirty="0"/>
              <a:t>Üçüncü aşamada da şekilde görüleceği gibi benzer adımlar uygulanmıştır. Böylece 2 </a:t>
            </a:r>
            <a:r>
              <a:rPr lang="tr-TR" sz="1600" dirty="0" err="1"/>
              <a:t>no’lu</a:t>
            </a:r>
            <a:r>
              <a:rPr lang="tr-TR" sz="1600" dirty="0"/>
              <a:t> motor 125 </a:t>
            </a:r>
            <a:r>
              <a:rPr lang="tr-TR" sz="1600" dirty="0" err="1"/>
              <a:t>cycle’da</a:t>
            </a:r>
            <a:r>
              <a:rPr lang="tr-TR" sz="1600" dirty="0"/>
              <a:t> bakım görecekken 150’ye kadar bakım gerektirmeden sorunsuz çalışmıştır </a:t>
            </a:r>
          </a:p>
        </p:txBody>
      </p:sp>
    </p:spTree>
    <p:extLst>
      <p:ext uri="{BB962C8B-B14F-4D97-AF65-F5344CB8AC3E}">
        <p14:creationId xmlns:p14="http://schemas.microsoft.com/office/powerpoint/2010/main" val="419804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8"/>
            <a:ext cx="10444486" cy="4144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tr-TR" sz="2200" dirty="0">
                <a:solidFill>
                  <a:schemeClr val="accent3">
                    <a:lumMod val="25000"/>
                  </a:schemeClr>
                </a:solidFill>
                <a:latin typeface="+mn-lt"/>
              </a:rPr>
              <a:t>Geliştirilen modelin sağlıklı çalışması için öznitelik sayısı, veri çözünürlüğü ve aynı tip ekipman sayısı önemlidir. Doğru modelin oluşturulması yaşayan döngüsel bir süreçtir.</a:t>
            </a:r>
          </a:p>
          <a:p>
            <a:pPr>
              <a:lnSpc>
                <a:spcPct val="100000"/>
              </a:lnSpc>
              <a:spcBef>
                <a:spcPts val="1400"/>
              </a:spcBef>
            </a:pPr>
            <a:r>
              <a:rPr lang="tr-TR" sz="2200" dirty="0">
                <a:solidFill>
                  <a:schemeClr val="accent3">
                    <a:lumMod val="25000"/>
                  </a:schemeClr>
                </a:solidFill>
                <a:latin typeface="+mn-lt"/>
              </a:rPr>
              <a:t>Model AWS gibi platformlara </a:t>
            </a:r>
            <a:r>
              <a:rPr lang="tr-TR" sz="2200" dirty="0" err="1">
                <a:solidFill>
                  <a:schemeClr val="accent3">
                    <a:lumMod val="25000"/>
                  </a:schemeClr>
                </a:solidFill>
                <a:latin typeface="+mn-lt"/>
              </a:rPr>
              <a:t>deploy</a:t>
            </a:r>
            <a:r>
              <a:rPr lang="tr-TR" sz="2200" dirty="0">
                <a:solidFill>
                  <a:schemeClr val="accent3">
                    <a:lumMod val="25000"/>
                  </a:schemeClr>
                </a:solidFill>
                <a:latin typeface="+mn-lt"/>
              </a:rPr>
              <a:t> edildikten sonra ihtiyaca göre tekrar eğitilmesi gerekebilir. Bu süreçlerin de yönetilmesi gerekir.</a:t>
            </a:r>
          </a:p>
          <a:p>
            <a:pPr>
              <a:lnSpc>
                <a:spcPct val="100000"/>
              </a:lnSpc>
              <a:spcBef>
                <a:spcPts val="1400"/>
              </a:spcBef>
            </a:pPr>
            <a:r>
              <a:rPr lang="tr-TR" sz="2200" dirty="0">
                <a:solidFill>
                  <a:schemeClr val="accent3">
                    <a:lumMod val="25000"/>
                  </a:schemeClr>
                </a:solidFill>
                <a:latin typeface="+mn-lt"/>
              </a:rPr>
              <a:t>Tüm ekipmanların durumunu renkli olarak tek bir sayfada online izlenmesi için bir web arayüzü geliştirilebilir. </a:t>
            </a:r>
          </a:p>
          <a:p>
            <a:pPr>
              <a:lnSpc>
                <a:spcPct val="100000"/>
              </a:lnSpc>
              <a:spcBef>
                <a:spcPts val="1400"/>
              </a:spcBef>
            </a:pPr>
            <a:r>
              <a:rPr lang="tr-TR" sz="2200" dirty="0">
                <a:solidFill>
                  <a:schemeClr val="accent3">
                    <a:lumMod val="25000"/>
                  </a:schemeClr>
                </a:solidFill>
                <a:latin typeface="+mn-lt"/>
              </a:rPr>
              <a:t>Çalışılan örnekte 4 gibi PCA için az sayılabilecek öznitelik kullanılmıştır. &gt;12 öznitelik barındıran ekipmanlar için daha uygun olabilir.</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lvl="1"/>
            <a:endParaRPr lang="en-US" sz="1800" dirty="0"/>
          </a:p>
          <a:p>
            <a:pPr marL="457200" lvl="1" indent="0">
              <a:buNone/>
            </a:pPr>
            <a:endParaRPr lang="en-US" sz="1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Sonuçlar ve Olası Yapılacak Çalışmalar</a:t>
            </a:r>
            <a:endParaRPr lang="en-US" dirty="0">
              <a:solidFill>
                <a:srgbClr val="0B49CB"/>
              </a:solidFill>
              <a:latin typeface="+mn-lt"/>
            </a:endParaRP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10515600"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hlinkClick r:id="rId4"/>
              </a:rPr>
              <a:t>https://towardsdatascience.com/why-1-5-in-iqr-method-of-outlier-detection-5d07fdc82097</a:t>
            </a:r>
            <a:r>
              <a:rPr lang="tr-TR" sz="2200" dirty="0">
                <a:solidFill>
                  <a:schemeClr val="accent3">
                    <a:lumMod val="25000"/>
                  </a:schemeClr>
                </a:solidFill>
                <a:latin typeface="Abadi" panose="020B0604020104020204" pitchFamily="34" charset="0"/>
              </a:rPr>
              <a:t> : IQR Metodu</a:t>
            </a:r>
          </a:p>
          <a:p>
            <a:pPr>
              <a:lnSpc>
                <a:spcPct val="100000"/>
              </a:lnSpc>
              <a:spcBef>
                <a:spcPts val="1400"/>
              </a:spcBef>
            </a:pPr>
            <a:r>
              <a:rPr lang="tr-TR" sz="2200" dirty="0">
                <a:solidFill>
                  <a:schemeClr val="accent3">
                    <a:lumMod val="25000"/>
                  </a:schemeClr>
                </a:solidFill>
                <a:latin typeface="Abadi" panose="020B0604020104020204" pitchFamily="34" charset="0"/>
                <a:hlinkClick r:id="rId5"/>
              </a:rPr>
              <a:t>https://www.simplilearn.com/tutorials/machine-learning-tutorial/principal-component-analysis</a:t>
            </a:r>
            <a:r>
              <a:rPr lang="tr-TR" sz="2200" dirty="0">
                <a:solidFill>
                  <a:schemeClr val="accent3">
                    <a:lumMod val="25000"/>
                  </a:schemeClr>
                </a:solidFill>
                <a:latin typeface="Abadi" panose="020B0604020104020204" pitchFamily="34" charset="0"/>
              </a:rPr>
              <a:t> : PCA </a:t>
            </a:r>
          </a:p>
          <a:p>
            <a:pPr>
              <a:lnSpc>
                <a:spcPct val="100000"/>
              </a:lnSpc>
              <a:spcBef>
                <a:spcPts val="1400"/>
              </a:spcBef>
            </a:pPr>
            <a:r>
              <a:rPr lang="tr-TR" sz="2200" dirty="0">
                <a:solidFill>
                  <a:schemeClr val="accent3">
                    <a:lumMod val="25000"/>
                  </a:schemeClr>
                </a:solidFill>
                <a:latin typeface="Abadi" panose="020B0604020104020204" pitchFamily="34" charset="0"/>
                <a:hlinkClick r:id="rId6"/>
              </a:rPr>
              <a:t>https://content.iospress.com/articles/journal-of-intelligent-and-fuzzy-systems/ifs189755</a:t>
            </a:r>
            <a:r>
              <a:rPr lang="tr-TR" sz="2200" dirty="0">
                <a:solidFill>
                  <a:schemeClr val="accent3">
                    <a:lumMod val="25000"/>
                  </a:schemeClr>
                </a:solidFill>
                <a:latin typeface="Abadi" panose="020B0604020104020204" pitchFamily="34" charset="0"/>
              </a:rPr>
              <a:t> : </a:t>
            </a:r>
            <a:r>
              <a:rPr lang="tr-TR" sz="2200" dirty="0" err="1">
                <a:solidFill>
                  <a:schemeClr val="accent3">
                    <a:lumMod val="25000"/>
                  </a:schemeClr>
                </a:solidFill>
                <a:latin typeface="Abadi" panose="020B0604020104020204" pitchFamily="34" charset="0"/>
              </a:rPr>
              <a:t>Principal</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component</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analysis</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technique</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for</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early</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fault</a:t>
            </a:r>
            <a:r>
              <a:rPr lang="tr-TR" sz="2200" dirty="0">
                <a:solidFill>
                  <a:schemeClr val="accent3">
                    <a:lumMod val="25000"/>
                  </a:schemeClr>
                </a:solidFill>
                <a:latin typeface="Abadi" panose="020B0604020104020204" pitchFamily="34" charset="0"/>
              </a:rPr>
              <a:t> </a:t>
            </a:r>
            <a:r>
              <a:rPr lang="tr-TR" sz="2200" dirty="0" err="1">
                <a:solidFill>
                  <a:schemeClr val="accent3">
                    <a:lumMod val="25000"/>
                  </a:schemeClr>
                </a:solidFill>
                <a:latin typeface="Abadi" panose="020B0604020104020204" pitchFamily="34" charset="0"/>
              </a:rPr>
              <a:t>detection</a:t>
            </a:r>
            <a:endParaRPr lang="tr-TR" sz="2200" dirty="0">
              <a:solidFill>
                <a:schemeClr val="accent3">
                  <a:lumMod val="25000"/>
                </a:schemeClr>
              </a:solidFill>
              <a:latin typeface="Abadi" panose="020B0604020104020204" pitchFamily="34" charset="0"/>
            </a:endParaRPr>
          </a:p>
          <a:p>
            <a:pPr>
              <a:lnSpc>
                <a:spcPct val="100000"/>
              </a:lnSpc>
              <a:spcBef>
                <a:spcPts val="1400"/>
              </a:spcBef>
            </a:pPr>
            <a:r>
              <a:rPr lang="tr-TR" sz="2200" dirty="0">
                <a:solidFill>
                  <a:schemeClr val="accent3">
                    <a:lumMod val="25000"/>
                  </a:schemeClr>
                </a:solidFill>
                <a:latin typeface="Abadi" panose="020B0604020104020204" pitchFamily="34" charset="0"/>
                <a:hlinkClick r:id="rId7"/>
              </a:rPr>
              <a:t>https://github.com/AltugEngin/PCA_Early_Fault_Detection.git</a:t>
            </a:r>
            <a:r>
              <a:rPr lang="tr-TR" sz="2200" dirty="0">
                <a:solidFill>
                  <a:schemeClr val="accent3">
                    <a:lumMod val="25000"/>
                  </a:schemeClr>
                </a:solidFill>
                <a:latin typeface="Abadi" panose="020B0604020104020204" pitchFamily="34" charset="0"/>
              </a:rPr>
              <a:t> : Sunumda kullanılan program</a:t>
            </a:r>
          </a:p>
          <a:p>
            <a:pPr>
              <a:lnSpc>
                <a:spcPct val="100000"/>
              </a:lnSpc>
              <a:spcBef>
                <a:spcPts val="1400"/>
              </a:spcBef>
            </a:pPr>
            <a:r>
              <a:rPr lang="tr-TR" sz="2200" dirty="0">
                <a:solidFill>
                  <a:schemeClr val="accent3">
                    <a:lumMod val="25000"/>
                  </a:schemeClr>
                </a:solidFill>
                <a:latin typeface="Abadi" panose="020B0604020104020204" pitchFamily="34" charset="0"/>
                <a:hlinkClick r:id="rId8"/>
              </a:rPr>
              <a:t>https://www.youtube.com/watch?v=AS0H43hMoWM</a:t>
            </a:r>
            <a:r>
              <a:rPr lang="tr-TR" sz="2200" dirty="0">
                <a:solidFill>
                  <a:schemeClr val="accent3">
                    <a:lumMod val="25000"/>
                  </a:schemeClr>
                </a:solidFill>
                <a:latin typeface="Abadi" panose="020B0604020104020204" pitchFamily="34" charset="0"/>
              </a:rPr>
              <a:t> : </a:t>
            </a:r>
            <a:r>
              <a:rPr lang="en-US" sz="2200" dirty="0">
                <a:solidFill>
                  <a:schemeClr val="accent3">
                    <a:lumMod val="25000"/>
                  </a:schemeClr>
                </a:solidFill>
                <a:latin typeface="Abadi" panose="020B0604020104020204" pitchFamily="34" charset="0"/>
              </a:rPr>
              <a:t>Predictive Maintenance: Unsupervised and Supervised Machine Learning</a:t>
            </a:r>
          </a:p>
          <a:p>
            <a:pPr>
              <a:lnSpc>
                <a:spcPct val="100000"/>
              </a:lnSpc>
              <a:spcBef>
                <a:spcPts val="1400"/>
              </a:spcBef>
            </a:pPr>
            <a:endParaRPr lang="tr-TR" sz="2200" dirty="0">
              <a:solidFill>
                <a:schemeClr val="accent3">
                  <a:lumMod val="25000"/>
                </a:schemeClr>
              </a:solidFill>
              <a:latin typeface="Abadi" panose="020B0604020104020204" pitchFamily="34" charset="0"/>
            </a:endParaRPr>
          </a:p>
          <a:p>
            <a:pPr>
              <a:lnSpc>
                <a:spcPct val="100000"/>
              </a:lnSpc>
              <a:spcBef>
                <a:spcPts val="1400"/>
              </a:spcBef>
            </a:pPr>
            <a:endParaRPr lang="tr-TR" sz="2200" dirty="0">
              <a:solidFill>
                <a:schemeClr val="accent3">
                  <a:lumMod val="25000"/>
                </a:schemeClr>
              </a:solidFill>
              <a:latin typeface="Abadi" panose="020B0604020104020204" pitchFamily="34" charset="0"/>
            </a:endParaRPr>
          </a:p>
          <a:p>
            <a:pPr>
              <a:lnSpc>
                <a:spcPct val="100000"/>
              </a:lnSpc>
              <a:spcBef>
                <a:spcPts val="1400"/>
              </a:spcBef>
            </a:pPr>
            <a:endParaRPr lang="tr-TR" sz="22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rPr>
              <a:t>Kaynaklar</a:t>
            </a:r>
            <a:endParaRPr lang="en-US" dirty="0">
              <a:solidFill>
                <a:srgbClr val="0B49CB"/>
              </a:solidFill>
            </a:endParaRPr>
          </a:p>
        </p:txBody>
      </p:sp>
    </p:spTree>
    <p:extLst>
      <p:ext uri="{BB962C8B-B14F-4D97-AF65-F5344CB8AC3E}">
        <p14:creationId xmlns:p14="http://schemas.microsoft.com/office/powerpoint/2010/main" val="341000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948CB"/>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75537C-CA84-1446-933C-8E9D027F9201}" type="slidenum">
              <a:rPr kumimoji="0" lang="en-US" sz="1600" b="0" i="0" u="none" strike="noStrike" kern="1200" cap="none" spc="0" normalizeH="0" baseline="0" noProof="0" smtClean="0">
                <a:ln>
                  <a:noFill/>
                </a:ln>
                <a:solidFill>
                  <a:srgbClr val="1C7DDB"/>
                </a:solidFill>
                <a:effectLst/>
                <a:uLnTx/>
                <a:uFillTx/>
                <a:latin typeface="Abadi" panose="020B0604020104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C7DDB"/>
              </a:solidFill>
              <a:effectLst/>
              <a:uLnTx/>
              <a:uFillTx/>
              <a:latin typeface="Abadi" panose="020B0604020104020204" pitchFamily="34" charset="0"/>
              <a:ea typeface="+mn-ea"/>
              <a:cs typeface="+mn-cs"/>
            </a:endParaRPr>
          </a:p>
        </p:txBody>
      </p:sp>
      <p:sp>
        <p:nvSpPr>
          <p:cNvPr id="4" name="TextBox 1">
            <a:extLst>
              <a:ext uri="{FF2B5EF4-FFF2-40B4-BE49-F238E27FC236}">
                <a16:creationId xmlns:a16="http://schemas.microsoft.com/office/drawing/2014/main" id="{B77D11DC-C515-E57F-8D10-B27EE4D986AD}"/>
              </a:ext>
            </a:extLst>
          </p:cNvPr>
          <p:cNvSpPr txBox="1"/>
          <p:nvPr/>
        </p:nvSpPr>
        <p:spPr>
          <a:xfrm>
            <a:off x="1164277" y="2489608"/>
            <a:ext cx="3756734" cy="1015663"/>
          </a:xfrm>
          <a:prstGeom prst="rect">
            <a:avLst/>
          </a:prstGeom>
          <a:solidFill>
            <a:srgbClr val="0948CB"/>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6000" b="0" i="0" u="none" strike="noStrike" kern="1200" cap="none" spc="0" normalizeH="0" baseline="0" noProof="0" dirty="0">
                <a:ln>
                  <a:noFill/>
                </a:ln>
                <a:solidFill>
                  <a:prstClr val="white"/>
                </a:solidFill>
                <a:effectLst/>
                <a:uLnTx/>
                <a:uFillTx/>
                <a:latin typeface="Calibri" panose="020F0502020204030204"/>
                <a:ea typeface="+mn-ea"/>
                <a:cs typeface="+mn-cs"/>
              </a:rPr>
              <a:t>Teşekkürler</a:t>
            </a:r>
            <a:endParaRPr kumimoji="0" lang="en-US" sz="6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403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tr-TR" sz="2200" dirty="0">
                <a:solidFill>
                  <a:schemeClr val="accent3">
                    <a:lumMod val="25000"/>
                  </a:schemeClr>
                </a:solidFill>
                <a:latin typeface="Calibri" panose="020F0502020204030204" pitchFamily="34" charset="0"/>
                <a:cs typeface="Calibri" panose="020F0502020204030204" pitchFamily="34" charset="0"/>
              </a:rPr>
              <a:t>Giriş</a:t>
            </a:r>
            <a:endParaRPr lang="en-US" sz="2200" dirty="0">
              <a:solidFill>
                <a:schemeClr val="accent3">
                  <a:lumMod val="25000"/>
                </a:schemeClr>
              </a:solidFill>
              <a:latin typeface="Calibri" panose="020F0502020204030204" pitchFamily="34" charset="0"/>
              <a:cs typeface="Calibri" panose="020F0502020204030204" pitchFamily="34" charset="0"/>
            </a:endParaRPr>
          </a:p>
          <a:p>
            <a:pPr>
              <a:lnSpc>
                <a:spcPct val="100000"/>
              </a:lnSpc>
              <a:spcBef>
                <a:spcPts val="1400"/>
              </a:spcBef>
            </a:pPr>
            <a:r>
              <a:rPr lang="en-US" sz="2200" dirty="0">
                <a:solidFill>
                  <a:schemeClr val="accent3">
                    <a:lumMod val="25000"/>
                  </a:schemeClr>
                </a:solidFill>
                <a:latin typeface="Calibri" panose="020F0502020204030204" pitchFamily="34" charset="0"/>
                <a:cs typeface="Calibri" panose="020F0502020204030204" pitchFamily="34" charset="0"/>
              </a:rPr>
              <a:t>Met</a:t>
            </a:r>
            <a:r>
              <a:rPr lang="tr-TR" sz="2200" dirty="0" err="1">
                <a:solidFill>
                  <a:schemeClr val="accent3">
                    <a:lumMod val="25000"/>
                  </a:schemeClr>
                </a:solidFill>
                <a:latin typeface="Calibri" panose="020F0502020204030204" pitchFamily="34" charset="0"/>
                <a:cs typeface="Calibri" panose="020F0502020204030204" pitchFamily="34" charset="0"/>
              </a:rPr>
              <a:t>odoloji</a:t>
            </a:r>
            <a:endParaRPr lang="en-US" sz="2200" dirty="0">
              <a:solidFill>
                <a:schemeClr val="accent3">
                  <a:lumMod val="25000"/>
                </a:schemeClr>
              </a:solidFill>
              <a:latin typeface="Calibri" panose="020F0502020204030204" pitchFamily="34" charset="0"/>
              <a:cs typeface="Calibri" panose="020F0502020204030204" pitchFamily="34" charset="0"/>
            </a:endParaRPr>
          </a:p>
          <a:p>
            <a:pPr>
              <a:lnSpc>
                <a:spcPct val="100000"/>
              </a:lnSpc>
              <a:spcBef>
                <a:spcPts val="1400"/>
              </a:spcBef>
            </a:pPr>
            <a:r>
              <a:rPr lang="tr-TR" sz="2200" dirty="0">
                <a:solidFill>
                  <a:schemeClr val="accent3">
                    <a:lumMod val="25000"/>
                  </a:schemeClr>
                </a:solidFill>
                <a:latin typeface="Calibri" panose="020F0502020204030204" pitchFamily="34" charset="0"/>
                <a:cs typeface="Calibri" panose="020F0502020204030204" pitchFamily="34" charset="0"/>
              </a:rPr>
              <a:t>Sonuçlar ve Olası Yapılacak Çalışmalar</a:t>
            </a:r>
            <a:endParaRPr lang="en-US" sz="2200" dirty="0">
              <a:solidFill>
                <a:schemeClr val="accent3">
                  <a:lumMod val="25000"/>
                </a:schemeClr>
              </a:solidFill>
              <a:latin typeface="Calibri" panose="020F0502020204030204" pitchFamily="34" charset="0"/>
              <a:cs typeface="Calibri" panose="020F0502020204030204" pitchFamily="34" charset="0"/>
            </a:endParaRPr>
          </a:p>
          <a:p>
            <a:pPr>
              <a:lnSpc>
                <a:spcPct val="100000"/>
              </a:lnSpc>
              <a:spcBef>
                <a:spcPts val="1400"/>
              </a:spcBef>
            </a:pPr>
            <a:r>
              <a:rPr lang="tr-TR" sz="2200" dirty="0">
                <a:solidFill>
                  <a:schemeClr val="accent3">
                    <a:lumMod val="25000"/>
                  </a:schemeClr>
                </a:solidFill>
                <a:latin typeface="Calibri" panose="020F0502020204030204" pitchFamily="34" charset="0"/>
                <a:cs typeface="Calibri" panose="020F0502020204030204" pitchFamily="34" charset="0"/>
              </a:rPr>
              <a:t>Ekler</a:t>
            </a:r>
            <a:endParaRPr lang="en-US" sz="2200" dirty="0">
              <a:solidFill>
                <a:schemeClr val="accent3">
                  <a:lumMod val="25000"/>
                </a:schemeClr>
              </a:solidFill>
              <a:latin typeface="Calibri" panose="020F0502020204030204" pitchFamily="34" charset="0"/>
              <a:cs typeface="Calibri" panose="020F050202020403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Kapsam</a:t>
            </a:r>
            <a:endParaRPr lang="en-US" dirty="0">
              <a:solidFill>
                <a:srgbClr val="0B49CB"/>
              </a:solidFill>
              <a:latin typeface="+mn-lt"/>
            </a:endParaRPr>
          </a:p>
        </p:txBody>
      </p:sp>
    </p:spTree>
    <p:extLst>
      <p:ext uri="{BB962C8B-B14F-4D97-AF65-F5344CB8AC3E}">
        <p14:creationId xmlns:p14="http://schemas.microsoft.com/office/powerpoint/2010/main" val="72403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Giriş</a:t>
            </a:r>
            <a:endParaRPr lang="en-US" dirty="0">
              <a:solidFill>
                <a:srgbClr val="0B49CB"/>
              </a:solidFill>
              <a:latin typeface="+mn-lt"/>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7" y="2521402"/>
            <a:ext cx="10333280" cy="30943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tr-TR" b="1" dirty="0">
                <a:solidFill>
                  <a:schemeClr val="accent3">
                    <a:lumMod val="25000"/>
                  </a:schemeClr>
                </a:solidFill>
                <a:latin typeface="+mn-lt"/>
              </a:rPr>
              <a:t>Amaç ve motivasyon: </a:t>
            </a:r>
            <a:r>
              <a:rPr lang="tr-TR" sz="2200" dirty="0">
                <a:solidFill>
                  <a:schemeClr val="accent3">
                    <a:lumMod val="25000"/>
                  </a:schemeClr>
                </a:solidFill>
                <a:latin typeface="+mn-lt"/>
              </a:rPr>
              <a:t>Herhangi bir üretim tesisinin boyutlarına göre sağlıklı çalışıp çalışmadığı izlenmesi gereken ekipman sayısı çok olabilir. Ekipman sayısı ile birlikte düşünüldüğünde bir ekipmandan bile onlarca öznitelik toplanmaktadır. Bu özniteliklere teker teker maksimum ve minimum limit değerler verilmesi yolu ile takip zor olmaktadır. </a:t>
            </a:r>
            <a:endParaRPr lang="en-US" sz="2200" dirty="0">
              <a:solidFill>
                <a:schemeClr val="accent3">
                  <a:lumMod val="25000"/>
                </a:schemeClr>
              </a:solidFill>
              <a:latin typeface="+mn-lt"/>
            </a:endParaRPr>
          </a:p>
          <a:p>
            <a:pPr>
              <a:spcBef>
                <a:spcPts val="1400"/>
              </a:spcBef>
            </a:pPr>
            <a:r>
              <a:rPr lang="tr-TR" b="1" dirty="0">
                <a:solidFill>
                  <a:schemeClr val="accent3">
                    <a:lumMod val="25000"/>
                  </a:schemeClr>
                </a:solidFill>
                <a:latin typeface="+mn-lt"/>
              </a:rPr>
              <a:t>Çözüm aradığımız problemler: </a:t>
            </a:r>
            <a:r>
              <a:rPr lang="tr-TR" sz="2200" dirty="0">
                <a:solidFill>
                  <a:schemeClr val="accent3">
                    <a:lumMod val="25000"/>
                  </a:schemeClr>
                </a:solidFill>
                <a:latin typeface="+mn-lt"/>
              </a:rPr>
              <a:t>Ekipmanların izlemesini daha etkin bir şekilde nasıl yapabiliriz? Kestirimci bakım kapsamında periyodik bakımı yapılan ekipmanların bakım periyotlarını nasıl uzatabiliriz?</a:t>
            </a:r>
            <a:endParaRPr lang="en-US" sz="2200" dirty="0">
              <a:solidFill>
                <a:schemeClr val="accent3">
                  <a:lumMod val="25000"/>
                </a:schemeClr>
              </a:solidFill>
              <a:latin typeface="+mn-lt"/>
            </a:endParaRP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4</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47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tr-TR" sz="8800" dirty="0">
                <a:solidFill>
                  <a:srgbClr val="0B49CB"/>
                </a:solidFill>
                <a:latin typeface="+mn-lt"/>
              </a:rPr>
              <a:t>Özet</a:t>
            </a:r>
            <a:endParaRPr lang="en-US" sz="8800" dirty="0">
              <a:solidFill>
                <a:srgbClr val="0B49CB"/>
              </a:solidFill>
              <a:latin typeface="+mn-lt"/>
            </a:endParaRPr>
          </a:p>
          <a:p>
            <a:pPr>
              <a:lnSpc>
                <a:spcPct val="120000"/>
              </a:lnSpc>
              <a:spcBef>
                <a:spcPts val="1400"/>
              </a:spcBef>
            </a:pPr>
            <a:r>
              <a:rPr lang="tr-TR" sz="8800" dirty="0">
                <a:solidFill>
                  <a:schemeClr val="accent3">
                    <a:lumMod val="25000"/>
                  </a:schemeClr>
                </a:solidFill>
                <a:latin typeface="+mn-lt"/>
              </a:rPr>
              <a:t>Veri toplama (Data </a:t>
            </a:r>
            <a:r>
              <a:rPr lang="tr-TR" sz="8800" dirty="0" err="1">
                <a:solidFill>
                  <a:schemeClr val="accent3">
                    <a:lumMod val="25000"/>
                  </a:schemeClr>
                </a:solidFill>
                <a:latin typeface="+mn-lt"/>
              </a:rPr>
              <a:t>collecting</a:t>
            </a:r>
            <a:r>
              <a:rPr lang="tr-TR" sz="8800" dirty="0">
                <a:solidFill>
                  <a:schemeClr val="accent3">
                    <a:lumMod val="25000"/>
                  </a:schemeClr>
                </a:solidFill>
                <a:latin typeface="+mn-lt"/>
              </a:rPr>
              <a:t>)</a:t>
            </a:r>
            <a:r>
              <a:rPr lang="en-US" sz="8800" dirty="0">
                <a:solidFill>
                  <a:schemeClr val="accent3">
                    <a:lumMod val="25000"/>
                  </a:schemeClr>
                </a:solidFill>
                <a:latin typeface="+mn-lt"/>
              </a:rPr>
              <a:t>:</a:t>
            </a:r>
          </a:p>
          <a:p>
            <a:pPr>
              <a:lnSpc>
                <a:spcPct val="120000"/>
              </a:lnSpc>
              <a:spcBef>
                <a:spcPts val="1400"/>
              </a:spcBef>
            </a:pPr>
            <a:r>
              <a:rPr lang="tr-TR" sz="8800" dirty="0">
                <a:solidFill>
                  <a:schemeClr val="accent3">
                    <a:lumMod val="25000"/>
                  </a:schemeClr>
                </a:solidFill>
                <a:latin typeface="+mn-lt"/>
              </a:rPr>
              <a:t>Veri hazırlama (Data </a:t>
            </a:r>
            <a:r>
              <a:rPr lang="tr-TR" sz="8800" dirty="0" err="1">
                <a:solidFill>
                  <a:schemeClr val="accent3">
                    <a:lumMod val="25000"/>
                  </a:schemeClr>
                </a:solidFill>
                <a:latin typeface="+mn-lt"/>
              </a:rPr>
              <a:t>wrangling</a:t>
            </a:r>
            <a:r>
              <a:rPr lang="tr-TR" sz="8800" dirty="0">
                <a:solidFill>
                  <a:schemeClr val="accent3">
                    <a:lumMod val="25000"/>
                  </a:schemeClr>
                </a:solidFill>
                <a:latin typeface="+mn-lt"/>
              </a:rPr>
              <a:t>):</a:t>
            </a:r>
            <a:endParaRPr lang="en-US" sz="8800" dirty="0">
              <a:solidFill>
                <a:schemeClr val="accent3">
                  <a:lumMod val="25000"/>
                </a:schemeClr>
              </a:solidFill>
              <a:latin typeface="+mn-lt"/>
            </a:endParaRPr>
          </a:p>
          <a:p>
            <a:pPr>
              <a:lnSpc>
                <a:spcPct val="120000"/>
              </a:lnSpc>
              <a:spcBef>
                <a:spcPts val="1400"/>
              </a:spcBef>
            </a:pPr>
            <a:r>
              <a:rPr lang="tr-TR" sz="8800" dirty="0">
                <a:solidFill>
                  <a:schemeClr val="accent3">
                    <a:lumMod val="25000"/>
                  </a:schemeClr>
                </a:solidFill>
                <a:latin typeface="+mn-lt"/>
              </a:rPr>
              <a:t>Verilerin görselleştirilmesi ve istatiksel olarak incelenmesi </a:t>
            </a:r>
            <a:r>
              <a:rPr lang="en-US" sz="8800" dirty="0">
                <a:solidFill>
                  <a:schemeClr val="accent3">
                    <a:lumMod val="25000"/>
                  </a:schemeClr>
                </a:solidFill>
                <a:latin typeface="+mn-lt"/>
              </a:rPr>
              <a:t> (E</a:t>
            </a:r>
            <a:r>
              <a:rPr lang="tr-TR" sz="8800" dirty="0" err="1">
                <a:solidFill>
                  <a:schemeClr val="accent3">
                    <a:lumMod val="25000"/>
                  </a:schemeClr>
                </a:solidFill>
                <a:latin typeface="+mn-lt"/>
              </a:rPr>
              <a:t>xploratory</a:t>
            </a:r>
            <a:r>
              <a:rPr lang="tr-TR" sz="8800" dirty="0">
                <a:solidFill>
                  <a:schemeClr val="accent3">
                    <a:lumMod val="25000"/>
                  </a:schemeClr>
                </a:solidFill>
                <a:latin typeface="+mn-lt"/>
              </a:rPr>
              <a:t> Data Analysis</a:t>
            </a:r>
            <a:r>
              <a:rPr lang="en-US" sz="8800" dirty="0">
                <a:solidFill>
                  <a:schemeClr val="accent3">
                    <a:lumMod val="25000"/>
                  </a:schemeClr>
                </a:solidFill>
                <a:latin typeface="+mn-lt"/>
              </a:rPr>
              <a:t>)</a:t>
            </a:r>
          </a:p>
          <a:p>
            <a:pPr>
              <a:lnSpc>
                <a:spcPct val="120000"/>
              </a:lnSpc>
              <a:spcBef>
                <a:spcPts val="1400"/>
              </a:spcBef>
            </a:pPr>
            <a:r>
              <a:rPr lang="tr-TR" sz="8800" dirty="0">
                <a:solidFill>
                  <a:schemeClr val="accent3">
                    <a:lumMod val="25000"/>
                  </a:schemeClr>
                </a:solidFill>
                <a:latin typeface="+mn-lt"/>
              </a:rPr>
              <a:t>Model oluşturulması</a:t>
            </a:r>
            <a:endParaRPr lang="en-US" sz="8800" dirty="0">
              <a:solidFill>
                <a:schemeClr val="accent3">
                  <a:lumMod val="25000"/>
                </a:schemeClr>
              </a:solidFill>
              <a:latin typeface="+mn-lt"/>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Calibri" panose="020F0502020204030204" pitchFamily="34" charset="0"/>
                <a:cs typeface="Calibri" panose="020F0502020204030204" pitchFamily="34" charset="0"/>
              </a:rPr>
              <a:t>Met</a:t>
            </a:r>
            <a:r>
              <a:rPr lang="tr-TR" dirty="0" err="1">
                <a:solidFill>
                  <a:srgbClr val="0B49CB"/>
                </a:solidFill>
                <a:latin typeface="Calibri" panose="020F0502020204030204" pitchFamily="34" charset="0"/>
                <a:cs typeface="Calibri" panose="020F0502020204030204" pitchFamily="34" charset="0"/>
              </a:rPr>
              <a:t>odoloji</a:t>
            </a:r>
            <a:endParaRPr lang="en-US" dirty="0">
              <a:solidFill>
                <a:srgbClr val="0B49CB"/>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343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10515600" cy="4351338"/>
          </a:xfrm>
          <a:prstGeom prst="rect">
            <a:avLst/>
          </a:prstGeom>
        </p:spPr>
        <p:txBody>
          <a:bodyPr/>
          <a:lstStyle/>
          <a:p>
            <a:pPr>
              <a:lnSpc>
                <a:spcPct val="100000"/>
              </a:lnSpc>
              <a:spcBef>
                <a:spcPts val="1400"/>
              </a:spcBef>
            </a:pPr>
            <a:r>
              <a:rPr lang="tr-TR" sz="2200" dirty="0">
                <a:solidFill>
                  <a:schemeClr val="accent3">
                    <a:lumMod val="25000"/>
                  </a:schemeClr>
                </a:solidFill>
              </a:rPr>
              <a:t>İlgili ekipmana ait fiziksel değerler (vibrasyon, sıcaklık ,akım </a:t>
            </a:r>
            <a:r>
              <a:rPr lang="tr-TR" sz="2200" dirty="0" err="1">
                <a:solidFill>
                  <a:schemeClr val="accent3">
                    <a:lumMod val="25000"/>
                  </a:schemeClr>
                </a:solidFill>
              </a:rPr>
              <a:t>v.s</a:t>
            </a:r>
            <a:r>
              <a:rPr lang="tr-TR" sz="2200" dirty="0">
                <a:solidFill>
                  <a:schemeClr val="accent3">
                    <a:lumMod val="25000"/>
                  </a:schemeClr>
                </a:solidFill>
              </a:rPr>
              <a:t>.) online olarak ölçülür ve merkezi veri toplama sisteminde kayıt altında tutulur.</a:t>
            </a:r>
          </a:p>
          <a:p>
            <a:pPr>
              <a:lnSpc>
                <a:spcPct val="100000"/>
              </a:lnSpc>
              <a:spcBef>
                <a:spcPts val="1400"/>
              </a:spcBef>
            </a:pPr>
            <a:r>
              <a:rPr lang="tr-TR" sz="2200" dirty="0">
                <a:solidFill>
                  <a:schemeClr val="accent3">
                    <a:lumMod val="25000"/>
                  </a:schemeClr>
                </a:solidFill>
              </a:rPr>
              <a:t>Merkezi sistemden ilgili veriler istenen tarih aralığı ve ölçüm sıklığı girilerek *.</a:t>
            </a:r>
            <a:r>
              <a:rPr lang="tr-TR" sz="2200" dirty="0" err="1">
                <a:solidFill>
                  <a:schemeClr val="accent3">
                    <a:lumMod val="25000"/>
                  </a:schemeClr>
                </a:solidFill>
              </a:rPr>
              <a:t>csv</a:t>
            </a:r>
            <a:r>
              <a:rPr lang="tr-TR" sz="2200" dirty="0">
                <a:solidFill>
                  <a:schemeClr val="accent3">
                    <a:lumMod val="25000"/>
                  </a:schemeClr>
                </a:solidFill>
              </a:rPr>
              <a:t> formatında </a:t>
            </a:r>
            <a:r>
              <a:rPr lang="tr-TR" sz="2200" dirty="0" err="1">
                <a:solidFill>
                  <a:schemeClr val="accent3">
                    <a:lumMod val="25000"/>
                  </a:schemeClr>
                </a:solidFill>
              </a:rPr>
              <a:t>export</a:t>
            </a:r>
            <a:r>
              <a:rPr lang="tr-TR" sz="2200" dirty="0">
                <a:solidFill>
                  <a:schemeClr val="accent3">
                    <a:lumMod val="25000"/>
                  </a:schemeClr>
                </a:solidFill>
              </a:rPr>
              <a:t> edilir </a:t>
            </a:r>
            <a:r>
              <a:rPr lang="en-US" sz="2200" dirty="0">
                <a:solidFill>
                  <a:schemeClr val="accent3">
                    <a:lumMod val="25000"/>
                  </a:schemeClr>
                </a:solidFill>
              </a:rPr>
              <a:t> </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Veri Toplama</a:t>
            </a:r>
            <a:endParaRPr lang="en-US" dirty="0">
              <a:solidFill>
                <a:srgbClr val="0B49CB"/>
              </a:solidFill>
              <a:latin typeface="+mn-lt"/>
            </a:endParaRPr>
          </a:p>
        </p:txBody>
      </p:sp>
    </p:spTree>
    <p:extLst>
      <p:ext uri="{BB962C8B-B14F-4D97-AF65-F5344CB8AC3E}">
        <p14:creationId xmlns:p14="http://schemas.microsoft.com/office/powerpoint/2010/main" val="328866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tr-TR" sz="2200" dirty="0">
                <a:solidFill>
                  <a:schemeClr val="accent3">
                    <a:lumMod val="25000"/>
                  </a:schemeClr>
                </a:solidFill>
              </a:rPr>
              <a:t>İlgili fan ekipmanı için 3 aylık veriler 10dk’lık aralıkla IBA yazılımından </a:t>
            </a:r>
            <a:r>
              <a:rPr lang="tr-TR" sz="2200" dirty="0" err="1">
                <a:solidFill>
                  <a:schemeClr val="accent3">
                    <a:lumMod val="25000"/>
                  </a:schemeClr>
                </a:solidFill>
              </a:rPr>
              <a:t>export</a:t>
            </a:r>
            <a:r>
              <a:rPr lang="tr-TR" sz="2200" dirty="0">
                <a:solidFill>
                  <a:schemeClr val="accent3">
                    <a:lumMod val="25000"/>
                  </a:schemeClr>
                </a:solidFill>
              </a:rPr>
              <a:t> edilip geliştirme ortamına alınmıştır  </a:t>
            </a:r>
            <a:endParaRPr lang="en-US" sz="2200" dirty="0">
              <a:solidFill>
                <a:schemeClr val="accent3">
                  <a:lumMod val="25000"/>
                </a:schemeClr>
              </a:solidFill>
            </a:endParaRPr>
          </a:p>
          <a:p>
            <a:pPr>
              <a:lnSpc>
                <a:spcPct val="100000"/>
              </a:lnSpc>
              <a:spcBef>
                <a:spcPts val="1400"/>
              </a:spcBef>
            </a:pPr>
            <a:endParaRPr lang="en-US" sz="2200" dirty="0">
              <a:solidFill>
                <a:schemeClr val="accent3">
                  <a:lumMod val="25000"/>
                </a:schemeClr>
              </a:solidFill>
              <a:latin typeface="Abadi"/>
            </a:endParaRPr>
          </a:p>
          <a:p>
            <a:endParaRPr lang="en-US" dirty="0"/>
          </a:p>
          <a:p>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Veri Toplama</a:t>
            </a:r>
            <a:r>
              <a:rPr lang="en-US" dirty="0">
                <a:solidFill>
                  <a:srgbClr val="0B49CB"/>
                </a:solidFill>
                <a:latin typeface="+mn-lt"/>
              </a:rPr>
              <a:t> – </a:t>
            </a:r>
            <a:r>
              <a:rPr lang="tr-TR" dirty="0">
                <a:solidFill>
                  <a:srgbClr val="0B49CB"/>
                </a:solidFill>
                <a:latin typeface="+mn-lt"/>
              </a:rPr>
              <a:t>IBA PDA ve </a:t>
            </a:r>
            <a:r>
              <a:rPr lang="tr-TR" dirty="0" err="1">
                <a:solidFill>
                  <a:srgbClr val="0B49CB"/>
                </a:solidFill>
                <a:latin typeface="+mn-lt"/>
              </a:rPr>
              <a:t>Pandas</a:t>
            </a:r>
            <a:endParaRPr lang="en-US" dirty="0">
              <a:solidFill>
                <a:srgbClr val="0B49CB"/>
              </a:solidFill>
              <a:latin typeface="+mn-lt"/>
            </a:endParaRPr>
          </a:p>
        </p:txBody>
      </p:sp>
      <p:pic>
        <p:nvPicPr>
          <p:cNvPr id="7" name="Resim 6" descr="metin içeren bir resim&#10;&#10;Açıklama otomatik olarak oluşturuldu">
            <a:extLst>
              <a:ext uri="{FF2B5EF4-FFF2-40B4-BE49-F238E27FC236}">
                <a16:creationId xmlns:a16="http://schemas.microsoft.com/office/drawing/2014/main" id="{B55CC101-FF36-70E6-54CF-8826282B253F}"/>
              </a:ext>
            </a:extLst>
          </p:cNvPr>
          <p:cNvPicPr>
            <a:picLocks noChangeAspect="1"/>
          </p:cNvPicPr>
          <p:nvPr/>
        </p:nvPicPr>
        <p:blipFill>
          <a:blip r:embed="rId3"/>
          <a:stretch>
            <a:fillRect/>
          </a:stretch>
        </p:blipFill>
        <p:spPr>
          <a:xfrm>
            <a:off x="820738" y="3312544"/>
            <a:ext cx="4582349" cy="2803585"/>
          </a:xfrm>
          <a:prstGeom prst="rect">
            <a:avLst/>
          </a:prstGeom>
        </p:spPr>
      </p:pic>
      <p:pic>
        <p:nvPicPr>
          <p:cNvPr id="9" name="Grafik 8" descr="Belge ana hat">
            <a:extLst>
              <a:ext uri="{FF2B5EF4-FFF2-40B4-BE49-F238E27FC236}">
                <a16:creationId xmlns:a16="http://schemas.microsoft.com/office/drawing/2014/main" id="{D5638096-886B-7BA7-3218-DC6273448D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17015" y="4075981"/>
            <a:ext cx="914400" cy="914400"/>
          </a:xfrm>
          <a:prstGeom prst="rect">
            <a:avLst/>
          </a:prstGeom>
        </p:spPr>
      </p:pic>
      <p:sp>
        <p:nvSpPr>
          <p:cNvPr id="10" name="Ok: Sağ 9">
            <a:extLst>
              <a:ext uri="{FF2B5EF4-FFF2-40B4-BE49-F238E27FC236}">
                <a16:creationId xmlns:a16="http://schemas.microsoft.com/office/drawing/2014/main" id="{860B8C8D-70AD-EB16-F5A2-5415B4F2F419}"/>
              </a:ext>
            </a:extLst>
          </p:cNvPr>
          <p:cNvSpPr/>
          <p:nvPr/>
        </p:nvSpPr>
        <p:spPr>
          <a:xfrm>
            <a:off x="5538607" y="429086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97A0B210-EFDA-442F-0BB2-84676A4A165D}"/>
              </a:ext>
            </a:extLst>
          </p:cNvPr>
          <p:cNvSpPr txBox="1"/>
          <p:nvPr/>
        </p:nvSpPr>
        <p:spPr>
          <a:xfrm>
            <a:off x="6283096" y="5024207"/>
            <a:ext cx="1382238" cy="369332"/>
          </a:xfrm>
          <a:prstGeom prst="rect">
            <a:avLst/>
          </a:prstGeom>
          <a:noFill/>
        </p:spPr>
        <p:txBody>
          <a:bodyPr wrap="none" rtlCol="0">
            <a:spAutoFit/>
          </a:bodyPr>
          <a:lstStyle/>
          <a:p>
            <a:r>
              <a:rPr lang="tr-TR" dirty="0"/>
              <a:t>*.</a:t>
            </a:r>
            <a:r>
              <a:rPr lang="tr-TR" dirty="0" err="1"/>
              <a:t>csv</a:t>
            </a:r>
            <a:r>
              <a:rPr lang="tr-TR" dirty="0"/>
              <a:t> dosyası</a:t>
            </a:r>
          </a:p>
        </p:txBody>
      </p:sp>
      <p:pic>
        <p:nvPicPr>
          <p:cNvPr id="13" name="Resim 12">
            <a:extLst>
              <a:ext uri="{FF2B5EF4-FFF2-40B4-BE49-F238E27FC236}">
                <a16:creationId xmlns:a16="http://schemas.microsoft.com/office/drawing/2014/main" id="{A5D03503-521C-452B-1353-3C1F927CDE11}"/>
              </a:ext>
            </a:extLst>
          </p:cNvPr>
          <p:cNvPicPr>
            <a:picLocks noChangeAspect="1"/>
          </p:cNvPicPr>
          <p:nvPr/>
        </p:nvPicPr>
        <p:blipFill>
          <a:blip r:embed="rId6"/>
          <a:stretch>
            <a:fillRect/>
          </a:stretch>
        </p:blipFill>
        <p:spPr>
          <a:xfrm>
            <a:off x="6443932" y="1486527"/>
            <a:ext cx="5305245" cy="2374570"/>
          </a:xfrm>
          <a:prstGeom prst="rect">
            <a:avLst/>
          </a:prstGeom>
        </p:spPr>
      </p:pic>
      <p:sp>
        <p:nvSpPr>
          <p:cNvPr id="14" name="Ok: Sağ 13">
            <a:extLst>
              <a:ext uri="{FF2B5EF4-FFF2-40B4-BE49-F238E27FC236}">
                <a16:creationId xmlns:a16="http://schemas.microsoft.com/office/drawing/2014/main" id="{C1CE0907-F452-E69E-9A88-775A7DF5CCB6}"/>
              </a:ext>
            </a:extLst>
          </p:cNvPr>
          <p:cNvSpPr/>
          <p:nvPr/>
        </p:nvSpPr>
        <p:spPr>
          <a:xfrm rot="19375882">
            <a:off x="7384215" y="41070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8031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a:lstStyle/>
          <a:p>
            <a:r>
              <a:rPr lang="tr-TR" sz="2200" dirty="0">
                <a:solidFill>
                  <a:schemeClr val="accent3">
                    <a:lumMod val="25000"/>
                  </a:schemeClr>
                </a:solidFill>
              </a:rPr>
              <a:t>Elimizde ham halde bulunan verilere bakıldığında kimi zaman bazı zaman aralıklarında bir şekilde ölçüm alınamadığı, kimi zaman da normal ölçüm değerlerinin çok üzerinde (</a:t>
            </a:r>
            <a:r>
              <a:rPr lang="tr-TR" sz="2200" dirty="0" err="1">
                <a:solidFill>
                  <a:schemeClr val="accent3">
                    <a:lumMod val="25000"/>
                  </a:schemeClr>
                </a:solidFill>
              </a:rPr>
              <a:t>outlier</a:t>
            </a:r>
            <a:r>
              <a:rPr lang="tr-TR" sz="2200" dirty="0">
                <a:solidFill>
                  <a:schemeClr val="accent3">
                    <a:lumMod val="25000"/>
                  </a:schemeClr>
                </a:solidFill>
              </a:rPr>
              <a:t>) değerlerin olduğu görülmektedir</a:t>
            </a:r>
            <a:endParaRPr lang="en-US" sz="2200" dirty="0">
              <a:solidFill>
                <a:schemeClr val="accent3">
                  <a:lumMod val="25000"/>
                </a:schemeClr>
              </a:solidFill>
            </a:endParaRPr>
          </a:p>
          <a:p>
            <a:r>
              <a:rPr lang="tr-TR" sz="2200" dirty="0">
                <a:solidFill>
                  <a:schemeClr val="accent3">
                    <a:lumMod val="25000"/>
                  </a:schemeClr>
                </a:solidFill>
              </a:rPr>
              <a:t>Bu verileri bir modele beslemeden önce modelin sağlıklı çalışabilmesi için öncelikle yukarıdaki hataların giderilmesi gerekir. Buna veri hazırlama denir.</a:t>
            </a:r>
            <a:endParaRPr lang="en-US" sz="2200" dirty="0">
              <a:solidFill>
                <a:schemeClr val="accent3">
                  <a:lumMod val="25000"/>
                </a:schemeClr>
              </a:solidFill>
            </a:endParaRPr>
          </a:p>
          <a:p>
            <a:pPr marL="0" indent="0">
              <a:buNone/>
            </a:pP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Veri Hazırlama - </a:t>
            </a:r>
            <a:r>
              <a:rPr lang="tr-TR" dirty="0" err="1">
                <a:solidFill>
                  <a:srgbClr val="0B49CB"/>
                </a:solidFill>
                <a:latin typeface="+mn-lt"/>
              </a:rPr>
              <a:t>Pandas</a:t>
            </a:r>
            <a:endParaRPr lang="en-US" dirty="0">
              <a:solidFill>
                <a:srgbClr val="0B49CB"/>
              </a:solidFill>
              <a:latin typeface="+mn-lt"/>
            </a:endParaRPr>
          </a:p>
        </p:txBody>
      </p:sp>
    </p:spTree>
    <p:extLst>
      <p:ext uri="{BB962C8B-B14F-4D97-AF65-F5344CB8AC3E}">
        <p14:creationId xmlns:p14="http://schemas.microsoft.com/office/powerpoint/2010/main" val="298755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Veri Hazırlama - </a:t>
            </a:r>
            <a:r>
              <a:rPr lang="tr-TR" dirty="0" err="1">
                <a:solidFill>
                  <a:srgbClr val="0B49CB"/>
                </a:solidFill>
                <a:latin typeface="+mn-lt"/>
              </a:rPr>
              <a:t>Pandas</a:t>
            </a:r>
            <a:endParaRPr lang="en-US" dirty="0">
              <a:solidFill>
                <a:srgbClr val="0B49CB"/>
              </a:solidFill>
              <a:latin typeface="+mn-lt"/>
            </a:endParaRPr>
          </a:p>
        </p:txBody>
      </p:sp>
      <p:sp>
        <p:nvSpPr>
          <p:cNvPr id="6" name="Content Placeholder 4">
            <a:extLst>
              <a:ext uri="{FF2B5EF4-FFF2-40B4-BE49-F238E27FC236}">
                <a16:creationId xmlns:a16="http://schemas.microsoft.com/office/drawing/2014/main" id="{07134F63-0093-2710-4979-B44DB7331D92}"/>
              </a:ext>
            </a:extLst>
          </p:cNvPr>
          <p:cNvSpPr txBox="1">
            <a:spLocks/>
          </p:cNvSpPr>
          <p:nvPr/>
        </p:nvSpPr>
        <p:spPr>
          <a:xfrm>
            <a:off x="770011" y="1825624"/>
            <a:ext cx="5325989" cy="4493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sz="2200" dirty="0">
                <a:solidFill>
                  <a:schemeClr val="accent3">
                    <a:lumMod val="25000"/>
                  </a:schemeClr>
                </a:solidFill>
              </a:rPr>
              <a:t>Buradaki veri hazırlama aşamasında;  </a:t>
            </a:r>
            <a:br>
              <a:rPr lang="tr-TR" sz="2200" dirty="0">
                <a:solidFill>
                  <a:schemeClr val="accent3">
                    <a:lumMod val="25000"/>
                  </a:schemeClr>
                </a:solidFill>
              </a:rPr>
            </a:br>
            <a:r>
              <a:rPr lang="tr-TR" sz="2200" dirty="0">
                <a:solidFill>
                  <a:schemeClr val="accent3">
                    <a:lumMod val="25000"/>
                  </a:schemeClr>
                </a:solidFill>
              </a:rPr>
              <a:t>- Ekstrem noktadaki verileri (</a:t>
            </a:r>
            <a:r>
              <a:rPr lang="tr-TR" sz="2200" dirty="0" err="1">
                <a:solidFill>
                  <a:schemeClr val="accent3">
                    <a:lumMod val="25000"/>
                  </a:schemeClr>
                </a:solidFill>
              </a:rPr>
              <a:t>outlier</a:t>
            </a:r>
            <a:r>
              <a:rPr lang="tr-TR" sz="2200" dirty="0">
                <a:solidFill>
                  <a:schemeClr val="accent3">
                    <a:lumMod val="25000"/>
                  </a:schemeClr>
                </a:solidFill>
              </a:rPr>
              <a:t>) temizleme için IQR metodu,</a:t>
            </a:r>
            <a:br>
              <a:rPr lang="tr-TR" sz="2200" dirty="0">
                <a:solidFill>
                  <a:schemeClr val="accent3">
                    <a:lumMod val="25000"/>
                  </a:schemeClr>
                </a:solidFill>
              </a:rPr>
            </a:br>
            <a:r>
              <a:rPr lang="tr-TR" sz="2200" dirty="0">
                <a:solidFill>
                  <a:schemeClr val="accent3">
                    <a:lumMod val="25000"/>
                  </a:schemeClr>
                </a:solidFill>
              </a:rPr>
              <a:t>- Eksik verileri (Örneğin </a:t>
            </a:r>
            <a:r>
              <a:rPr lang="tr-TR" sz="2200" dirty="0" err="1">
                <a:solidFill>
                  <a:schemeClr val="accent3">
                    <a:lumMod val="25000"/>
                  </a:schemeClr>
                </a:solidFill>
              </a:rPr>
              <a:t>NaN</a:t>
            </a:r>
            <a:r>
              <a:rPr lang="tr-TR" sz="2200" dirty="0">
                <a:solidFill>
                  <a:schemeClr val="accent3">
                    <a:lumMod val="25000"/>
                  </a:schemeClr>
                </a:solidFill>
              </a:rPr>
              <a:t> olarak gelen veriler) tamamlamak için ilgili kolonun verilerinin ortalamasını alma metodu</a:t>
            </a:r>
            <a:br>
              <a:rPr lang="tr-TR" sz="2200" dirty="0">
                <a:solidFill>
                  <a:schemeClr val="accent3">
                    <a:lumMod val="25000"/>
                  </a:schemeClr>
                </a:solidFill>
              </a:rPr>
            </a:br>
            <a:r>
              <a:rPr lang="tr-TR" sz="2200" dirty="0">
                <a:solidFill>
                  <a:schemeClr val="accent3">
                    <a:lumMod val="25000"/>
                  </a:schemeClr>
                </a:solidFill>
              </a:rPr>
              <a:t>kullanılmıştır</a:t>
            </a:r>
          </a:p>
          <a:p>
            <a:endParaRPr lang="tr-TR" sz="2200" dirty="0">
              <a:solidFill>
                <a:schemeClr val="accent3">
                  <a:lumMod val="25000"/>
                </a:schemeClr>
              </a:solidFill>
            </a:endParaRPr>
          </a:p>
          <a:p>
            <a:r>
              <a:rPr lang="tr-TR" sz="2200" dirty="0">
                <a:solidFill>
                  <a:schemeClr val="accent3">
                    <a:lumMod val="25000"/>
                  </a:schemeClr>
                </a:solidFill>
              </a:rPr>
              <a:t>Veri hazırlama aşaması sonucunda verilerin dağılımını gösteren grafik yandadır  </a:t>
            </a:r>
            <a:endParaRPr lang="en-US" sz="2200" dirty="0">
              <a:solidFill>
                <a:schemeClr val="accent3">
                  <a:lumMod val="25000"/>
                </a:schemeClr>
              </a:solidFill>
            </a:endParaRPr>
          </a:p>
          <a:p>
            <a:pPr marL="0" indent="0">
              <a:buFont typeface="Arial" panose="020B0604020202020204" pitchFamily="34" charset="0"/>
              <a:buNone/>
            </a:pPr>
            <a:endParaRPr lang="en-US" dirty="0"/>
          </a:p>
          <a:p>
            <a:endParaRPr lang="en-US" dirty="0"/>
          </a:p>
          <a:p>
            <a:endParaRPr lang="en-US" dirty="0"/>
          </a:p>
        </p:txBody>
      </p:sp>
      <p:pic>
        <p:nvPicPr>
          <p:cNvPr id="9" name="Resim 8">
            <a:extLst>
              <a:ext uri="{FF2B5EF4-FFF2-40B4-BE49-F238E27FC236}">
                <a16:creationId xmlns:a16="http://schemas.microsoft.com/office/drawing/2014/main" id="{1FD6CF69-AA1A-03CD-BF0C-22D00589D2FE}"/>
              </a:ext>
            </a:extLst>
          </p:cNvPr>
          <p:cNvPicPr>
            <a:picLocks noChangeAspect="1"/>
          </p:cNvPicPr>
          <p:nvPr/>
        </p:nvPicPr>
        <p:blipFill>
          <a:blip r:embed="rId3"/>
          <a:stretch>
            <a:fillRect/>
          </a:stretch>
        </p:blipFill>
        <p:spPr>
          <a:xfrm>
            <a:off x="6192324" y="1498840"/>
            <a:ext cx="5093287" cy="3788807"/>
          </a:xfrm>
          <a:prstGeom prst="rect">
            <a:avLst/>
          </a:prstGeom>
        </p:spPr>
      </p:pic>
    </p:spTree>
    <p:extLst>
      <p:ext uri="{BB962C8B-B14F-4D97-AF65-F5344CB8AC3E}">
        <p14:creationId xmlns:p14="http://schemas.microsoft.com/office/powerpoint/2010/main" val="339903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r>
              <a:rPr lang="tr-TR" dirty="0"/>
              <a:t>Bir ekipmandan alınan 4 adet öznitelik, toplanan veriler kullanılarak daha az temel bileşene (PC) indirgenebilir. Temel bileşenler analizi yöntemiyle PC1,PC2,… şeklinde bileşenler oluşturulur.</a:t>
            </a:r>
          </a:p>
          <a:p>
            <a:r>
              <a:rPr lang="tr-TR" dirty="0"/>
              <a:t>Elimizde sadece sahadan toplanan sensör verileri olduğu için yapılacak bu çalışma gözetimsiz öğrenme (</a:t>
            </a:r>
            <a:r>
              <a:rPr lang="tr-TR" dirty="0" err="1"/>
              <a:t>unsupervised</a:t>
            </a:r>
            <a:r>
              <a:rPr lang="tr-TR" dirty="0"/>
              <a:t> </a:t>
            </a:r>
            <a:r>
              <a:rPr lang="tr-TR" dirty="0" err="1"/>
              <a:t>learning</a:t>
            </a:r>
            <a:r>
              <a:rPr lang="tr-TR" dirty="0"/>
              <a:t>) çalışması olacaktır.</a:t>
            </a: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tr-TR" dirty="0">
                <a:solidFill>
                  <a:srgbClr val="0B49CB"/>
                </a:solidFill>
                <a:latin typeface="+mn-lt"/>
              </a:rPr>
              <a:t>Model Oluşturulması – Temel Bileşenler Analizi (PCA)</a:t>
            </a:r>
            <a:endParaRPr lang="en-US" dirty="0">
              <a:solidFill>
                <a:srgbClr val="0B49CB"/>
              </a:solidFill>
              <a:latin typeface="+mn-lt"/>
            </a:endParaRPr>
          </a:p>
        </p:txBody>
      </p:sp>
      <p:pic>
        <p:nvPicPr>
          <p:cNvPr id="1026" name="Picture 2" descr="PrincipalComponents">
            <a:extLst>
              <a:ext uri="{FF2B5EF4-FFF2-40B4-BE49-F238E27FC236}">
                <a16:creationId xmlns:a16="http://schemas.microsoft.com/office/drawing/2014/main" id="{47FDCE20-2F5C-765B-691E-032AEA64A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561" y="4589055"/>
            <a:ext cx="3309039" cy="190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71124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553</TotalTime>
  <Words>899</Words>
  <Application>Microsoft Office PowerPoint</Application>
  <PresentationFormat>Geniş ekran</PresentationFormat>
  <Paragraphs>101</Paragraphs>
  <Slides>17</Slides>
  <Notes>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17</vt:i4>
      </vt:variant>
    </vt:vector>
  </HeadingPairs>
  <TitlesOfParts>
    <vt:vector size="24" baseType="lpstr">
      <vt:lpstr>Abadi</vt:lpstr>
      <vt:lpstr>Arial</vt:lpstr>
      <vt:lpstr>Calibri</vt:lpstr>
      <vt:lpstr>Calibri Light</vt:lpstr>
      <vt:lpstr>IBM Plex Mono SemiBold</vt:lpstr>
      <vt:lpstr>IBM Plex Mono Text</vt:lpstr>
      <vt:lpstr>Custom Design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Altug Engin (TR PRD)</dc:creator>
  <cp:lastModifiedBy>Altug Engin (TR PRD)</cp:lastModifiedBy>
  <cp:revision>206</cp:revision>
  <dcterms:created xsi:type="dcterms:W3CDTF">2021-04-29T18:58:34Z</dcterms:created>
  <dcterms:modified xsi:type="dcterms:W3CDTF">2023-03-22T13:43:56Z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