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Peace Sans" charset="1" panose="02000505040000020004"/>
      <p:regular r:id="rId17"/>
    </p:embeddedFont>
    <p:embeddedFont>
      <p:font typeface="Futura" charset="1" panose="020B0502020204020303"/>
      <p:regular r:id="rId18"/>
    </p:embeddedFont>
    <p:embeddedFont>
      <p:font typeface="Futura Bold" charset="1" panose="020B0702020204020203"/>
      <p:regular r:id="rId19"/>
    </p:embeddedFont>
    <p:embeddedFont>
      <p:font typeface="Open Sans" charset="1" panose="00000000000000000000"/>
      <p:regular r:id="rId20"/>
    </p:embeddedFont>
    <p:embeddedFont>
      <p:font typeface="Canva Sans" charset="1" panose="020B05030305010401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44759C"/>
        </a:solidFill>
      </p:bgPr>
    </p:bg>
    <p:spTree>
      <p:nvGrpSpPr>
        <p:cNvPr id="1" name=""/>
        <p:cNvGrpSpPr/>
        <p:nvPr/>
      </p:nvGrpSpPr>
      <p:grpSpPr>
        <a:xfrm>
          <a:off x="0" y="0"/>
          <a:ext cx="0" cy="0"/>
          <a:chOff x="0" y="0"/>
          <a:chExt cx="0" cy="0"/>
        </a:xfrm>
      </p:grpSpPr>
      <p:grpSp>
        <p:nvGrpSpPr>
          <p:cNvPr name="Group 2" id="2"/>
          <p:cNvGrpSpPr/>
          <p:nvPr/>
        </p:nvGrpSpPr>
        <p:grpSpPr>
          <a:xfrm rot="0">
            <a:off x="2181957" y="4564547"/>
            <a:ext cx="13924086" cy="2407889"/>
            <a:chOff x="0" y="0"/>
            <a:chExt cx="3625032" cy="626876"/>
          </a:xfrm>
        </p:grpSpPr>
        <p:sp>
          <p:nvSpPr>
            <p:cNvPr name="Freeform 3" id="3"/>
            <p:cNvSpPr/>
            <p:nvPr/>
          </p:nvSpPr>
          <p:spPr>
            <a:xfrm flipH="false" flipV="false" rot="0">
              <a:off x="0" y="0"/>
              <a:ext cx="3625032" cy="626876"/>
            </a:xfrm>
            <a:custGeom>
              <a:avLst/>
              <a:gdLst/>
              <a:ahLst/>
              <a:cxnLst/>
              <a:rect r="r" b="b" t="t" l="l"/>
              <a:pathLst>
                <a:path h="626876" w="3625032">
                  <a:moveTo>
                    <a:pt x="28356" y="0"/>
                  </a:moveTo>
                  <a:lnTo>
                    <a:pt x="3596675" y="0"/>
                  </a:lnTo>
                  <a:cubicBezTo>
                    <a:pt x="3604196" y="0"/>
                    <a:pt x="3611409" y="2988"/>
                    <a:pt x="3616727" y="8305"/>
                  </a:cubicBezTo>
                  <a:cubicBezTo>
                    <a:pt x="3622044" y="13623"/>
                    <a:pt x="3625032" y="20836"/>
                    <a:pt x="3625032" y="28356"/>
                  </a:cubicBezTo>
                  <a:lnTo>
                    <a:pt x="3625032" y="598519"/>
                  </a:lnTo>
                  <a:cubicBezTo>
                    <a:pt x="3625032" y="606040"/>
                    <a:pt x="3622044" y="613252"/>
                    <a:pt x="3616727" y="618570"/>
                  </a:cubicBezTo>
                  <a:cubicBezTo>
                    <a:pt x="3611409" y="623888"/>
                    <a:pt x="3604196" y="626876"/>
                    <a:pt x="3596675" y="626876"/>
                  </a:cubicBezTo>
                  <a:lnTo>
                    <a:pt x="28356" y="626876"/>
                  </a:lnTo>
                  <a:cubicBezTo>
                    <a:pt x="20836" y="626876"/>
                    <a:pt x="13623" y="623888"/>
                    <a:pt x="8305" y="618570"/>
                  </a:cubicBezTo>
                  <a:cubicBezTo>
                    <a:pt x="2988" y="613252"/>
                    <a:pt x="0" y="606040"/>
                    <a:pt x="0" y="598519"/>
                  </a:cubicBezTo>
                  <a:lnTo>
                    <a:pt x="0" y="28356"/>
                  </a:lnTo>
                  <a:cubicBezTo>
                    <a:pt x="0" y="20836"/>
                    <a:pt x="2988" y="13623"/>
                    <a:pt x="8305" y="8305"/>
                  </a:cubicBezTo>
                  <a:cubicBezTo>
                    <a:pt x="13623" y="2988"/>
                    <a:pt x="20836" y="0"/>
                    <a:pt x="28356" y="0"/>
                  </a:cubicBezTo>
                  <a:close/>
                </a:path>
              </a:pathLst>
            </a:custGeom>
            <a:solidFill>
              <a:srgbClr val="FFFFFF"/>
            </a:solidFill>
            <a:ln w="95250" cap="rnd">
              <a:solidFill>
                <a:srgbClr val="093B62"/>
              </a:solidFill>
              <a:prstDash val="solid"/>
              <a:round/>
            </a:ln>
          </p:spPr>
        </p:sp>
        <p:sp>
          <p:nvSpPr>
            <p:cNvPr name="TextBox 4" id="4"/>
            <p:cNvSpPr txBox="true"/>
            <p:nvPr/>
          </p:nvSpPr>
          <p:spPr>
            <a:xfrm>
              <a:off x="0" y="-38100"/>
              <a:ext cx="3625032" cy="664976"/>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287341" y="4986893"/>
            <a:ext cx="13713319" cy="1401272"/>
          </a:xfrm>
          <a:prstGeom prst="rect">
            <a:avLst/>
          </a:prstGeom>
        </p:spPr>
        <p:txBody>
          <a:bodyPr anchor="t" rtlCol="false" tIns="0" lIns="0" bIns="0" rIns="0">
            <a:spAutoFit/>
          </a:bodyPr>
          <a:lstStyle/>
          <a:p>
            <a:pPr algn="ctr">
              <a:lnSpc>
                <a:spcPts val="11405"/>
              </a:lnSpc>
            </a:pPr>
            <a:r>
              <a:rPr lang="en-US" sz="8146">
                <a:solidFill>
                  <a:srgbClr val="093B62"/>
                </a:solidFill>
                <a:latin typeface="Peace Sans"/>
                <a:ea typeface="Peace Sans"/>
                <a:cs typeface="Peace Sans"/>
                <a:sym typeface="Peace Sans"/>
              </a:rPr>
              <a:t>GESTURE RECOGNITION</a:t>
            </a:r>
          </a:p>
        </p:txBody>
      </p:sp>
      <p:grpSp>
        <p:nvGrpSpPr>
          <p:cNvPr name="Group 6" id="6"/>
          <p:cNvGrpSpPr/>
          <p:nvPr/>
        </p:nvGrpSpPr>
        <p:grpSpPr>
          <a:xfrm rot="0">
            <a:off x="-522569" y="8308655"/>
            <a:ext cx="19289917" cy="2351537"/>
            <a:chOff x="0" y="0"/>
            <a:chExt cx="5008480" cy="610559"/>
          </a:xfrm>
        </p:grpSpPr>
        <p:sp>
          <p:nvSpPr>
            <p:cNvPr name="Freeform 7" id="7"/>
            <p:cNvSpPr/>
            <p:nvPr/>
          </p:nvSpPr>
          <p:spPr>
            <a:xfrm flipH="false" flipV="false" rot="0">
              <a:off x="0" y="0"/>
              <a:ext cx="5008480" cy="610559"/>
            </a:xfrm>
            <a:custGeom>
              <a:avLst/>
              <a:gdLst/>
              <a:ahLst/>
              <a:cxnLst/>
              <a:rect r="r" b="b" t="t" l="l"/>
              <a:pathLst>
                <a:path h="610559" w="5008480">
                  <a:moveTo>
                    <a:pt x="0" y="0"/>
                  </a:moveTo>
                  <a:lnTo>
                    <a:pt x="5008480" y="0"/>
                  </a:lnTo>
                  <a:lnTo>
                    <a:pt x="5008480" y="610559"/>
                  </a:lnTo>
                  <a:lnTo>
                    <a:pt x="0" y="610559"/>
                  </a:lnTo>
                  <a:close/>
                </a:path>
              </a:pathLst>
            </a:custGeom>
            <a:solidFill>
              <a:srgbClr val="093B62"/>
            </a:solidFill>
            <a:ln cap="sq">
              <a:noFill/>
              <a:prstDash val="solid"/>
              <a:miter/>
            </a:ln>
          </p:spPr>
        </p:sp>
        <p:sp>
          <p:nvSpPr>
            <p:cNvPr name="TextBox 8" id="8"/>
            <p:cNvSpPr txBox="true"/>
            <p:nvPr/>
          </p:nvSpPr>
          <p:spPr>
            <a:xfrm>
              <a:off x="0" y="-38100"/>
              <a:ext cx="5008480" cy="648659"/>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3659253" y="8778240"/>
            <a:ext cx="10969494" cy="798194"/>
          </a:xfrm>
          <a:prstGeom prst="rect">
            <a:avLst/>
          </a:prstGeom>
        </p:spPr>
        <p:txBody>
          <a:bodyPr anchor="t" rtlCol="false" tIns="0" lIns="0" bIns="0" rIns="0">
            <a:spAutoFit/>
          </a:bodyPr>
          <a:lstStyle/>
          <a:p>
            <a:pPr algn="ctr">
              <a:lnSpc>
                <a:spcPts val="5880"/>
              </a:lnSpc>
            </a:pPr>
            <a:r>
              <a:rPr lang="en-US" sz="4200">
                <a:solidFill>
                  <a:srgbClr val="FFFFFF"/>
                </a:solidFill>
                <a:latin typeface="Futura"/>
                <a:ea typeface="Futura"/>
                <a:cs typeface="Futura"/>
                <a:sym typeface="Futura"/>
              </a:rPr>
              <a:t>PRESENTED BY ARUZHAN, ALTYN</a:t>
            </a:r>
          </a:p>
        </p:txBody>
      </p:sp>
      <p:sp>
        <p:nvSpPr>
          <p:cNvPr name="TextBox 10" id="10"/>
          <p:cNvSpPr txBox="true"/>
          <p:nvPr/>
        </p:nvSpPr>
        <p:spPr>
          <a:xfrm rot="0">
            <a:off x="4365505" y="3181214"/>
            <a:ext cx="9556990" cy="1191222"/>
          </a:xfrm>
          <a:prstGeom prst="rect">
            <a:avLst/>
          </a:prstGeom>
        </p:spPr>
        <p:txBody>
          <a:bodyPr anchor="t" rtlCol="false" tIns="0" lIns="0" bIns="0" rIns="0">
            <a:spAutoFit/>
          </a:bodyPr>
          <a:lstStyle/>
          <a:p>
            <a:pPr algn="ctr">
              <a:lnSpc>
                <a:spcPts val="9758"/>
              </a:lnSpc>
            </a:pPr>
            <a:r>
              <a:rPr lang="en-US" sz="6970">
                <a:solidFill>
                  <a:srgbClr val="FFFFFF"/>
                </a:solidFill>
                <a:latin typeface="Peace Sans"/>
                <a:ea typeface="Peace Sans"/>
                <a:cs typeface="Peace Sans"/>
                <a:sym typeface="Peace Sans"/>
              </a:rPr>
              <a:t>3D AR USING</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44759C"/>
        </a:solidFill>
      </p:bgPr>
    </p:bg>
    <p:spTree>
      <p:nvGrpSpPr>
        <p:cNvPr id="1" name=""/>
        <p:cNvGrpSpPr/>
        <p:nvPr/>
      </p:nvGrpSpPr>
      <p:grpSpPr>
        <a:xfrm>
          <a:off x="0" y="0"/>
          <a:ext cx="0" cy="0"/>
          <a:chOff x="0" y="0"/>
          <a:chExt cx="0" cy="0"/>
        </a:xfrm>
      </p:grpSpPr>
      <p:sp>
        <p:nvSpPr>
          <p:cNvPr name="TextBox 2" id="2"/>
          <p:cNvSpPr txBox="true"/>
          <p:nvPr/>
        </p:nvSpPr>
        <p:spPr>
          <a:xfrm rot="0">
            <a:off x="1710712" y="1930034"/>
            <a:ext cx="14866576" cy="1218765"/>
          </a:xfrm>
          <a:prstGeom prst="rect">
            <a:avLst/>
          </a:prstGeom>
        </p:spPr>
        <p:txBody>
          <a:bodyPr anchor="t" rtlCol="false" tIns="0" lIns="0" bIns="0" rIns="0">
            <a:spAutoFit/>
          </a:bodyPr>
          <a:lstStyle/>
          <a:p>
            <a:pPr algn="ctr">
              <a:lnSpc>
                <a:spcPts val="8948"/>
              </a:lnSpc>
            </a:pPr>
            <a:r>
              <a:rPr lang="en-US" sz="6392">
                <a:solidFill>
                  <a:srgbClr val="FFFFFF"/>
                </a:solidFill>
                <a:latin typeface="Futura"/>
                <a:ea typeface="Futura"/>
                <a:cs typeface="Futura"/>
                <a:sym typeface="Futura"/>
              </a:rPr>
              <a:t>CONCLUSION</a:t>
            </a:r>
          </a:p>
        </p:txBody>
      </p:sp>
      <p:sp>
        <p:nvSpPr>
          <p:cNvPr name="TextBox 3" id="3"/>
          <p:cNvSpPr txBox="true"/>
          <p:nvPr/>
        </p:nvSpPr>
        <p:spPr>
          <a:xfrm rot="0">
            <a:off x="1028700" y="3483073"/>
            <a:ext cx="16715336" cy="4781550"/>
          </a:xfrm>
          <a:prstGeom prst="rect">
            <a:avLst/>
          </a:prstGeom>
        </p:spPr>
        <p:txBody>
          <a:bodyPr anchor="t" rtlCol="false" tIns="0" lIns="0" bIns="0" rIns="0">
            <a:spAutoFit/>
          </a:bodyPr>
          <a:lstStyle/>
          <a:p>
            <a:pPr algn="just">
              <a:lnSpc>
                <a:spcPts val="4200"/>
              </a:lnSpc>
              <a:spcBef>
                <a:spcPct val="0"/>
              </a:spcBef>
            </a:pPr>
            <a:r>
              <a:rPr lang="en-US" sz="3000">
                <a:solidFill>
                  <a:srgbClr val="FFFFFF"/>
                </a:solidFill>
                <a:latin typeface="Canva Sans"/>
                <a:ea typeface="Canva Sans"/>
                <a:cs typeface="Canva Sans"/>
                <a:sym typeface="Canva Sans"/>
              </a:rPr>
              <a:t>In c</a:t>
            </a:r>
            <a:r>
              <a:rPr lang="en-US" sz="3000">
                <a:solidFill>
                  <a:srgbClr val="FFFFFF"/>
                </a:solidFill>
                <a:latin typeface="Canva Sans"/>
                <a:ea typeface="Canva Sans"/>
                <a:cs typeface="Canva Sans"/>
                <a:sym typeface="Canva Sans"/>
              </a:rPr>
              <a:t>onclusion, in this project we successfully use real-time hand gesture recognition with 3D object rendering, creating an immersive and intuitive augmented reality experience. By leveraging MediaPipe for gesture detection and OpenGL for 3D rendering, users can interact with virtual objects in a natural way, drawing and manipulating shapes in mid-air. The system’s ability to respond to hand movements in real-time, coupled with gesture-based controls for switching shapes and clearing paths, ensures a fluid and dynamic interaction. Lastly, we demonstrate the potential of combining computer vision and 3D rendering to create innovative and engaging user experiences in augmented reality.</a:t>
            </a:r>
          </a:p>
          <a:p>
            <a:pPr algn="just">
              <a:lnSpc>
                <a:spcPts val="4200"/>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44759C"/>
        </a:solidFill>
      </p:bgPr>
    </p:bg>
    <p:spTree>
      <p:nvGrpSpPr>
        <p:cNvPr id="1" name=""/>
        <p:cNvGrpSpPr/>
        <p:nvPr/>
      </p:nvGrpSpPr>
      <p:grpSpPr>
        <a:xfrm>
          <a:off x="0" y="0"/>
          <a:ext cx="0" cy="0"/>
          <a:chOff x="0" y="0"/>
          <a:chExt cx="0" cy="0"/>
        </a:xfrm>
      </p:grpSpPr>
      <p:grpSp>
        <p:nvGrpSpPr>
          <p:cNvPr name="Group 2" id="2"/>
          <p:cNvGrpSpPr/>
          <p:nvPr/>
        </p:nvGrpSpPr>
        <p:grpSpPr>
          <a:xfrm rot="0">
            <a:off x="-500958" y="-346280"/>
            <a:ext cx="19289917" cy="12412177"/>
            <a:chOff x="0" y="0"/>
            <a:chExt cx="5008480" cy="3222727"/>
          </a:xfrm>
        </p:grpSpPr>
        <p:sp>
          <p:nvSpPr>
            <p:cNvPr name="Freeform 3" id="3"/>
            <p:cNvSpPr/>
            <p:nvPr/>
          </p:nvSpPr>
          <p:spPr>
            <a:xfrm flipH="false" flipV="false" rot="0">
              <a:off x="0" y="0"/>
              <a:ext cx="5008480" cy="3222727"/>
            </a:xfrm>
            <a:custGeom>
              <a:avLst/>
              <a:gdLst/>
              <a:ahLst/>
              <a:cxnLst/>
              <a:rect r="r" b="b" t="t" l="l"/>
              <a:pathLst>
                <a:path h="3222727" w="5008480">
                  <a:moveTo>
                    <a:pt x="0" y="0"/>
                  </a:moveTo>
                  <a:lnTo>
                    <a:pt x="5008480" y="0"/>
                  </a:lnTo>
                  <a:lnTo>
                    <a:pt x="5008480" y="3222727"/>
                  </a:lnTo>
                  <a:lnTo>
                    <a:pt x="0" y="3222727"/>
                  </a:lnTo>
                  <a:close/>
                </a:path>
              </a:pathLst>
            </a:custGeom>
            <a:solidFill>
              <a:srgbClr val="093B62"/>
            </a:solidFill>
            <a:ln cap="sq">
              <a:noFill/>
              <a:prstDash val="solid"/>
              <a:miter/>
            </a:ln>
          </p:spPr>
        </p:sp>
        <p:sp>
          <p:nvSpPr>
            <p:cNvPr name="TextBox 4" id="4"/>
            <p:cNvSpPr txBox="true"/>
            <p:nvPr/>
          </p:nvSpPr>
          <p:spPr>
            <a:xfrm>
              <a:off x="0" y="-38100"/>
              <a:ext cx="5008480" cy="326082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710712" y="3752850"/>
            <a:ext cx="14866576" cy="2305050"/>
          </a:xfrm>
          <a:prstGeom prst="rect">
            <a:avLst/>
          </a:prstGeom>
        </p:spPr>
        <p:txBody>
          <a:bodyPr anchor="t" rtlCol="false" tIns="0" lIns="0" bIns="0" rIns="0">
            <a:spAutoFit/>
          </a:bodyPr>
          <a:lstStyle/>
          <a:p>
            <a:pPr algn="ctr">
              <a:lnSpc>
                <a:spcPts val="16800"/>
              </a:lnSpc>
            </a:pPr>
            <a:r>
              <a:rPr lang="en-US" sz="12000">
                <a:solidFill>
                  <a:srgbClr val="FFFFFF"/>
                </a:solidFill>
                <a:latin typeface="Futura"/>
                <a:ea typeface="Futura"/>
                <a:cs typeface="Futura"/>
                <a:sym typeface="Futura"/>
              </a:rPr>
              <a:t>THANK 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44759C"/>
        </a:solidFill>
      </p:bgPr>
    </p:bg>
    <p:spTree>
      <p:nvGrpSpPr>
        <p:cNvPr id="1" name=""/>
        <p:cNvGrpSpPr/>
        <p:nvPr/>
      </p:nvGrpSpPr>
      <p:grpSpPr>
        <a:xfrm>
          <a:off x="0" y="0"/>
          <a:ext cx="0" cy="0"/>
          <a:chOff x="0" y="0"/>
          <a:chExt cx="0" cy="0"/>
        </a:xfrm>
      </p:grpSpPr>
      <p:grpSp>
        <p:nvGrpSpPr>
          <p:cNvPr name="Group 2" id="2"/>
          <p:cNvGrpSpPr/>
          <p:nvPr/>
        </p:nvGrpSpPr>
        <p:grpSpPr>
          <a:xfrm rot="0">
            <a:off x="-500958" y="-346280"/>
            <a:ext cx="19289917" cy="12412177"/>
            <a:chOff x="0" y="0"/>
            <a:chExt cx="5008480" cy="3222727"/>
          </a:xfrm>
        </p:grpSpPr>
        <p:sp>
          <p:nvSpPr>
            <p:cNvPr name="Freeform 3" id="3"/>
            <p:cNvSpPr/>
            <p:nvPr/>
          </p:nvSpPr>
          <p:spPr>
            <a:xfrm flipH="false" flipV="false" rot="0">
              <a:off x="0" y="0"/>
              <a:ext cx="5008480" cy="3222727"/>
            </a:xfrm>
            <a:custGeom>
              <a:avLst/>
              <a:gdLst/>
              <a:ahLst/>
              <a:cxnLst/>
              <a:rect r="r" b="b" t="t" l="l"/>
              <a:pathLst>
                <a:path h="3222727" w="5008480">
                  <a:moveTo>
                    <a:pt x="0" y="0"/>
                  </a:moveTo>
                  <a:lnTo>
                    <a:pt x="5008480" y="0"/>
                  </a:lnTo>
                  <a:lnTo>
                    <a:pt x="5008480" y="3222727"/>
                  </a:lnTo>
                  <a:lnTo>
                    <a:pt x="0" y="3222727"/>
                  </a:lnTo>
                  <a:close/>
                </a:path>
              </a:pathLst>
            </a:custGeom>
            <a:solidFill>
              <a:srgbClr val="093B62"/>
            </a:solidFill>
            <a:ln cap="sq">
              <a:noFill/>
              <a:prstDash val="solid"/>
              <a:miter/>
            </a:ln>
          </p:spPr>
        </p:sp>
        <p:sp>
          <p:nvSpPr>
            <p:cNvPr name="TextBox 4" id="4"/>
            <p:cNvSpPr txBox="true"/>
            <p:nvPr/>
          </p:nvSpPr>
          <p:spPr>
            <a:xfrm>
              <a:off x="0" y="-38100"/>
              <a:ext cx="5008480" cy="326082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517137" y="1289285"/>
            <a:ext cx="14866576" cy="1109981"/>
          </a:xfrm>
          <a:prstGeom prst="rect">
            <a:avLst/>
          </a:prstGeom>
        </p:spPr>
        <p:txBody>
          <a:bodyPr anchor="t" rtlCol="false" tIns="0" lIns="0" bIns="0" rIns="0">
            <a:spAutoFit/>
          </a:bodyPr>
          <a:lstStyle/>
          <a:p>
            <a:pPr algn="ctr">
              <a:lnSpc>
                <a:spcPts val="8119"/>
              </a:lnSpc>
            </a:pPr>
            <a:r>
              <a:rPr lang="en-US" b="true" sz="5799">
                <a:solidFill>
                  <a:srgbClr val="FFFFFF"/>
                </a:solidFill>
                <a:latin typeface="Futura Bold"/>
                <a:ea typeface="Futura Bold"/>
                <a:cs typeface="Futura Bold"/>
                <a:sym typeface="Futura Bold"/>
              </a:rPr>
              <a:t>INTRODUCTION</a:t>
            </a:r>
          </a:p>
        </p:txBody>
      </p:sp>
      <p:sp>
        <p:nvSpPr>
          <p:cNvPr name="TextBox 6" id="6"/>
          <p:cNvSpPr txBox="true"/>
          <p:nvPr/>
        </p:nvSpPr>
        <p:spPr>
          <a:xfrm rot="0">
            <a:off x="514350" y="3061046"/>
            <a:ext cx="17259300" cy="5540375"/>
          </a:xfrm>
          <a:prstGeom prst="rect">
            <a:avLst/>
          </a:prstGeom>
        </p:spPr>
        <p:txBody>
          <a:bodyPr anchor="t" rtlCol="false" tIns="0" lIns="0" bIns="0" rIns="0">
            <a:spAutoFit/>
          </a:bodyPr>
          <a:lstStyle/>
          <a:p>
            <a:pPr algn="just">
              <a:lnSpc>
                <a:spcPts val="4899"/>
              </a:lnSpc>
              <a:spcBef>
                <a:spcPct val="0"/>
              </a:spcBef>
            </a:pPr>
            <a:r>
              <a:rPr lang="en-US" sz="3499">
                <a:solidFill>
                  <a:srgbClr val="FFFFFF"/>
                </a:solidFill>
                <a:latin typeface="Open Sans"/>
                <a:ea typeface="Open Sans"/>
                <a:cs typeface="Open Sans"/>
                <a:sym typeface="Open Sans"/>
              </a:rPr>
              <a:t>Our </a:t>
            </a:r>
            <a:r>
              <a:rPr lang="en-US" sz="3499">
                <a:solidFill>
                  <a:srgbClr val="FFFFFF"/>
                </a:solidFill>
                <a:latin typeface="Open Sans"/>
                <a:ea typeface="Open Sans"/>
                <a:cs typeface="Open Sans"/>
                <a:sym typeface="Open Sans"/>
              </a:rPr>
              <a:t>project showcases an interactive augmented reality (AR) system that uses real-time hand gestures for digital drawing, 3D object manipulation, and gallery navigation. Built with Python, the application integrates MediaPipe for gesture tracking, OpenCV for camera input, PyOpenGL for rendering 3D objects, and Pygame for canvas and display management. Users can control the system entirely through natural hand movements, making it a hands-free, intuitive platform for creative expression and spatial interaction. The modular design allows smooth transitions between drawing, 3D, and gallery modes, highlighting the potential of AR in education, digital art, and rehabilitation.</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44759C"/>
        </a:solidFill>
      </p:bgPr>
    </p:bg>
    <p:spTree>
      <p:nvGrpSpPr>
        <p:cNvPr id="1" name=""/>
        <p:cNvGrpSpPr/>
        <p:nvPr/>
      </p:nvGrpSpPr>
      <p:grpSpPr>
        <a:xfrm>
          <a:off x="0" y="0"/>
          <a:ext cx="0" cy="0"/>
          <a:chOff x="0" y="0"/>
          <a:chExt cx="0" cy="0"/>
        </a:xfrm>
      </p:grpSpPr>
      <p:grpSp>
        <p:nvGrpSpPr>
          <p:cNvPr name="Group 2" id="2"/>
          <p:cNvGrpSpPr/>
          <p:nvPr/>
        </p:nvGrpSpPr>
        <p:grpSpPr>
          <a:xfrm rot="0">
            <a:off x="398361" y="2129944"/>
            <a:ext cx="11688772" cy="3448134"/>
            <a:chOff x="0" y="0"/>
            <a:chExt cx="2891356" cy="852937"/>
          </a:xfrm>
        </p:grpSpPr>
        <p:sp>
          <p:nvSpPr>
            <p:cNvPr name="Freeform 3" id="3"/>
            <p:cNvSpPr/>
            <p:nvPr/>
          </p:nvSpPr>
          <p:spPr>
            <a:xfrm flipH="false" flipV="false" rot="0">
              <a:off x="0" y="0"/>
              <a:ext cx="2891356" cy="852937"/>
            </a:xfrm>
            <a:custGeom>
              <a:avLst/>
              <a:gdLst/>
              <a:ahLst/>
              <a:cxnLst/>
              <a:rect r="r" b="b" t="t" l="l"/>
              <a:pathLst>
                <a:path h="852937" w="2891356">
                  <a:moveTo>
                    <a:pt x="33779" y="0"/>
                  </a:moveTo>
                  <a:lnTo>
                    <a:pt x="2857577" y="0"/>
                  </a:lnTo>
                  <a:cubicBezTo>
                    <a:pt x="2866536" y="0"/>
                    <a:pt x="2875128" y="3559"/>
                    <a:pt x="2881462" y="9894"/>
                  </a:cubicBezTo>
                  <a:cubicBezTo>
                    <a:pt x="2887797" y="16229"/>
                    <a:pt x="2891356" y="24820"/>
                    <a:pt x="2891356" y="33779"/>
                  </a:cubicBezTo>
                  <a:lnTo>
                    <a:pt x="2891356" y="819157"/>
                  </a:lnTo>
                  <a:cubicBezTo>
                    <a:pt x="2891356" y="837813"/>
                    <a:pt x="2876233" y="852937"/>
                    <a:pt x="2857577" y="852937"/>
                  </a:cubicBezTo>
                  <a:lnTo>
                    <a:pt x="33779" y="852937"/>
                  </a:lnTo>
                  <a:cubicBezTo>
                    <a:pt x="24820" y="852937"/>
                    <a:pt x="16229" y="849378"/>
                    <a:pt x="9894" y="843043"/>
                  </a:cubicBezTo>
                  <a:cubicBezTo>
                    <a:pt x="3559" y="836708"/>
                    <a:pt x="0" y="828116"/>
                    <a:pt x="0" y="819157"/>
                  </a:cubicBezTo>
                  <a:lnTo>
                    <a:pt x="0" y="33779"/>
                  </a:lnTo>
                  <a:cubicBezTo>
                    <a:pt x="0" y="24820"/>
                    <a:pt x="3559" y="16229"/>
                    <a:pt x="9894" y="9894"/>
                  </a:cubicBezTo>
                  <a:cubicBezTo>
                    <a:pt x="16229" y="3559"/>
                    <a:pt x="24820" y="0"/>
                    <a:pt x="33779" y="0"/>
                  </a:cubicBezTo>
                  <a:close/>
                </a:path>
              </a:pathLst>
            </a:custGeom>
            <a:solidFill>
              <a:srgbClr val="FFFFFF"/>
            </a:solidFill>
            <a:ln w="95250" cap="rnd">
              <a:solidFill>
                <a:srgbClr val="093B62"/>
              </a:solidFill>
              <a:prstDash val="solid"/>
              <a:round/>
            </a:ln>
          </p:spPr>
        </p:sp>
        <p:sp>
          <p:nvSpPr>
            <p:cNvPr name="TextBox 4" id="4"/>
            <p:cNvSpPr txBox="true"/>
            <p:nvPr/>
          </p:nvSpPr>
          <p:spPr>
            <a:xfrm>
              <a:off x="0" y="-38100"/>
              <a:ext cx="2891356" cy="89103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872588" y="387350"/>
            <a:ext cx="15386712" cy="1216025"/>
          </a:xfrm>
          <a:prstGeom prst="rect">
            <a:avLst/>
          </a:prstGeom>
        </p:spPr>
        <p:txBody>
          <a:bodyPr anchor="t" rtlCol="false" tIns="0" lIns="0" bIns="0" rIns="0">
            <a:spAutoFit/>
          </a:bodyPr>
          <a:lstStyle/>
          <a:p>
            <a:pPr algn="ctr">
              <a:lnSpc>
                <a:spcPts val="4900"/>
              </a:lnSpc>
            </a:pPr>
            <a:r>
              <a:rPr lang="en-US" sz="3500">
                <a:solidFill>
                  <a:srgbClr val="FFFFFF"/>
                </a:solidFill>
                <a:latin typeface="Peace Sans"/>
                <a:ea typeface="Peace Sans"/>
                <a:cs typeface="Peace Sans"/>
                <a:sym typeface="Peace Sans"/>
              </a:rPr>
              <a:t>To create an interactive AR environment that uses hand gestures to draw and manipulate 3D objects in real time we use:</a:t>
            </a:r>
          </a:p>
        </p:txBody>
      </p:sp>
      <p:grpSp>
        <p:nvGrpSpPr>
          <p:cNvPr name="Group 6" id="6"/>
          <p:cNvGrpSpPr/>
          <p:nvPr/>
        </p:nvGrpSpPr>
        <p:grpSpPr>
          <a:xfrm rot="0">
            <a:off x="5682590" y="6101953"/>
            <a:ext cx="12040267" cy="3709715"/>
            <a:chOff x="0" y="0"/>
            <a:chExt cx="2978303" cy="917642"/>
          </a:xfrm>
        </p:grpSpPr>
        <p:sp>
          <p:nvSpPr>
            <p:cNvPr name="Freeform 7" id="7"/>
            <p:cNvSpPr/>
            <p:nvPr/>
          </p:nvSpPr>
          <p:spPr>
            <a:xfrm flipH="false" flipV="false" rot="0">
              <a:off x="0" y="0"/>
              <a:ext cx="2978303" cy="917642"/>
            </a:xfrm>
            <a:custGeom>
              <a:avLst/>
              <a:gdLst/>
              <a:ahLst/>
              <a:cxnLst/>
              <a:rect r="r" b="b" t="t" l="l"/>
              <a:pathLst>
                <a:path h="917642" w="2978303">
                  <a:moveTo>
                    <a:pt x="32793" y="0"/>
                  </a:moveTo>
                  <a:lnTo>
                    <a:pt x="2945510" y="0"/>
                  </a:lnTo>
                  <a:cubicBezTo>
                    <a:pt x="2954207" y="0"/>
                    <a:pt x="2962548" y="3455"/>
                    <a:pt x="2968698" y="9605"/>
                  </a:cubicBezTo>
                  <a:cubicBezTo>
                    <a:pt x="2974848" y="15755"/>
                    <a:pt x="2978303" y="24096"/>
                    <a:pt x="2978303" y="32793"/>
                  </a:cubicBezTo>
                  <a:lnTo>
                    <a:pt x="2978303" y="884849"/>
                  </a:lnTo>
                  <a:cubicBezTo>
                    <a:pt x="2978303" y="902960"/>
                    <a:pt x="2963621" y="917642"/>
                    <a:pt x="2945510" y="917642"/>
                  </a:cubicBezTo>
                  <a:lnTo>
                    <a:pt x="32793" y="917642"/>
                  </a:lnTo>
                  <a:cubicBezTo>
                    <a:pt x="14682" y="917642"/>
                    <a:pt x="0" y="902960"/>
                    <a:pt x="0" y="884849"/>
                  </a:cubicBezTo>
                  <a:lnTo>
                    <a:pt x="0" y="32793"/>
                  </a:lnTo>
                  <a:cubicBezTo>
                    <a:pt x="0" y="14682"/>
                    <a:pt x="14682" y="0"/>
                    <a:pt x="32793" y="0"/>
                  </a:cubicBezTo>
                  <a:close/>
                </a:path>
              </a:pathLst>
            </a:custGeom>
            <a:solidFill>
              <a:srgbClr val="FFFFFF"/>
            </a:solidFill>
            <a:ln w="95250" cap="rnd">
              <a:solidFill>
                <a:srgbClr val="093B62"/>
              </a:solidFill>
              <a:prstDash val="solid"/>
              <a:round/>
            </a:ln>
          </p:spPr>
        </p:sp>
        <p:sp>
          <p:nvSpPr>
            <p:cNvPr name="TextBox 8" id="8"/>
            <p:cNvSpPr txBox="true"/>
            <p:nvPr/>
          </p:nvSpPr>
          <p:spPr>
            <a:xfrm>
              <a:off x="0" y="-38100"/>
              <a:ext cx="2978303" cy="955742"/>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599780" y="2695059"/>
            <a:ext cx="11285935" cy="2267585"/>
          </a:xfrm>
          <a:prstGeom prst="rect">
            <a:avLst/>
          </a:prstGeom>
        </p:spPr>
        <p:txBody>
          <a:bodyPr anchor="t" rtlCol="false" tIns="0" lIns="0" bIns="0" rIns="0">
            <a:spAutoFit/>
          </a:bodyPr>
          <a:lstStyle/>
          <a:p>
            <a:pPr algn="ctr" marL="561341" indent="-280670" lvl="1">
              <a:lnSpc>
                <a:spcPts val="3640"/>
              </a:lnSpc>
              <a:buAutoNum type="arabicPeriod" startAt="1"/>
            </a:pPr>
            <a:r>
              <a:rPr lang="en-US" sz="2600">
                <a:solidFill>
                  <a:srgbClr val="093B62"/>
                </a:solidFill>
                <a:latin typeface="Peace Sans"/>
                <a:ea typeface="Peace Sans"/>
                <a:cs typeface="Peace Sans"/>
                <a:sym typeface="Peace Sans"/>
              </a:rPr>
              <a:t>OpenCV – handles camera input and video processing. Reading a video file requires processing each frame individually, and then displaying or storing it as needed. OpenCV provides the VideoCapture() function for this purpose, allowing users to load video files and access webcam streams in real-time</a:t>
            </a:r>
          </a:p>
        </p:txBody>
      </p:sp>
      <p:sp>
        <p:nvSpPr>
          <p:cNvPr name="TextBox 10" id="10"/>
          <p:cNvSpPr txBox="true"/>
          <p:nvPr/>
        </p:nvSpPr>
        <p:spPr>
          <a:xfrm rot="0">
            <a:off x="6059757" y="6533515"/>
            <a:ext cx="11285935" cy="2724785"/>
          </a:xfrm>
          <a:prstGeom prst="rect">
            <a:avLst/>
          </a:prstGeom>
        </p:spPr>
        <p:txBody>
          <a:bodyPr anchor="t" rtlCol="false" tIns="0" lIns="0" bIns="0" rIns="0">
            <a:spAutoFit/>
          </a:bodyPr>
          <a:lstStyle/>
          <a:p>
            <a:pPr algn="ctr">
              <a:lnSpc>
                <a:spcPts val="3640"/>
              </a:lnSpc>
            </a:pPr>
            <a:r>
              <a:rPr lang="en-US" sz="2600">
                <a:solidFill>
                  <a:srgbClr val="093B62"/>
                </a:solidFill>
                <a:latin typeface="Peace Sans"/>
                <a:ea typeface="Peace Sans"/>
                <a:cs typeface="Peace Sans"/>
                <a:sym typeface="Peace Sans"/>
              </a:rPr>
              <a:t>2. MediaPipe – for hand and face landmark detection. It works by using machine learning models to detect and track features like hands, faces, or poses in real-time from video or image input. It processes visual data through a graph-based pipeline that efficiently handles input preprocessing, model inference, and post-processing.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44759C"/>
        </a:solidFill>
      </p:bgPr>
    </p:bg>
    <p:spTree>
      <p:nvGrpSpPr>
        <p:cNvPr id="1" name=""/>
        <p:cNvGrpSpPr/>
        <p:nvPr/>
      </p:nvGrpSpPr>
      <p:grpSpPr>
        <a:xfrm>
          <a:off x="0" y="0"/>
          <a:ext cx="0" cy="0"/>
          <a:chOff x="0" y="0"/>
          <a:chExt cx="0" cy="0"/>
        </a:xfrm>
      </p:grpSpPr>
      <p:sp>
        <p:nvSpPr>
          <p:cNvPr name="Freeform 2" id="2"/>
          <p:cNvSpPr/>
          <p:nvPr/>
        </p:nvSpPr>
        <p:spPr>
          <a:xfrm flipH="false" flipV="false" rot="0">
            <a:off x="4115737" y="0"/>
            <a:ext cx="11301259" cy="4478124"/>
          </a:xfrm>
          <a:custGeom>
            <a:avLst/>
            <a:gdLst/>
            <a:ahLst/>
            <a:cxnLst/>
            <a:rect r="r" b="b" t="t" l="l"/>
            <a:pathLst>
              <a:path h="4478124" w="11301259">
                <a:moveTo>
                  <a:pt x="0" y="0"/>
                </a:moveTo>
                <a:lnTo>
                  <a:pt x="11301259" y="0"/>
                </a:lnTo>
                <a:lnTo>
                  <a:pt x="11301259" y="4478124"/>
                </a:lnTo>
                <a:lnTo>
                  <a:pt x="0" y="4478124"/>
                </a:lnTo>
                <a:lnTo>
                  <a:pt x="0" y="0"/>
                </a:lnTo>
                <a:close/>
              </a:path>
            </a:pathLst>
          </a:custGeom>
          <a:blipFill>
            <a:blip r:embed="rId2"/>
            <a:stretch>
              <a:fillRect l="0" t="0" r="0" b="0"/>
            </a:stretch>
          </a:blipFill>
        </p:spPr>
      </p:sp>
      <p:sp>
        <p:nvSpPr>
          <p:cNvPr name="TextBox 3" id="3"/>
          <p:cNvSpPr txBox="true"/>
          <p:nvPr/>
        </p:nvSpPr>
        <p:spPr>
          <a:xfrm rot="0">
            <a:off x="514350" y="3755496"/>
            <a:ext cx="17259300" cy="5848350"/>
          </a:xfrm>
          <a:prstGeom prst="rect">
            <a:avLst/>
          </a:prstGeom>
        </p:spPr>
        <p:txBody>
          <a:bodyPr anchor="t" rtlCol="false" tIns="0" lIns="0" bIns="0" rIns="0">
            <a:spAutoFit/>
          </a:bodyPr>
          <a:lstStyle/>
          <a:p>
            <a:pPr algn="just">
              <a:lnSpc>
                <a:spcPts val="4200"/>
              </a:lnSpc>
              <a:spcBef>
                <a:spcPct val="0"/>
              </a:spcBef>
            </a:pPr>
            <a:r>
              <a:rPr lang="en-US" sz="3000">
                <a:solidFill>
                  <a:srgbClr val="FFFFFF"/>
                </a:solidFill>
                <a:latin typeface="Open Sans"/>
                <a:ea typeface="Open Sans"/>
                <a:cs typeface="Open Sans"/>
                <a:sym typeface="Open Sans"/>
              </a:rPr>
              <a:t>Pygame is a cross-platform, open-source Python library that facilitates the creation of 2D games. It provides modules for handling graphics, sound, and user input, simplifying the game development process. </a:t>
            </a:r>
          </a:p>
          <a:p>
            <a:pPr algn="just">
              <a:lnSpc>
                <a:spcPts val="4200"/>
              </a:lnSpc>
              <a:spcBef>
                <a:spcPct val="0"/>
              </a:spcBef>
            </a:pPr>
            <a:r>
              <a:rPr lang="en-US" sz="3000">
                <a:solidFill>
                  <a:srgbClr val="FFFFFF"/>
                </a:solidFill>
                <a:latin typeface="Open Sans"/>
                <a:ea typeface="Open Sans"/>
                <a:cs typeface="Open Sans"/>
                <a:sym typeface="Open Sans"/>
              </a:rPr>
              <a:t>In our project:</a:t>
            </a:r>
          </a:p>
          <a:p>
            <a:pPr algn="just" marL="647700" indent="-323850" lvl="1">
              <a:lnSpc>
                <a:spcPts val="4200"/>
              </a:lnSpc>
              <a:spcBef>
                <a:spcPct val="0"/>
              </a:spcBef>
              <a:buFont typeface="Arial"/>
              <a:buChar char="•"/>
            </a:pPr>
            <a:r>
              <a:rPr lang="en-US" sz="3000">
                <a:solidFill>
                  <a:srgbClr val="FFFFFF"/>
                </a:solidFill>
                <a:latin typeface="Open Sans"/>
                <a:ea typeface="Open Sans"/>
                <a:cs typeface="Open Sans"/>
                <a:sym typeface="Open Sans"/>
              </a:rPr>
              <a:t>Managing OpenGL Window: Pygame initializes and manages the OpenGL window, ensuring that the graphics are drawn within a properly configured window environment.</a:t>
            </a:r>
          </a:p>
          <a:p>
            <a:pPr algn="just" marL="647700" indent="-323850" lvl="1">
              <a:lnSpc>
                <a:spcPts val="4200"/>
              </a:lnSpc>
              <a:spcBef>
                <a:spcPct val="0"/>
              </a:spcBef>
              <a:buFont typeface="Arial"/>
              <a:buChar char="•"/>
            </a:pPr>
            <a:r>
              <a:rPr lang="en-US" sz="3000">
                <a:solidFill>
                  <a:srgbClr val="FFFFFF"/>
                </a:solidFill>
                <a:latin typeface="Open Sans"/>
                <a:ea typeface="Open Sans"/>
                <a:cs typeface="Open Sans"/>
                <a:sym typeface="Open Sans"/>
              </a:rPr>
              <a:t>Handling Real-Time Events: Pygame listens for real-time events like key presses, mouse movements, and quit events. This allows for user interaction during the session (e.g., switching between 3D shapes or exiting the application).</a:t>
            </a:r>
          </a:p>
          <a:p>
            <a:pPr algn="just" marL="647700" indent="-323850" lvl="1">
              <a:lnSpc>
                <a:spcPts val="4200"/>
              </a:lnSpc>
              <a:spcBef>
                <a:spcPct val="0"/>
              </a:spcBef>
              <a:buFont typeface="Arial"/>
              <a:buChar char="•"/>
            </a:pPr>
            <a:r>
              <a:rPr lang="en-US" sz="3000">
                <a:solidFill>
                  <a:srgbClr val="FFFFFF"/>
                </a:solidFill>
                <a:latin typeface="Open Sans"/>
                <a:ea typeface="Open Sans"/>
                <a:cs typeface="Open Sans"/>
                <a:sym typeface="Open Sans"/>
              </a:rPr>
              <a:t>Display Refreshing: Pygame controls the display refresh at the correct frame rate, ensuring smooth visual updates.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44759C"/>
        </a:solidFill>
      </p:bgPr>
    </p:bg>
    <p:spTree>
      <p:nvGrpSpPr>
        <p:cNvPr id="1" name=""/>
        <p:cNvGrpSpPr/>
        <p:nvPr/>
      </p:nvGrpSpPr>
      <p:grpSpPr>
        <a:xfrm>
          <a:off x="0" y="0"/>
          <a:ext cx="0" cy="0"/>
          <a:chOff x="0" y="0"/>
          <a:chExt cx="0" cy="0"/>
        </a:xfrm>
      </p:grpSpPr>
      <p:grpSp>
        <p:nvGrpSpPr>
          <p:cNvPr name="Group 2" id="2"/>
          <p:cNvGrpSpPr/>
          <p:nvPr/>
        </p:nvGrpSpPr>
        <p:grpSpPr>
          <a:xfrm rot="0">
            <a:off x="-500958" y="-346280"/>
            <a:ext cx="19289917" cy="11438146"/>
            <a:chOff x="0" y="0"/>
            <a:chExt cx="5008480" cy="2969827"/>
          </a:xfrm>
        </p:grpSpPr>
        <p:sp>
          <p:nvSpPr>
            <p:cNvPr name="Freeform 3" id="3"/>
            <p:cNvSpPr/>
            <p:nvPr/>
          </p:nvSpPr>
          <p:spPr>
            <a:xfrm flipH="false" flipV="false" rot="0">
              <a:off x="0" y="0"/>
              <a:ext cx="5008480" cy="2969827"/>
            </a:xfrm>
            <a:custGeom>
              <a:avLst/>
              <a:gdLst/>
              <a:ahLst/>
              <a:cxnLst/>
              <a:rect r="r" b="b" t="t" l="l"/>
              <a:pathLst>
                <a:path h="2969827" w="5008480">
                  <a:moveTo>
                    <a:pt x="0" y="0"/>
                  </a:moveTo>
                  <a:lnTo>
                    <a:pt x="5008480" y="0"/>
                  </a:lnTo>
                  <a:lnTo>
                    <a:pt x="5008480" y="2969827"/>
                  </a:lnTo>
                  <a:lnTo>
                    <a:pt x="0" y="2969827"/>
                  </a:lnTo>
                  <a:close/>
                </a:path>
              </a:pathLst>
            </a:custGeom>
            <a:solidFill>
              <a:srgbClr val="093B62"/>
            </a:solidFill>
            <a:ln cap="sq">
              <a:noFill/>
              <a:prstDash val="solid"/>
              <a:miter/>
            </a:ln>
          </p:spPr>
        </p:sp>
        <p:sp>
          <p:nvSpPr>
            <p:cNvPr name="TextBox 4" id="4"/>
            <p:cNvSpPr txBox="true"/>
            <p:nvPr/>
          </p:nvSpPr>
          <p:spPr>
            <a:xfrm>
              <a:off x="0" y="-38100"/>
              <a:ext cx="5008480" cy="300792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052396" y="2533391"/>
            <a:ext cx="7650145" cy="5782609"/>
          </a:xfrm>
          <a:custGeom>
            <a:avLst/>
            <a:gdLst/>
            <a:ahLst/>
            <a:cxnLst/>
            <a:rect r="r" b="b" t="t" l="l"/>
            <a:pathLst>
              <a:path h="5782609" w="7650145">
                <a:moveTo>
                  <a:pt x="0" y="0"/>
                </a:moveTo>
                <a:lnTo>
                  <a:pt x="7650144" y="0"/>
                </a:lnTo>
                <a:lnTo>
                  <a:pt x="7650144" y="5782610"/>
                </a:lnTo>
                <a:lnTo>
                  <a:pt x="0" y="5782610"/>
                </a:lnTo>
                <a:lnTo>
                  <a:pt x="0" y="0"/>
                </a:lnTo>
                <a:close/>
              </a:path>
            </a:pathLst>
          </a:custGeom>
          <a:blipFill>
            <a:blip r:embed="rId2"/>
            <a:stretch>
              <a:fillRect l="0" t="0" r="0" b="0"/>
            </a:stretch>
          </a:blipFill>
        </p:spPr>
      </p:sp>
      <p:sp>
        <p:nvSpPr>
          <p:cNvPr name="TextBox 6" id="6"/>
          <p:cNvSpPr txBox="true"/>
          <p:nvPr/>
        </p:nvSpPr>
        <p:spPr>
          <a:xfrm rot="0">
            <a:off x="888102" y="600122"/>
            <a:ext cx="14866576" cy="1218765"/>
          </a:xfrm>
          <a:prstGeom prst="rect">
            <a:avLst/>
          </a:prstGeom>
        </p:spPr>
        <p:txBody>
          <a:bodyPr anchor="t" rtlCol="false" tIns="0" lIns="0" bIns="0" rIns="0">
            <a:spAutoFit/>
          </a:bodyPr>
          <a:lstStyle/>
          <a:p>
            <a:pPr algn="ctr">
              <a:lnSpc>
                <a:spcPts val="8948"/>
              </a:lnSpc>
            </a:pPr>
            <a:r>
              <a:rPr lang="en-US" b="true" sz="6392">
                <a:solidFill>
                  <a:srgbClr val="FFFFFF"/>
                </a:solidFill>
                <a:latin typeface="Futura Bold"/>
                <a:ea typeface="Futura Bold"/>
                <a:cs typeface="Futura Bold"/>
                <a:sym typeface="Futura Bold"/>
              </a:rPr>
              <a:t>OPENGL</a:t>
            </a:r>
          </a:p>
        </p:txBody>
      </p:sp>
      <p:sp>
        <p:nvSpPr>
          <p:cNvPr name="TextBox 7" id="7"/>
          <p:cNvSpPr txBox="true"/>
          <p:nvPr/>
        </p:nvSpPr>
        <p:spPr>
          <a:xfrm rot="0">
            <a:off x="691024" y="2686743"/>
            <a:ext cx="8836377" cy="5314950"/>
          </a:xfrm>
          <a:prstGeom prst="rect">
            <a:avLst/>
          </a:prstGeom>
        </p:spPr>
        <p:txBody>
          <a:bodyPr anchor="t" rtlCol="false" tIns="0" lIns="0" bIns="0" rIns="0">
            <a:spAutoFit/>
          </a:bodyPr>
          <a:lstStyle/>
          <a:p>
            <a:pPr algn="just">
              <a:lnSpc>
                <a:spcPts val="4200"/>
              </a:lnSpc>
              <a:spcBef>
                <a:spcPct val="0"/>
              </a:spcBef>
            </a:pPr>
            <a:r>
              <a:rPr lang="en-US" sz="3000">
                <a:solidFill>
                  <a:srgbClr val="FFFFFF"/>
                </a:solidFill>
                <a:latin typeface="Open Sans"/>
                <a:ea typeface="Open Sans"/>
                <a:cs typeface="Open Sans"/>
                <a:sym typeface="Open Sans"/>
              </a:rPr>
              <a:t>Op</a:t>
            </a:r>
            <a:r>
              <a:rPr lang="en-US" sz="3000">
                <a:solidFill>
                  <a:srgbClr val="FFFFFF"/>
                </a:solidFill>
                <a:latin typeface="Open Sans"/>
                <a:ea typeface="Open Sans"/>
                <a:cs typeface="Open Sans"/>
                <a:sym typeface="Open Sans"/>
              </a:rPr>
              <a:t>enGL (Open Graphics Library) is a cross-platform, hardware-independent API (Application Programming Interface) that is used to render 2D and 3D graphics. It provides a set of functions and tools that allow developers to interact with the graphics hardware to create visually rich applications, such as video games, simulations, or visualizations. OpenGL handles tasks like drawing shapes, applying textures, lighting effects, and transforming objects within a 3D space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44759C"/>
        </a:solidFill>
      </p:bgPr>
    </p:bg>
    <p:spTree>
      <p:nvGrpSpPr>
        <p:cNvPr id="1" name=""/>
        <p:cNvGrpSpPr/>
        <p:nvPr/>
      </p:nvGrpSpPr>
      <p:grpSpPr>
        <a:xfrm>
          <a:off x="0" y="0"/>
          <a:ext cx="0" cy="0"/>
          <a:chOff x="0" y="0"/>
          <a:chExt cx="0" cy="0"/>
        </a:xfrm>
      </p:grpSpPr>
      <p:sp>
        <p:nvSpPr>
          <p:cNvPr name="Freeform 2" id="2"/>
          <p:cNvSpPr/>
          <p:nvPr/>
        </p:nvSpPr>
        <p:spPr>
          <a:xfrm flipH="false" flipV="false" rot="0">
            <a:off x="0" y="2201204"/>
            <a:ext cx="8403491" cy="6722793"/>
          </a:xfrm>
          <a:custGeom>
            <a:avLst/>
            <a:gdLst/>
            <a:ahLst/>
            <a:cxnLst/>
            <a:rect r="r" b="b" t="t" l="l"/>
            <a:pathLst>
              <a:path h="6722793" w="8403491">
                <a:moveTo>
                  <a:pt x="0" y="0"/>
                </a:moveTo>
                <a:lnTo>
                  <a:pt x="8403491" y="0"/>
                </a:lnTo>
                <a:lnTo>
                  <a:pt x="8403491" y="6722792"/>
                </a:lnTo>
                <a:lnTo>
                  <a:pt x="0" y="6722792"/>
                </a:lnTo>
                <a:lnTo>
                  <a:pt x="0" y="0"/>
                </a:lnTo>
                <a:close/>
              </a:path>
            </a:pathLst>
          </a:custGeom>
          <a:blipFill>
            <a:blip r:embed="rId2"/>
            <a:stretch>
              <a:fillRect l="0" t="-14020" r="0" b="-14020"/>
            </a:stretch>
          </a:blipFill>
        </p:spPr>
      </p:sp>
      <p:sp>
        <p:nvSpPr>
          <p:cNvPr name="TextBox 3" id="3"/>
          <p:cNvSpPr txBox="true"/>
          <p:nvPr/>
        </p:nvSpPr>
        <p:spPr>
          <a:xfrm rot="0">
            <a:off x="1227966" y="447893"/>
            <a:ext cx="14866576" cy="1218765"/>
          </a:xfrm>
          <a:prstGeom prst="rect">
            <a:avLst/>
          </a:prstGeom>
        </p:spPr>
        <p:txBody>
          <a:bodyPr anchor="t" rtlCol="false" tIns="0" lIns="0" bIns="0" rIns="0">
            <a:spAutoFit/>
          </a:bodyPr>
          <a:lstStyle/>
          <a:p>
            <a:pPr algn="ctr">
              <a:lnSpc>
                <a:spcPts val="8948"/>
              </a:lnSpc>
            </a:pPr>
            <a:r>
              <a:rPr lang="en-US" b="true" sz="6392">
                <a:solidFill>
                  <a:srgbClr val="FFFFFF"/>
                </a:solidFill>
                <a:latin typeface="Futura Bold"/>
                <a:ea typeface="Futura Bold"/>
                <a:cs typeface="Futura Bold"/>
                <a:sym typeface="Futura Bold"/>
              </a:rPr>
              <a:t>PYOPENGL</a:t>
            </a:r>
          </a:p>
        </p:txBody>
      </p:sp>
      <p:sp>
        <p:nvSpPr>
          <p:cNvPr name="TextBox 4" id="4"/>
          <p:cNvSpPr txBox="true"/>
          <p:nvPr/>
        </p:nvSpPr>
        <p:spPr>
          <a:xfrm rot="0">
            <a:off x="8661254" y="1809750"/>
            <a:ext cx="8836377" cy="7448550"/>
          </a:xfrm>
          <a:prstGeom prst="rect">
            <a:avLst/>
          </a:prstGeom>
        </p:spPr>
        <p:txBody>
          <a:bodyPr anchor="t" rtlCol="false" tIns="0" lIns="0" bIns="0" rIns="0">
            <a:spAutoFit/>
          </a:bodyPr>
          <a:lstStyle/>
          <a:p>
            <a:pPr algn="just">
              <a:lnSpc>
                <a:spcPts val="4200"/>
              </a:lnSpc>
              <a:spcBef>
                <a:spcPct val="0"/>
              </a:spcBef>
            </a:pPr>
            <a:r>
              <a:rPr lang="en-US" sz="3000">
                <a:solidFill>
                  <a:srgbClr val="FFFFFF"/>
                </a:solidFill>
                <a:latin typeface="Open Sans"/>
                <a:ea typeface="Open Sans"/>
                <a:cs typeface="Open Sans"/>
                <a:sym typeface="Open Sans"/>
              </a:rPr>
              <a:t>PyOp</a:t>
            </a:r>
            <a:r>
              <a:rPr lang="en-US" sz="3000">
                <a:solidFill>
                  <a:srgbClr val="FFFFFF"/>
                </a:solidFill>
                <a:latin typeface="Open Sans"/>
                <a:ea typeface="Open Sans"/>
                <a:cs typeface="Open Sans"/>
                <a:sym typeface="Open Sans"/>
              </a:rPr>
              <a:t>enGL is a Python binding for OpenGL, allowing Python developers to access and use OpenGL's functionality in their applications. With PyOpenGL, you can leverage the full power of OpenGL’s 2D and 3D graphics capabilities directly from Python code. This makes it easier to integrate graphics programming into Python projects, especially when combined with other libraries like Pygame or PyQt for handling windows, events, and user interaction. Essentially, PyOpenGL acts as a bridge between Python and OpenGL, enabling Python developers to harness the graphical power of OpenGL in a familiar programming environment.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44759C"/>
        </a:solidFill>
      </p:bgPr>
    </p:bg>
    <p:spTree>
      <p:nvGrpSpPr>
        <p:cNvPr id="1" name=""/>
        <p:cNvGrpSpPr/>
        <p:nvPr/>
      </p:nvGrpSpPr>
      <p:grpSpPr>
        <a:xfrm>
          <a:off x="0" y="0"/>
          <a:ext cx="0" cy="0"/>
          <a:chOff x="0" y="0"/>
          <a:chExt cx="0" cy="0"/>
        </a:xfrm>
      </p:grpSpPr>
      <p:grpSp>
        <p:nvGrpSpPr>
          <p:cNvPr name="Group 2" id="2"/>
          <p:cNvGrpSpPr/>
          <p:nvPr/>
        </p:nvGrpSpPr>
        <p:grpSpPr>
          <a:xfrm rot="0">
            <a:off x="-3580190" y="-426025"/>
            <a:ext cx="23451200" cy="11608045"/>
            <a:chOff x="0" y="0"/>
            <a:chExt cx="6088925" cy="3013940"/>
          </a:xfrm>
        </p:grpSpPr>
        <p:sp>
          <p:nvSpPr>
            <p:cNvPr name="Freeform 3" id="3"/>
            <p:cNvSpPr/>
            <p:nvPr/>
          </p:nvSpPr>
          <p:spPr>
            <a:xfrm flipH="false" flipV="false" rot="0">
              <a:off x="0" y="0"/>
              <a:ext cx="6088925" cy="3013940"/>
            </a:xfrm>
            <a:custGeom>
              <a:avLst/>
              <a:gdLst/>
              <a:ahLst/>
              <a:cxnLst/>
              <a:rect r="r" b="b" t="t" l="l"/>
              <a:pathLst>
                <a:path h="3013940" w="6088925">
                  <a:moveTo>
                    <a:pt x="0" y="0"/>
                  </a:moveTo>
                  <a:lnTo>
                    <a:pt x="6088925" y="0"/>
                  </a:lnTo>
                  <a:lnTo>
                    <a:pt x="6088925" y="3013940"/>
                  </a:lnTo>
                  <a:lnTo>
                    <a:pt x="0" y="3013940"/>
                  </a:lnTo>
                  <a:close/>
                </a:path>
              </a:pathLst>
            </a:custGeom>
            <a:solidFill>
              <a:srgbClr val="093B62"/>
            </a:solidFill>
            <a:ln cap="sq">
              <a:noFill/>
              <a:prstDash val="solid"/>
              <a:miter/>
            </a:ln>
          </p:spPr>
        </p:sp>
        <p:sp>
          <p:nvSpPr>
            <p:cNvPr name="TextBox 4" id="4"/>
            <p:cNvSpPr txBox="true"/>
            <p:nvPr/>
          </p:nvSpPr>
          <p:spPr>
            <a:xfrm>
              <a:off x="0" y="-38100"/>
              <a:ext cx="6088925" cy="305204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449730" y="4854578"/>
            <a:ext cx="8358339" cy="4209654"/>
          </a:xfrm>
          <a:custGeom>
            <a:avLst/>
            <a:gdLst/>
            <a:ahLst/>
            <a:cxnLst/>
            <a:rect r="r" b="b" t="t" l="l"/>
            <a:pathLst>
              <a:path h="4209654" w="8358339">
                <a:moveTo>
                  <a:pt x="0" y="0"/>
                </a:moveTo>
                <a:lnTo>
                  <a:pt x="8358339" y="0"/>
                </a:lnTo>
                <a:lnTo>
                  <a:pt x="8358339" y="4209654"/>
                </a:lnTo>
                <a:lnTo>
                  <a:pt x="0" y="4209654"/>
                </a:lnTo>
                <a:lnTo>
                  <a:pt x="0" y="0"/>
                </a:lnTo>
                <a:close/>
              </a:path>
            </a:pathLst>
          </a:custGeom>
          <a:blipFill>
            <a:blip r:embed="rId2"/>
            <a:stretch>
              <a:fillRect l="0" t="-5766" r="0" b="-8649"/>
            </a:stretch>
          </a:blipFill>
        </p:spPr>
      </p:sp>
      <p:sp>
        <p:nvSpPr>
          <p:cNvPr name="TextBox 6" id="6"/>
          <p:cNvSpPr txBox="true"/>
          <p:nvPr/>
        </p:nvSpPr>
        <p:spPr>
          <a:xfrm rot="0">
            <a:off x="1710712" y="295493"/>
            <a:ext cx="14866576" cy="1218765"/>
          </a:xfrm>
          <a:prstGeom prst="rect">
            <a:avLst/>
          </a:prstGeom>
        </p:spPr>
        <p:txBody>
          <a:bodyPr anchor="t" rtlCol="false" tIns="0" lIns="0" bIns="0" rIns="0">
            <a:spAutoFit/>
          </a:bodyPr>
          <a:lstStyle/>
          <a:p>
            <a:pPr algn="ctr">
              <a:lnSpc>
                <a:spcPts val="8948"/>
              </a:lnSpc>
            </a:pPr>
            <a:r>
              <a:rPr lang="en-US" sz="6392">
                <a:solidFill>
                  <a:srgbClr val="FFFFFF"/>
                </a:solidFill>
                <a:latin typeface="Futura"/>
                <a:ea typeface="Futura"/>
                <a:cs typeface="Futura"/>
                <a:sym typeface="Futura"/>
              </a:rPr>
              <a:t>HOW IT WORKS?</a:t>
            </a:r>
          </a:p>
        </p:txBody>
      </p:sp>
      <p:sp>
        <p:nvSpPr>
          <p:cNvPr name="TextBox 7" id="7"/>
          <p:cNvSpPr txBox="true"/>
          <p:nvPr/>
        </p:nvSpPr>
        <p:spPr>
          <a:xfrm rot="0">
            <a:off x="668192" y="1365060"/>
            <a:ext cx="16806468" cy="2910840"/>
          </a:xfrm>
          <a:prstGeom prst="rect">
            <a:avLst/>
          </a:prstGeom>
        </p:spPr>
        <p:txBody>
          <a:bodyPr anchor="t" rtlCol="false" tIns="0" lIns="0" bIns="0" rIns="0">
            <a:spAutoFit/>
          </a:bodyPr>
          <a:lstStyle/>
          <a:p>
            <a:pPr algn="just">
              <a:lnSpc>
                <a:spcPts val="3359"/>
              </a:lnSpc>
              <a:spcBef>
                <a:spcPct val="0"/>
              </a:spcBef>
            </a:pPr>
          </a:p>
          <a:p>
            <a:pPr algn="just">
              <a:lnSpc>
                <a:spcPts val="3359"/>
              </a:lnSpc>
              <a:spcBef>
                <a:spcPct val="0"/>
              </a:spcBef>
            </a:pPr>
            <a:r>
              <a:rPr lang="en-US" sz="2399">
                <a:solidFill>
                  <a:srgbClr val="FFFFFF"/>
                </a:solidFill>
                <a:latin typeface="Canva Sans"/>
                <a:ea typeface="Canva Sans"/>
                <a:cs typeface="Canva Sans"/>
                <a:sym typeface="Canva Sans"/>
              </a:rPr>
              <a:t>We uses OpenGL's glBegin() and glVertex3fv() functions to render various 3D shapes such as cubes, pyramids, and spheres. Each shape is defined by a set of vertices, which are connected by edges to form a wireframe. These shapes are drawn in 3D space by specifying their vertices (coordinates) and using OpenGL to connect these vertices with lines or surfaces. The glBegin() function initializes the shape to be drawn, while glVertex3fv() specifies the positions of each vertex in 3D coordinates. The shapes are then rendered on the screen with appropriate colors and visual details, contributing to the interactive AR experience.</a:t>
            </a:r>
          </a:p>
        </p:txBody>
      </p:sp>
      <p:sp>
        <p:nvSpPr>
          <p:cNvPr name="Freeform 8" id="8"/>
          <p:cNvSpPr/>
          <p:nvPr/>
        </p:nvSpPr>
        <p:spPr>
          <a:xfrm flipH="false" flipV="false" rot="0">
            <a:off x="9477546" y="4854578"/>
            <a:ext cx="7589111" cy="4209654"/>
          </a:xfrm>
          <a:custGeom>
            <a:avLst/>
            <a:gdLst/>
            <a:ahLst/>
            <a:cxnLst/>
            <a:rect r="r" b="b" t="t" l="l"/>
            <a:pathLst>
              <a:path h="4209654" w="7589111">
                <a:moveTo>
                  <a:pt x="0" y="0"/>
                </a:moveTo>
                <a:lnTo>
                  <a:pt x="7589111" y="0"/>
                </a:lnTo>
                <a:lnTo>
                  <a:pt x="7589111" y="4209654"/>
                </a:lnTo>
                <a:lnTo>
                  <a:pt x="0" y="4209654"/>
                </a:lnTo>
                <a:lnTo>
                  <a:pt x="0" y="0"/>
                </a:lnTo>
                <a:close/>
              </a:path>
            </a:pathLst>
          </a:custGeom>
          <a:blipFill>
            <a:blip r:embed="rId3"/>
            <a:stretch>
              <a:fillRect l="0" t="-15007" r="0" b="-12314"/>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44759C"/>
        </a:solidFill>
      </p:bgPr>
    </p:bg>
    <p:spTree>
      <p:nvGrpSpPr>
        <p:cNvPr id="1" name=""/>
        <p:cNvGrpSpPr/>
        <p:nvPr/>
      </p:nvGrpSpPr>
      <p:grpSpPr>
        <a:xfrm>
          <a:off x="0" y="0"/>
          <a:ext cx="0" cy="0"/>
          <a:chOff x="0" y="0"/>
          <a:chExt cx="0" cy="0"/>
        </a:xfrm>
      </p:grpSpPr>
      <p:sp>
        <p:nvSpPr>
          <p:cNvPr name="TextBox 2" id="2"/>
          <p:cNvSpPr txBox="true"/>
          <p:nvPr/>
        </p:nvSpPr>
        <p:spPr>
          <a:xfrm rot="0">
            <a:off x="670976" y="6393207"/>
            <a:ext cx="16946049" cy="3189605"/>
          </a:xfrm>
          <a:prstGeom prst="rect">
            <a:avLst/>
          </a:prstGeom>
        </p:spPr>
        <p:txBody>
          <a:bodyPr anchor="t" rtlCol="false" tIns="0" lIns="0" bIns="0" rIns="0">
            <a:spAutoFit/>
          </a:bodyPr>
          <a:lstStyle/>
          <a:p>
            <a:pPr algn="just">
              <a:lnSpc>
                <a:spcPts val="3220"/>
              </a:lnSpc>
              <a:spcBef>
                <a:spcPct val="0"/>
              </a:spcBef>
            </a:pPr>
          </a:p>
          <a:p>
            <a:pPr algn="just">
              <a:lnSpc>
                <a:spcPts val="3220"/>
              </a:lnSpc>
              <a:spcBef>
                <a:spcPct val="0"/>
              </a:spcBef>
            </a:pPr>
            <a:r>
              <a:rPr lang="en-US" sz="2300">
                <a:solidFill>
                  <a:srgbClr val="FFFFFF"/>
                </a:solidFill>
                <a:latin typeface="Canva Sans"/>
                <a:ea typeface="Canva Sans"/>
                <a:cs typeface="Canva Sans"/>
                <a:sym typeface="Canva Sans"/>
              </a:rPr>
              <a:t>To enhance the 3D environment, we appliy transformations such as rotation and perspective adjustments. The glRotatef() function is used to rotate the shapes along specific axes, giving the illusion of objects moving or spinning within the 3D space. By updating the rotation values continuously, the project allows for a dynamic visual experience where objects appear to rotate based on user interactions.</a:t>
            </a:r>
          </a:p>
          <a:p>
            <a:pPr algn="just">
              <a:lnSpc>
                <a:spcPts val="3220"/>
              </a:lnSpc>
              <a:spcBef>
                <a:spcPct val="0"/>
              </a:spcBef>
            </a:pPr>
            <a:r>
              <a:rPr lang="en-US" sz="2300">
                <a:solidFill>
                  <a:srgbClr val="FFFFFF"/>
                </a:solidFill>
                <a:latin typeface="Canva Sans"/>
                <a:ea typeface="Canva Sans"/>
                <a:cs typeface="Canva Sans"/>
                <a:sym typeface="Canva Sans"/>
              </a:rPr>
              <a:t>Additionally, gluPerspective() is used to apply a perspective projection, ensuring that objects in the 3D environment are displayed with a sense of depth and distance. This is crucial for creating a natural 3D effect, where objects closer to the viewer appear larger, and those further away appear smaller, simulating real-world visual perception.</a:t>
            </a:r>
          </a:p>
        </p:txBody>
      </p:sp>
      <p:sp>
        <p:nvSpPr>
          <p:cNvPr name="Freeform 3" id="3"/>
          <p:cNvSpPr/>
          <p:nvPr/>
        </p:nvSpPr>
        <p:spPr>
          <a:xfrm flipH="false" flipV="false" rot="0">
            <a:off x="1028700" y="1933227"/>
            <a:ext cx="7616426" cy="4507605"/>
          </a:xfrm>
          <a:custGeom>
            <a:avLst/>
            <a:gdLst/>
            <a:ahLst/>
            <a:cxnLst/>
            <a:rect r="r" b="b" t="t" l="l"/>
            <a:pathLst>
              <a:path h="4507605" w="7616426">
                <a:moveTo>
                  <a:pt x="0" y="0"/>
                </a:moveTo>
                <a:lnTo>
                  <a:pt x="7616426" y="0"/>
                </a:lnTo>
                <a:lnTo>
                  <a:pt x="7616426" y="4507605"/>
                </a:lnTo>
                <a:lnTo>
                  <a:pt x="0" y="4507605"/>
                </a:lnTo>
                <a:lnTo>
                  <a:pt x="0" y="0"/>
                </a:lnTo>
                <a:close/>
              </a:path>
            </a:pathLst>
          </a:custGeom>
          <a:blipFill>
            <a:blip r:embed="rId2"/>
            <a:stretch>
              <a:fillRect l="0" t="0" r="0" b="-10251"/>
            </a:stretch>
          </a:blipFill>
        </p:spPr>
      </p:sp>
      <p:sp>
        <p:nvSpPr>
          <p:cNvPr name="TextBox 4" id="4"/>
          <p:cNvSpPr txBox="true"/>
          <p:nvPr/>
        </p:nvSpPr>
        <p:spPr>
          <a:xfrm rot="0">
            <a:off x="1863112" y="295493"/>
            <a:ext cx="14866576" cy="1218765"/>
          </a:xfrm>
          <a:prstGeom prst="rect">
            <a:avLst/>
          </a:prstGeom>
        </p:spPr>
        <p:txBody>
          <a:bodyPr anchor="t" rtlCol="false" tIns="0" lIns="0" bIns="0" rIns="0">
            <a:spAutoFit/>
          </a:bodyPr>
          <a:lstStyle/>
          <a:p>
            <a:pPr algn="ctr">
              <a:lnSpc>
                <a:spcPts val="8948"/>
              </a:lnSpc>
            </a:pPr>
            <a:r>
              <a:rPr lang="en-US" sz="6392">
                <a:solidFill>
                  <a:srgbClr val="FFFFFF"/>
                </a:solidFill>
                <a:latin typeface="Futura"/>
                <a:ea typeface="Futura"/>
                <a:cs typeface="Futura"/>
                <a:sym typeface="Futura"/>
              </a:rPr>
              <a:t>ROTATION &amp; PERSPECTIVE</a:t>
            </a:r>
          </a:p>
        </p:txBody>
      </p:sp>
      <p:sp>
        <p:nvSpPr>
          <p:cNvPr name="Freeform 5" id="5"/>
          <p:cNvSpPr/>
          <p:nvPr/>
        </p:nvSpPr>
        <p:spPr>
          <a:xfrm flipH="false" flipV="false" rot="0">
            <a:off x="9296400" y="2034265"/>
            <a:ext cx="8473024" cy="4406567"/>
          </a:xfrm>
          <a:custGeom>
            <a:avLst/>
            <a:gdLst/>
            <a:ahLst/>
            <a:cxnLst/>
            <a:rect r="r" b="b" t="t" l="l"/>
            <a:pathLst>
              <a:path h="4406567" w="8473024">
                <a:moveTo>
                  <a:pt x="0" y="0"/>
                </a:moveTo>
                <a:lnTo>
                  <a:pt x="8473024" y="0"/>
                </a:lnTo>
                <a:lnTo>
                  <a:pt x="8473024" y="4406567"/>
                </a:lnTo>
                <a:lnTo>
                  <a:pt x="0" y="4406567"/>
                </a:lnTo>
                <a:lnTo>
                  <a:pt x="0" y="0"/>
                </a:lnTo>
                <a:close/>
              </a:path>
            </a:pathLst>
          </a:custGeom>
          <a:blipFill>
            <a:blip r:embed="rId3"/>
            <a:stretch>
              <a:fillRect l="0" t="0" r="0" b="-5514"/>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44759C"/>
        </a:solidFill>
      </p:bgPr>
    </p:bg>
    <p:spTree>
      <p:nvGrpSpPr>
        <p:cNvPr id="1" name=""/>
        <p:cNvGrpSpPr/>
        <p:nvPr/>
      </p:nvGrpSpPr>
      <p:grpSpPr>
        <a:xfrm>
          <a:off x="0" y="0"/>
          <a:ext cx="0" cy="0"/>
          <a:chOff x="0" y="0"/>
          <a:chExt cx="0" cy="0"/>
        </a:xfrm>
      </p:grpSpPr>
      <p:grpSp>
        <p:nvGrpSpPr>
          <p:cNvPr name="Group 2" id="2"/>
          <p:cNvGrpSpPr/>
          <p:nvPr/>
        </p:nvGrpSpPr>
        <p:grpSpPr>
          <a:xfrm rot="0">
            <a:off x="-3580190" y="-426025"/>
            <a:ext cx="23451200" cy="11608045"/>
            <a:chOff x="0" y="0"/>
            <a:chExt cx="6088925" cy="3013940"/>
          </a:xfrm>
        </p:grpSpPr>
        <p:sp>
          <p:nvSpPr>
            <p:cNvPr name="Freeform 3" id="3"/>
            <p:cNvSpPr/>
            <p:nvPr/>
          </p:nvSpPr>
          <p:spPr>
            <a:xfrm flipH="false" flipV="false" rot="0">
              <a:off x="0" y="0"/>
              <a:ext cx="6088925" cy="3013940"/>
            </a:xfrm>
            <a:custGeom>
              <a:avLst/>
              <a:gdLst/>
              <a:ahLst/>
              <a:cxnLst/>
              <a:rect r="r" b="b" t="t" l="l"/>
              <a:pathLst>
                <a:path h="3013940" w="6088925">
                  <a:moveTo>
                    <a:pt x="0" y="0"/>
                  </a:moveTo>
                  <a:lnTo>
                    <a:pt x="6088925" y="0"/>
                  </a:lnTo>
                  <a:lnTo>
                    <a:pt x="6088925" y="3013940"/>
                  </a:lnTo>
                  <a:lnTo>
                    <a:pt x="0" y="3013940"/>
                  </a:lnTo>
                  <a:close/>
                </a:path>
              </a:pathLst>
            </a:custGeom>
            <a:solidFill>
              <a:srgbClr val="093B62"/>
            </a:solidFill>
            <a:ln cap="sq">
              <a:noFill/>
              <a:prstDash val="solid"/>
              <a:miter/>
            </a:ln>
          </p:spPr>
        </p:sp>
        <p:sp>
          <p:nvSpPr>
            <p:cNvPr name="TextBox 4" id="4"/>
            <p:cNvSpPr txBox="true"/>
            <p:nvPr/>
          </p:nvSpPr>
          <p:spPr>
            <a:xfrm>
              <a:off x="0" y="-38100"/>
              <a:ext cx="6088925" cy="305204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514257"/>
            <a:ext cx="6318659" cy="8570161"/>
          </a:xfrm>
          <a:custGeom>
            <a:avLst/>
            <a:gdLst/>
            <a:ahLst/>
            <a:cxnLst/>
            <a:rect r="r" b="b" t="t" l="l"/>
            <a:pathLst>
              <a:path h="8570161" w="6318659">
                <a:moveTo>
                  <a:pt x="0" y="0"/>
                </a:moveTo>
                <a:lnTo>
                  <a:pt x="6318659" y="0"/>
                </a:lnTo>
                <a:lnTo>
                  <a:pt x="6318659" y="8570161"/>
                </a:lnTo>
                <a:lnTo>
                  <a:pt x="0" y="8570161"/>
                </a:lnTo>
                <a:lnTo>
                  <a:pt x="0" y="0"/>
                </a:lnTo>
                <a:close/>
              </a:path>
            </a:pathLst>
          </a:custGeom>
          <a:blipFill>
            <a:blip r:embed="rId2"/>
            <a:stretch>
              <a:fillRect l="-104108" t="-23311" r="-111048" b="-7391"/>
            </a:stretch>
          </a:blipFill>
        </p:spPr>
      </p:sp>
      <p:sp>
        <p:nvSpPr>
          <p:cNvPr name="TextBox 6" id="6"/>
          <p:cNvSpPr txBox="true"/>
          <p:nvPr/>
        </p:nvSpPr>
        <p:spPr>
          <a:xfrm rot="0">
            <a:off x="1710712" y="295493"/>
            <a:ext cx="14866576" cy="1218765"/>
          </a:xfrm>
          <a:prstGeom prst="rect">
            <a:avLst/>
          </a:prstGeom>
        </p:spPr>
        <p:txBody>
          <a:bodyPr anchor="t" rtlCol="false" tIns="0" lIns="0" bIns="0" rIns="0">
            <a:spAutoFit/>
          </a:bodyPr>
          <a:lstStyle/>
          <a:p>
            <a:pPr algn="ctr">
              <a:lnSpc>
                <a:spcPts val="8948"/>
              </a:lnSpc>
            </a:pPr>
            <a:r>
              <a:rPr lang="en-US" sz="6392">
                <a:solidFill>
                  <a:srgbClr val="FFFFFF"/>
                </a:solidFill>
                <a:latin typeface="Futura"/>
                <a:ea typeface="Futura"/>
                <a:cs typeface="Futura"/>
                <a:sym typeface="Futura"/>
              </a:rPr>
              <a:t>SYSTEM ARCHITECTURE</a:t>
            </a:r>
          </a:p>
        </p:txBody>
      </p:sp>
      <p:sp>
        <p:nvSpPr>
          <p:cNvPr name="TextBox 7" id="7"/>
          <p:cNvSpPr txBox="true"/>
          <p:nvPr/>
        </p:nvSpPr>
        <p:spPr>
          <a:xfrm rot="0">
            <a:off x="7850333" y="2226862"/>
            <a:ext cx="9943806" cy="6682740"/>
          </a:xfrm>
          <a:prstGeom prst="rect">
            <a:avLst/>
          </a:prstGeom>
        </p:spPr>
        <p:txBody>
          <a:bodyPr anchor="t" rtlCol="false" tIns="0" lIns="0" bIns="0" rIns="0">
            <a:spAutoFit/>
          </a:bodyPr>
          <a:lstStyle/>
          <a:p>
            <a:pPr algn="just">
              <a:lnSpc>
                <a:spcPts val="3359"/>
              </a:lnSpc>
              <a:spcBef>
                <a:spcPct val="0"/>
              </a:spcBef>
            </a:pPr>
            <a:r>
              <a:rPr lang="en-US" sz="2399">
                <a:solidFill>
                  <a:srgbClr val="FFFFFF"/>
                </a:solidFill>
                <a:latin typeface="Canva Sans"/>
                <a:ea typeface="Canva Sans"/>
                <a:cs typeface="Canva Sans"/>
                <a:sym typeface="Canva Sans"/>
              </a:rPr>
              <a:t>The system operates based on real-time input from a webcam, processed via MediaPipe for hand and face detection.</a:t>
            </a:r>
          </a:p>
          <a:p>
            <a:pPr algn="just" marL="518157" indent="-259078" lvl="1">
              <a:lnSpc>
                <a:spcPts val="3359"/>
              </a:lnSpc>
              <a:buFont typeface="Arial"/>
              <a:buChar char="•"/>
            </a:pPr>
            <a:r>
              <a:rPr lang="en-US" sz="2399">
                <a:solidFill>
                  <a:srgbClr val="FFFFFF"/>
                </a:solidFill>
                <a:latin typeface="Canva Sans"/>
                <a:ea typeface="Canva Sans"/>
                <a:cs typeface="Canva Sans"/>
                <a:sym typeface="Canva Sans"/>
              </a:rPr>
              <a:t>Drawing mode</a:t>
            </a:r>
          </a:p>
          <a:p>
            <a:pPr algn="just">
              <a:lnSpc>
                <a:spcPts val="3359"/>
              </a:lnSpc>
              <a:spcBef>
                <a:spcPct val="0"/>
              </a:spcBef>
            </a:pPr>
            <a:r>
              <a:rPr lang="en-US" sz="2399">
                <a:solidFill>
                  <a:srgbClr val="FFFFFF"/>
                </a:solidFill>
                <a:latin typeface="Canva Sans"/>
                <a:ea typeface="Canva Sans"/>
                <a:cs typeface="Canva Sans"/>
                <a:sym typeface="Canva Sans"/>
              </a:rPr>
              <a:t>In Drawing Mode, the application captures live webcam input and processes hand landmarks to enable intuitive gesture-controlled digital painting. This is built on top of the Pygame rendering environment.</a:t>
            </a:r>
          </a:p>
          <a:p>
            <a:pPr algn="just" marL="518157" indent="-259078" lvl="1">
              <a:lnSpc>
                <a:spcPts val="3359"/>
              </a:lnSpc>
              <a:buFont typeface="Arial"/>
              <a:buChar char="•"/>
            </a:pPr>
            <a:r>
              <a:rPr lang="en-US" sz="2399">
                <a:solidFill>
                  <a:srgbClr val="FFFFFF"/>
                </a:solidFill>
                <a:latin typeface="Canva Sans"/>
                <a:ea typeface="Canva Sans"/>
                <a:cs typeface="Canva Sans"/>
                <a:sym typeface="Canva Sans"/>
              </a:rPr>
              <a:t>Gallery mode</a:t>
            </a:r>
          </a:p>
          <a:p>
            <a:pPr algn="just">
              <a:lnSpc>
                <a:spcPts val="3359"/>
              </a:lnSpc>
              <a:spcBef>
                <a:spcPct val="0"/>
              </a:spcBef>
            </a:pPr>
            <a:r>
              <a:rPr lang="en-US" sz="2399">
                <a:solidFill>
                  <a:srgbClr val="FFFFFF"/>
                </a:solidFill>
                <a:latin typeface="Canva Sans"/>
                <a:ea typeface="Canva Sans"/>
                <a:cs typeface="Canva Sans"/>
                <a:sym typeface="Canva Sans"/>
              </a:rPr>
              <a:t>Gallery Mode is designed for reviewing previously saved work in a fullscreen viewer. Implemented using Pygame, it acts as a lightweight image browser.</a:t>
            </a:r>
          </a:p>
          <a:p>
            <a:pPr algn="just" marL="518157" indent="-259078" lvl="1">
              <a:lnSpc>
                <a:spcPts val="3359"/>
              </a:lnSpc>
              <a:buFont typeface="Arial"/>
              <a:buChar char="•"/>
            </a:pPr>
            <a:r>
              <a:rPr lang="en-US" sz="2399">
                <a:solidFill>
                  <a:srgbClr val="FFFFFF"/>
                </a:solidFill>
                <a:latin typeface="Canva Sans"/>
                <a:ea typeface="Canva Sans"/>
                <a:cs typeface="Canva Sans"/>
                <a:sym typeface="Canva Sans"/>
              </a:rPr>
              <a:t>3D mode</a:t>
            </a:r>
          </a:p>
          <a:p>
            <a:pPr algn="just">
              <a:lnSpc>
                <a:spcPts val="3359"/>
              </a:lnSpc>
              <a:spcBef>
                <a:spcPct val="0"/>
              </a:spcBef>
            </a:pPr>
            <a:r>
              <a:rPr lang="en-US" sz="2399">
                <a:solidFill>
                  <a:srgbClr val="FFFFFF"/>
                </a:solidFill>
                <a:latin typeface="Canva Sans"/>
                <a:ea typeface="Canva Sans"/>
                <a:cs typeface="Canva Sans"/>
                <a:sym typeface="Canva Sans"/>
              </a:rPr>
              <a:t>3D Mode showcases the use of OpenGL in conjunction with gesture control for rendering and manipulating 3D shapes. It creates an immersive visual experience that blends virtual geometry with user-driven input..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DAGkKI_jV-w</dc:identifier>
  <dcterms:modified xsi:type="dcterms:W3CDTF">2011-08-01T06:04:30Z</dcterms:modified>
  <cp:revision>1</cp:revision>
  <dc:title>Projectt</dc:title>
</cp:coreProperties>
</file>