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10691813" cy="15119350"/>
  <p:notesSz cx="6858000" cy="9144000"/>
  <p:embeddedFontLst>
    <p:embeddedFont>
      <p:font typeface="Amaranth" panose="020B0604020202020204" charset="0"/>
      <p:regular r:id="rId4"/>
      <p:bold r:id="rId5"/>
      <p:italic r:id="rId6"/>
      <p:boldItalic r:id="rId7"/>
    </p:embeddedFont>
    <p:embeddedFont>
      <p:font typeface="Titillium Web" panose="00000500000000000000" pitchFamily="2" charset="0"/>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1277" kern="1200">
        <a:solidFill>
          <a:schemeClr val="tx1"/>
        </a:solidFill>
        <a:latin typeface="Arial"/>
        <a:ea typeface="+mn-ea"/>
        <a:cs typeface="+mn-cs"/>
      </a:defRPr>
    </a:lvl1pPr>
    <a:lvl2pPr marL="153601" algn="l" rtl="0" fontAlgn="base">
      <a:spcBef>
        <a:spcPct val="0"/>
      </a:spcBef>
      <a:spcAft>
        <a:spcPct val="0"/>
      </a:spcAft>
      <a:defRPr sz="1277" kern="1200">
        <a:solidFill>
          <a:schemeClr val="tx1"/>
        </a:solidFill>
        <a:latin typeface="Arial"/>
        <a:ea typeface="+mn-ea"/>
        <a:cs typeface="+mn-cs"/>
      </a:defRPr>
    </a:lvl2pPr>
    <a:lvl3pPr marL="307201" algn="l" rtl="0" fontAlgn="base">
      <a:spcBef>
        <a:spcPct val="0"/>
      </a:spcBef>
      <a:spcAft>
        <a:spcPct val="0"/>
      </a:spcAft>
      <a:defRPr sz="1277" kern="1200">
        <a:solidFill>
          <a:schemeClr val="tx1"/>
        </a:solidFill>
        <a:latin typeface="Arial"/>
        <a:ea typeface="+mn-ea"/>
        <a:cs typeface="+mn-cs"/>
      </a:defRPr>
    </a:lvl3pPr>
    <a:lvl4pPr marL="460802" algn="l" rtl="0" fontAlgn="base">
      <a:spcBef>
        <a:spcPct val="0"/>
      </a:spcBef>
      <a:spcAft>
        <a:spcPct val="0"/>
      </a:spcAft>
      <a:defRPr sz="1277" kern="1200">
        <a:solidFill>
          <a:schemeClr val="tx1"/>
        </a:solidFill>
        <a:latin typeface="Arial"/>
        <a:ea typeface="+mn-ea"/>
        <a:cs typeface="+mn-cs"/>
      </a:defRPr>
    </a:lvl4pPr>
    <a:lvl5pPr marL="614403" algn="l" rtl="0" fontAlgn="base">
      <a:spcBef>
        <a:spcPct val="0"/>
      </a:spcBef>
      <a:spcAft>
        <a:spcPct val="0"/>
      </a:spcAft>
      <a:defRPr sz="1277" kern="1200">
        <a:solidFill>
          <a:schemeClr val="tx1"/>
        </a:solidFill>
        <a:latin typeface="Arial"/>
        <a:ea typeface="+mn-ea"/>
        <a:cs typeface="+mn-cs"/>
      </a:defRPr>
    </a:lvl5pPr>
    <a:lvl6pPr marL="768004" algn="l" defTabSz="307201" rtl="0" eaLnBrk="1" latinLnBrk="0" hangingPunct="1">
      <a:defRPr sz="1277" kern="1200">
        <a:solidFill>
          <a:schemeClr val="tx1"/>
        </a:solidFill>
        <a:latin typeface="Arial"/>
        <a:ea typeface="+mn-ea"/>
        <a:cs typeface="+mn-cs"/>
      </a:defRPr>
    </a:lvl6pPr>
    <a:lvl7pPr marL="921604" algn="l" defTabSz="307201" rtl="0" eaLnBrk="1" latinLnBrk="0" hangingPunct="1">
      <a:defRPr sz="1277" kern="1200">
        <a:solidFill>
          <a:schemeClr val="tx1"/>
        </a:solidFill>
        <a:latin typeface="Arial"/>
        <a:ea typeface="+mn-ea"/>
        <a:cs typeface="+mn-cs"/>
      </a:defRPr>
    </a:lvl7pPr>
    <a:lvl8pPr marL="1075206" algn="l" defTabSz="307201" rtl="0" eaLnBrk="1" latinLnBrk="0" hangingPunct="1">
      <a:defRPr sz="1277" kern="1200">
        <a:solidFill>
          <a:schemeClr val="tx1"/>
        </a:solidFill>
        <a:latin typeface="Arial"/>
        <a:ea typeface="+mn-ea"/>
        <a:cs typeface="+mn-cs"/>
      </a:defRPr>
    </a:lvl8pPr>
    <a:lvl9pPr marL="1228806" algn="l" defTabSz="307201" rtl="0" eaLnBrk="1" latinLnBrk="0" hangingPunct="1">
      <a:defRPr sz="1277"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3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36" d="100"/>
          <a:sy n="36" d="100"/>
        </p:scale>
        <p:origin x="3125" y="-523"/>
      </p:cViewPr>
      <p:guideLst>
        <p:guide orient="horz" pos="4762"/>
        <p:guide pos="3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03" kern="1200">
        <a:solidFill>
          <a:schemeClr val="tx1"/>
        </a:solidFill>
        <a:latin typeface="Arial"/>
        <a:ea typeface="+mn-ea"/>
        <a:cs typeface="+mn-cs"/>
      </a:defRPr>
    </a:lvl1pPr>
    <a:lvl2pPr marL="153601" algn="l" rtl="0" eaLnBrk="0" fontAlgn="base" hangingPunct="0">
      <a:spcBef>
        <a:spcPct val="30000"/>
      </a:spcBef>
      <a:spcAft>
        <a:spcPct val="0"/>
      </a:spcAft>
      <a:defRPr sz="403" kern="1200">
        <a:solidFill>
          <a:schemeClr val="tx1"/>
        </a:solidFill>
        <a:latin typeface="Arial"/>
        <a:ea typeface="+mn-ea"/>
        <a:cs typeface="+mn-cs"/>
      </a:defRPr>
    </a:lvl2pPr>
    <a:lvl3pPr marL="307201" algn="l" rtl="0" eaLnBrk="0" fontAlgn="base" hangingPunct="0">
      <a:spcBef>
        <a:spcPct val="30000"/>
      </a:spcBef>
      <a:spcAft>
        <a:spcPct val="0"/>
      </a:spcAft>
      <a:defRPr sz="403" kern="1200">
        <a:solidFill>
          <a:schemeClr val="tx1"/>
        </a:solidFill>
        <a:latin typeface="Arial"/>
        <a:ea typeface="+mn-ea"/>
        <a:cs typeface="+mn-cs"/>
      </a:defRPr>
    </a:lvl3pPr>
    <a:lvl4pPr marL="460802" algn="l" rtl="0" eaLnBrk="0" fontAlgn="base" hangingPunct="0">
      <a:spcBef>
        <a:spcPct val="30000"/>
      </a:spcBef>
      <a:spcAft>
        <a:spcPct val="0"/>
      </a:spcAft>
      <a:defRPr sz="403" kern="1200">
        <a:solidFill>
          <a:schemeClr val="tx1"/>
        </a:solidFill>
        <a:latin typeface="Arial"/>
        <a:ea typeface="+mn-ea"/>
        <a:cs typeface="+mn-cs"/>
      </a:defRPr>
    </a:lvl4pPr>
    <a:lvl5pPr marL="614403" algn="l" rtl="0" eaLnBrk="0" fontAlgn="base" hangingPunct="0">
      <a:spcBef>
        <a:spcPct val="30000"/>
      </a:spcBef>
      <a:spcAft>
        <a:spcPct val="0"/>
      </a:spcAft>
      <a:defRPr sz="403" kern="1200">
        <a:solidFill>
          <a:schemeClr val="tx1"/>
        </a:solidFill>
        <a:latin typeface="Arial"/>
        <a:ea typeface="+mn-ea"/>
        <a:cs typeface="+mn-cs"/>
      </a:defRPr>
    </a:lvl5pPr>
    <a:lvl6pPr marL="768004" algn="l" defTabSz="307201" rtl="0" eaLnBrk="1" latinLnBrk="0" hangingPunct="1">
      <a:defRPr sz="403" kern="1200">
        <a:solidFill>
          <a:schemeClr val="tx1"/>
        </a:solidFill>
        <a:latin typeface="+mn-lt"/>
        <a:ea typeface="+mn-ea"/>
        <a:cs typeface="+mn-cs"/>
      </a:defRPr>
    </a:lvl6pPr>
    <a:lvl7pPr marL="921604" algn="l" defTabSz="307201" rtl="0" eaLnBrk="1" latinLnBrk="0" hangingPunct="1">
      <a:defRPr sz="403" kern="1200">
        <a:solidFill>
          <a:schemeClr val="tx1"/>
        </a:solidFill>
        <a:latin typeface="+mn-lt"/>
        <a:ea typeface="+mn-ea"/>
        <a:cs typeface="+mn-cs"/>
      </a:defRPr>
    </a:lvl7pPr>
    <a:lvl8pPr marL="1075206" algn="l" defTabSz="307201" rtl="0" eaLnBrk="1" latinLnBrk="0" hangingPunct="1">
      <a:defRPr sz="403" kern="1200">
        <a:solidFill>
          <a:schemeClr val="tx1"/>
        </a:solidFill>
        <a:latin typeface="+mn-lt"/>
        <a:ea typeface="+mn-ea"/>
        <a:cs typeface="+mn-cs"/>
      </a:defRPr>
    </a:lvl8pPr>
    <a:lvl9pPr marL="1228806" algn="l" defTabSz="307201" rtl="0" eaLnBrk="1" latinLnBrk="0" hangingPunct="1">
      <a:defRPr sz="4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2216150" y="685800"/>
            <a:ext cx="2425700" cy="3429000"/>
          </a:xfrm>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41" y="4697091"/>
            <a:ext cx="9087732" cy="3240277"/>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1603695" y="8567341"/>
            <a:ext cx="7484424" cy="3864417"/>
          </a:xfrm>
        </p:spPr>
        <p:txBody>
          <a:bodyPr/>
          <a:lstStyle>
            <a:defPPr>
              <a:defRPr kern="1200"/>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1642" y="605183"/>
            <a:ext cx="2405735" cy="12901320"/>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534436" y="605183"/>
            <a:ext cx="7180081" cy="12901320"/>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4436" y="605182"/>
            <a:ext cx="9622941" cy="2519892"/>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534436" y="3527557"/>
            <a:ext cx="4792908" cy="9978946"/>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5364469" y="3527557"/>
            <a:ext cx="4792908" cy="9978946"/>
          </a:xfrm>
        </p:spPr>
        <p:txBody>
          <a:bodyPr/>
          <a:lstStyle>
            <a:defPPr>
              <a:defRPr kern="1200"/>
            </a:defPPr>
          </a:lstStyle>
          <a:p>
            <a:pPr lvl="0"/>
            <a:endParaRPr lang="en-US" noProof="0"/>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79" y="9715730"/>
            <a:ext cx="9088118" cy="3002579"/>
          </a:xfrm>
        </p:spPr>
        <p:txBody>
          <a:bodyPr anchor="t"/>
          <a:lstStyle>
            <a:defPPr>
              <a:defRPr kern="1200"/>
            </a:defPPr>
            <a:lvl1pPr algn="l">
              <a:defRPr sz="2667" b="1" cap="all"/>
            </a:lvl1pPr>
          </a:lstStyle>
          <a:p>
            <a:r>
              <a:rPr lang="en-US"/>
              <a:t>Click to edit Master title style</a:t>
            </a:r>
          </a:p>
        </p:txBody>
      </p:sp>
      <p:sp>
        <p:nvSpPr>
          <p:cNvPr id="3" name="Text Placeholder 2"/>
          <p:cNvSpPr>
            <a:spLocks noGrp="1"/>
          </p:cNvSpPr>
          <p:nvPr>
            <p:ph type="body" idx="1"/>
          </p:nvPr>
        </p:nvSpPr>
        <p:spPr>
          <a:xfrm>
            <a:off x="844579" y="6408370"/>
            <a:ext cx="9088118" cy="3307358"/>
          </a:xfrm>
        </p:spPr>
        <p:txBody>
          <a:bodyPr anchor="b"/>
          <a:lstStyle>
            <a:defPPr>
              <a:defRPr kern="1200"/>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534436" y="3527557"/>
            <a:ext cx="4792908" cy="9978946"/>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64469" y="3527557"/>
            <a:ext cx="4792908" cy="9978946"/>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534436" y="3384647"/>
            <a:ext cx="4724074" cy="1410148"/>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534436" y="4794794"/>
            <a:ext cx="4724074" cy="8710979"/>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31370" y="3384647"/>
            <a:ext cx="4726008" cy="1410148"/>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5431370" y="4794794"/>
            <a:ext cx="4726008" cy="8710979"/>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6" y="602267"/>
            <a:ext cx="3517532" cy="2561452"/>
          </a:xfrm>
        </p:spPr>
        <p:txBody>
          <a:bodyPr anchor="b"/>
          <a:lstStyle>
            <a:defPPr>
              <a:defRPr kern="1200"/>
            </a:defPPr>
            <a:lvl1pPr algn="l">
              <a:defRPr sz="1333" b="1"/>
            </a:lvl1pPr>
          </a:lstStyle>
          <a:p>
            <a:r>
              <a:rPr lang="en-US"/>
              <a:t>Click to edit Master title style</a:t>
            </a:r>
          </a:p>
        </p:txBody>
      </p:sp>
      <p:sp>
        <p:nvSpPr>
          <p:cNvPr id="3" name="Content Placeholder 2"/>
          <p:cNvSpPr>
            <a:spLocks noGrp="1"/>
          </p:cNvSpPr>
          <p:nvPr>
            <p:ph idx="1"/>
          </p:nvPr>
        </p:nvSpPr>
        <p:spPr>
          <a:xfrm>
            <a:off x="4180357" y="602266"/>
            <a:ext cx="5977020" cy="12903508"/>
          </a:xfrm>
        </p:spPr>
        <p:txBody>
          <a:bodyPr/>
          <a:lstStyle>
            <a:defPPr>
              <a:defRPr kern="1200"/>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6" y="3163719"/>
            <a:ext cx="3517532" cy="10342055"/>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92" y="10583400"/>
            <a:ext cx="6415166" cy="1249738"/>
          </a:xfrm>
        </p:spPr>
        <p:txBody>
          <a:bodyPr anchor="b"/>
          <a:lstStyle>
            <a:defPPr>
              <a:defRPr kern="1200"/>
            </a:defPPr>
            <a:lvl1pPr algn="l">
              <a:defRPr sz="1333" b="1"/>
            </a:lvl1pPr>
          </a:lstStyle>
          <a:p>
            <a:r>
              <a:rPr lang="en-US"/>
              <a:t>Click to edit Master title style</a:t>
            </a:r>
          </a:p>
        </p:txBody>
      </p:sp>
      <p:sp>
        <p:nvSpPr>
          <p:cNvPr id="3" name="Picture Placeholder 2"/>
          <p:cNvSpPr>
            <a:spLocks noGrp="1"/>
          </p:cNvSpPr>
          <p:nvPr>
            <p:ph type="pic" idx="1"/>
          </p:nvPr>
        </p:nvSpPr>
        <p:spPr>
          <a:xfrm>
            <a:off x="2095592" y="1351088"/>
            <a:ext cx="6415166" cy="9071173"/>
          </a:xfrm>
        </p:spPr>
        <p:txBody>
          <a:bodyPr/>
          <a:lstStyle>
            <a:defPPr>
              <a:defRPr kern="1200"/>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2095592" y="11833138"/>
            <a:ext cx="6415166" cy="1773986"/>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4436" y="605182"/>
            <a:ext cx="9622941" cy="2519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534436" y="3527557"/>
            <a:ext cx="9622941" cy="9978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534436" y="13768992"/>
            <a:ext cx="2495066" cy="1049955"/>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defRPr sz="4734" smtClean="0"/>
            </a:lvl1pPr>
          </a:lstStyle>
          <a:p>
            <a:pPr>
              <a:defRPr/>
            </a:pPr>
            <a:endParaRPr lang="en-US"/>
          </a:p>
        </p:txBody>
      </p:sp>
      <p:sp>
        <p:nvSpPr>
          <p:cNvPr id="1029" name="Rectangle 5"/>
          <p:cNvSpPr>
            <a:spLocks noGrp="1" noChangeArrowheads="1"/>
          </p:cNvSpPr>
          <p:nvPr>
            <p:ph type="ftr" sz="quarter" idx="3"/>
          </p:nvPr>
        </p:nvSpPr>
        <p:spPr bwMode="auto">
          <a:xfrm>
            <a:off x="3652882" y="13768992"/>
            <a:ext cx="3386050" cy="1049955"/>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ctr">
              <a:defRPr sz="4734" smtClean="0"/>
            </a:lvl1pPr>
          </a:lstStyle>
          <a:p>
            <a:pPr>
              <a:defRPr/>
            </a:pPr>
            <a:endParaRPr lang="en-US"/>
          </a:p>
        </p:txBody>
      </p:sp>
      <p:sp>
        <p:nvSpPr>
          <p:cNvPr id="1030" name="Rectangle 6"/>
          <p:cNvSpPr>
            <a:spLocks noGrp="1" noChangeArrowheads="1"/>
          </p:cNvSpPr>
          <p:nvPr>
            <p:ph type="sldNum" sz="quarter" idx="4"/>
          </p:nvPr>
        </p:nvSpPr>
        <p:spPr bwMode="auto">
          <a:xfrm>
            <a:off x="7662311" y="13768992"/>
            <a:ext cx="2495066" cy="1049955"/>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r">
              <a:defRPr sz="4734" smtClean="0"/>
            </a:lvl1pPr>
          </a:lstStyle>
          <a:p>
            <a:pPr>
              <a:defRPr/>
            </a:pPr>
            <a:fld id="{2839560C-692A-406E-AC47-35009443A5A0}" type="slidenum">
              <a:rPr lang="en-US"/>
              <a:pPr>
                <a:defRPr/>
              </a:pPr>
              <a:t>‹#›</a:t>
            </a:fld>
            <a:endParaRPr lang="en-US"/>
          </a:p>
        </p:txBody>
      </p:sp>
      <p:pic>
        <p:nvPicPr>
          <p:cNvPr id="1031" name="New picture"/>
          <p:cNvPicPr/>
          <p:nvPr/>
        </p:nvPicPr>
        <p:blipFill>
          <a:blip r:embed="rId14"/>
          <a:stretch>
            <a:fillRect/>
          </a:stretch>
        </p:blipFill>
        <p:spPr>
          <a:xfrm rot="16200000">
            <a:off x="-6196016" y="8276503"/>
            <a:ext cx="9834577" cy="1278728"/>
          </a:xfrm>
          <a:prstGeom prst="rect">
            <a:avLst/>
          </a:prstGeom>
        </p:spPr>
      </p:pic>
      <p:pic>
        <p:nvPicPr>
          <p:cNvPr id="1032" name="New picture"/>
          <p:cNvPicPr/>
          <p:nvPr/>
        </p:nvPicPr>
        <p:blipFill>
          <a:blip r:embed="rId14"/>
          <a:stretch>
            <a:fillRect/>
          </a:stretch>
        </p:blipFill>
        <p:spPr>
          <a:xfrm rot="5400000">
            <a:off x="7053252" y="8276503"/>
            <a:ext cx="9834577" cy="1278728"/>
          </a:xfrm>
          <a:prstGeom prst="rect">
            <a:avLst/>
          </a:prstGeom>
        </p:spPr>
      </p:pic>
      <p:pic>
        <p:nvPicPr>
          <p:cNvPr id="1033" name="New picture"/>
          <p:cNvPicPr/>
          <p:nvPr/>
        </p:nvPicPr>
        <p:blipFill>
          <a:blip r:embed="rId15"/>
          <a:stretch>
            <a:fillRect/>
          </a:stretch>
        </p:blipFill>
        <p:spPr>
          <a:xfrm>
            <a:off x="474367" y="15469335"/>
            <a:ext cx="9743080" cy="997457"/>
          </a:xfrm>
          <a:prstGeom prst="rect">
            <a:avLst/>
          </a:prstGeom>
        </p:spPr>
      </p:pic>
      <p:sp>
        <p:nvSpPr>
          <p:cNvPr id="1034" name="New shape"/>
          <p:cNvSpPr/>
          <p:nvPr/>
        </p:nvSpPr>
        <p:spPr>
          <a:xfrm>
            <a:off x="474366" y="15863068"/>
            <a:ext cx="5345907" cy="874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philosophicalseafoam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3135999" rtl="0" eaLnBrk="0" fontAlgn="base" hangingPunct="0">
        <a:spcBef>
          <a:spcPct val="0"/>
        </a:spcBef>
        <a:spcAft>
          <a:spcPct val="0"/>
        </a:spcAft>
        <a:defRPr sz="15134">
          <a:solidFill>
            <a:schemeClr val="tx2"/>
          </a:solidFill>
          <a:latin typeface="+mj-lt"/>
          <a:ea typeface="+mj-ea"/>
          <a:cs typeface="+mj-cs"/>
        </a:defRPr>
      </a:lvl1pPr>
      <a:lvl2pPr algn="ctr" defTabSz="3135999" rtl="0" eaLnBrk="0" fontAlgn="base" hangingPunct="0">
        <a:spcBef>
          <a:spcPct val="0"/>
        </a:spcBef>
        <a:spcAft>
          <a:spcPct val="0"/>
        </a:spcAft>
        <a:defRPr sz="15134">
          <a:solidFill>
            <a:schemeClr val="tx2"/>
          </a:solidFill>
          <a:latin typeface="Arial"/>
        </a:defRPr>
      </a:lvl2pPr>
      <a:lvl3pPr algn="ctr" defTabSz="3135999" rtl="0" eaLnBrk="0" fontAlgn="base" hangingPunct="0">
        <a:spcBef>
          <a:spcPct val="0"/>
        </a:spcBef>
        <a:spcAft>
          <a:spcPct val="0"/>
        </a:spcAft>
        <a:defRPr sz="15134">
          <a:solidFill>
            <a:schemeClr val="tx2"/>
          </a:solidFill>
          <a:latin typeface="Arial"/>
        </a:defRPr>
      </a:lvl3pPr>
      <a:lvl4pPr algn="ctr" defTabSz="3135999" rtl="0" eaLnBrk="0" fontAlgn="base" hangingPunct="0">
        <a:spcBef>
          <a:spcPct val="0"/>
        </a:spcBef>
        <a:spcAft>
          <a:spcPct val="0"/>
        </a:spcAft>
        <a:defRPr sz="15134">
          <a:solidFill>
            <a:schemeClr val="tx2"/>
          </a:solidFill>
          <a:latin typeface="Arial"/>
        </a:defRPr>
      </a:lvl4pPr>
      <a:lvl5pPr algn="ctr" defTabSz="3135999" rtl="0" eaLnBrk="0" fontAlgn="base" hangingPunct="0">
        <a:spcBef>
          <a:spcPct val="0"/>
        </a:spcBef>
        <a:spcAft>
          <a:spcPct val="0"/>
        </a:spcAft>
        <a:defRPr sz="15134">
          <a:solidFill>
            <a:schemeClr val="tx2"/>
          </a:solidFill>
          <a:latin typeface="Arial"/>
        </a:defRPr>
      </a:lvl5pPr>
      <a:lvl6pPr marL="304815" algn="ctr" defTabSz="3135999" rtl="0" fontAlgn="base">
        <a:spcBef>
          <a:spcPct val="0"/>
        </a:spcBef>
        <a:spcAft>
          <a:spcPct val="0"/>
        </a:spcAft>
        <a:defRPr sz="15134">
          <a:solidFill>
            <a:schemeClr val="tx2"/>
          </a:solidFill>
          <a:latin typeface="Arial"/>
        </a:defRPr>
      </a:lvl6pPr>
      <a:lvl7pPr marL="609630" algn="ctr" defTabSz="3135999" rtl="0" fontAlgn="base">
        <a:spcBef>
          <a:spcPct val="0"/>
        </a:spcBef>
        <a:spcAft>
          <a:spcPct val="0"/>
        </a:spcAft>
        <a:defRPr sz="15134">
          <a:solidFill>
            <a:schemeClr val="tx2"/>
          </a:solidFill>
          <a:latin typeface="Arial"/>
        </a:defRPr>
      </a:lvl7pPr>
      <a:lvl8pPr marL="914446" algn="ctr" defTabSz="3135999" rtl="0" fontAlgn="base">
        <a:spcBef>
          <a:spcPct val="0"/>
        </a:spcBef>
        <a:spcAft>
          <a:spcPct val="0"/>
        </a:spcAft>
        <a:defRPr sz="15134">
          <a:solidFill>
            <a:schemeClr val="tx2"/>
          </a:solidFill>
          <a:latin typeface="Arial"/>
        </a:defRPr>
      </a:lvl8pPr>
      <a:lvl9pPr marL="1219261" algn="ctr" defTabSz="3135999" rtl="0" fontAlgn="base">
        <a:spcBef>
          <a:spcPct val="0"/>
        </a:spcBef>
        <a:spcAft>
          <a:spcPct val="0"/>
        </a:spcAft>
        <a:defRPr sz="15134">
          <a:solidFill>
            <a:schemeClr val="tx2"/>
          </a:solidFill>
          <a:latin typeface="Arial"/>
        </a:defRPr>
      </a:lvl9pPr>
    </p:titleStyle>
    <p:bodyStyle>
      <a:defPPr>
        <a:defRPr kern="1200"/>
      </a:defPPr>
      <a:lvl1pPr marL="1174809" indent="-1174809" algn="l" defTabSz="3135999" rtl="0" eaLnBrk="0" fontAlgn="base" hangingPunct="0">
        <a:spcBef>
          <a:spcPct val="20000"/>
        </a:spcBef>
        <a:spcAft>
          <a:spcPct val="0"/>
        </a:spcAft>
        <a:buChar char="•"/>
        <a:defRPr sz="11001">
          <a:solidFill>
            <a:schemeClr val="tx1"/>
          </a:solidFill>
          <a:latin typeface="+mn-lt"/>
          <a:ea typeface="+mn-ea"/>
          <a:cs typeface="+mn-cs"/>
        </a:defRPr>
      </a:lvl1pPr>
      <a:lvl2pPr marL="2548594" indent="-981124" algn="l" defTabSz="3135999" rtl="0" eaLnBrk="0" fontAlgn="base" hangingPunct="0">
        <a:spcBef>
          <a:spcPct val="20000"/>
        </a:spcBef>
        <a:spcAft>
          <a:spcPct val="0"/>
        </a:spcAft>
        <a:buChar char="–"/>
        <a:defRPr sz="9600">
          <a:solidFill>
            <a:schemeClr val="tx1"/>
          </a:solidFill>
          <a:latin typeface="+mn-lt"/>
        </a:defRPr>
      </a:lvl2pPr>
      <a:lvl3pPr marL="3917088" indent="-781089" algn="l" defTabSz="3135999" rtl="0" eaLnBrk="0" fontAlgn="base" hangingPunct="0">
        <a:spcBef>
          <a:spcPct val="20000"/>
        </a:spcBef>
        <a:spcAft>
          <a:spcPct val="0"/>
        </a:spcAft>
        <a:buChar char="•"/>
        <a:defRPr sz="8267">
          <a:solidFill>
            <a:schemeClr val="tx1"/>
          </a:solidFill>
          <a:latin typeface="+mn-lt"/>
        </a:defRPr>
      </a:lvl3pPr>
      <a:lvl4pPr marL="5485616" indent="-782148" algn="l" defTabSz="3135999" rtl="0" eaLnBrk="0" fontAlgn="base" hangingPunct="0">
        <a:spcBef>
          <a:spcPct val="20000"/>
        </a:spcBef>
        <a:spcAft>
          <a:spcPct val="0"/>
        </a:spcAft>
        <a:buChar char="–"/>
        <a:defRPr sz="6867">
          <a:solidFill>
            <a:schemeClr val="tx1"/>
          </a:solidFill>
          <a:latin typeface="+mn-lt"/>
        </a:defRPr>
      </a:lvl4pPr>
      <a:lvl5pPr marL="7055203" indent="-784265" algn="l" defTabSz="3135999" rtl="0" eaLnBrk="0" fontAlgn="base" hangingPunct="0">
        <a:spcBef>
          <a:spcPct val="20000"/>
        </a:spcBef>
        <a:spcAft>
          <a:spcPct val="0"/>
        </a:spcAft>
        <a:buChar char="»"/>
        <a:defRPr sz="6867">
          <a:solidFill>
            <a:schemeClr val="tx1"/>
          </a:solidFill>
          <a:latin typeface="+mn-lt"/>
        </a:defRPr>
      </a:lvl5pPr>
      <a:lvl6pPr marL="7360018" indent="-784265" algn="l" defTabSz="3135999" rtl="0" fontAlgn="base">
        <a:spcBef>
          <a:spcPct val="20000"/>
        </a:spcBef>
        <a:spcAft>
          <a:spcPct val="0"/>
        </a:spcAft>
        <a:buChar char="»"/>
        <a:defRPr sz="6867">
          <a:solidFill>
            <a:schemeClr val="tx1"/>
          </a:solidFill>
          <a:latin typeface="+mn-lt"/>
        </a:defRPr>
      </a:lvl6pPr>
      <a:lvl7pPr marL="7664833" indent="-784265" algn="l" defTabSz="3135999" rtl="0" fontAlgn="base">
        <a:spcBef>
          <a:spcPct val="20000"/>
        </a:spcBef>
        <a:spcAft>
          <a:spcPct val="0"/>
        </a:spcAft>
        <a:buChar char="»"/>
        <a:defRPr sz="6867">
          <a:solidFill>
            <a:schemeClr val="tx1"/>
          </a:solidFill>
          <a:latin typeface="+mn-lt"/>
        </a:defRPr>
      </a:lvl7pPr>
      <a:lvl8pPr marL="7969648" indent="-784265" algn="l" defTabSz="3135999" rtl="0" fontAlgn="base">
        <a:spcBef>
          <a:spcPct val="20000"/>
        </a:spcBef>
        <a:spcAft>
          <a:spcPct val="0"/>
        </a:spcAft>
        <a:buChar char="»"/>
        <a:defRPr sz="6867">
          <a:solidFill>
            <a:schemeClr val="tx1"/>
          </a:solidFill>
          <a:latin typeface="+mn-lt"/>
        </a:defRPr>
      </a:lvl8pPr>
      <a:lvl9pPr marL="8274464" indent="-784265" algn="l" defTabSz="3135999" rtl="0" fontAlgn="base">
        <a:spcBef>
          <a:spcPct val="20000"/>
        </a:spcBef>
        <a:spcAft>
          <a:spcPct val="0"/>
        </a:spcAft>
        <a:buChar char="»"/>
        <a:defRPr sz="6867">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hyperlink" Target="mailto:aruzanbekenova764@gmail.com" TargetMode="External"/><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5D5CD"/>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11114933" y="-3006724"/>
            <a:ext cx="32920040" cy="4112371"/>
          </a:xfrm>
          <a:prstGeom prst="rect">
            <a:avLst/>
          </a:prstGeom>
          <a:solidFill>
            <a:srgbClr val="028260"/>
          </a:solidFill>
          <a:ln w="60325" cap="flat">
            <a:noFill/>
            <a:miter lim="800000"/>
          </a:ln>
        </p:spPr>
        <p:txBody>
          <a:bodyPr vert="horz" wrap="square" lIns="250802" tIns="125401" rIns="250802" bIns="125401" anchor="ctr" anchorCtr="0" compatLnSpc="1">
            <a:prstTxWarp prst="textNoShape">
              <a:avLst/>
            </a:prstTxWarp>
          </a:bodyPr>
          <a:lstStyle>
            <a:defPPr>
              <a:defRPr kern="1200"/>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3200" i="1">
              <a:solidFill>
                <a:schemeClr val="bg1"/>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p:nvPr/>
        </p:nvSpPr>
        <p:spPr>
          <a:xfrm>
            <a:off x="-8370913" y="-2114813"/>
            <a:ext cx="27432000" cy="1831290"/>
          </a:xfrm>
          <a:prstGeom prst="rect">
            <a:avLst/>
          </a:prstGeom>
        </p:spPr>
        <p:txBody>
          <a:bodyPr lIns="85344" tIns="42672" rIns="85344" bIns="42672"/>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700" b="1">
                <a:solidFill>
                  <a:schemeClr val="bg1"/>
                </a:solidFill>
                <a:latin typeface="Amaranth" panose="02000503050000020004" pitchFamily="2" charset="0"/>
              </a:rPr>
              <a:t>This Scientific Poster</a:t>
            </a:r>
            <a:r>
              <a:rPr lang="ru-RU" sz="5700" b="1">
                <a:solidFill>
                  <a:schemeClr val="bg1"/>
                </a:solidFill>
                <a:latin typeface="Amaranth" panose="02000503050000020004" pitchFamily="2" charset="0"/>
              </a:rPr>
              <a:t> </a:t>
            </a:r>
            <a:r>
              <a:rPr lang="en-US" sz="5700" b="1">
                <a:solidFill>
                  <a:schemeClr val="bg1"/>
                </a:solidFill>
                <a:latin typeface="Amaranth" panose="02000503050000020004" pitchFamily="2" charset="0"/>
              </a:rPr>
              <a:t>on hand gesture recognition</a:t>
            </a:r>
          </a:p>
        </p:txBody>
      </p:sp>
      <p:sp>
        <p:nvSpPr>
          <p:cNvPr id="61" name="Text Placeholder 16">
            <a:extLst>
              <a:ext uri="{FF2B5EF4-FFF2-40B4-BE49-F238E27FC236}">
                <a16:creationId xmlns:a16="http://schemas.microsoft.com/office/drawing/2014/main" id="{1F3AA395-C058-4F87-B3A3-A8A8BC543EF9}"/>
              </a:ext>
            </a:extLst>
          </p:cNvPr>
          <p:cNvSpPr txBox="1"/>
          <p:nvPr/>
        </p:nvSpPr>
        <p:spPr>
          <a:xfrm>
            <a:off x="-8412792" y="-867662"/>
            <a:ext cx="27432000" cy="1794337"/>
          </a:xfrm>
          <a:prstGeom prst="rect">
            <a:avLst/>
          </a:prstGeom>
        </p:spPr>
        <p:txBody>
          <a:bodyPr lIns="85344" tIns="42672" rIns="85344" bIns="42672">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3700">
                <a:solidFill>
                  <a:schemeClr val="bg1"/>
                </a:solidFill>
                <a:latin typeface="Titillium Web" panose="00000500000000000000" pitchFamily="2" charset="0"/>
              </a:rPr>
              <a:t>Course project, 3rd year, L.N. Gumilyov Eurasian National University</a:t>
            </a:r>
            <a:endParaRPr lang="ru-RU" sz="3700">
              <a:solidFill>
                <a:schemeClr val="bg1"/>
              </a:solidFill>
              <a:latin typeface="Titillium Web" panose="00000500000000000000" pitchFamily="2" charset="0"/>
            </a:endParaRPr>
          </a:p>
          <a:p>
            <a:pPr algn="ctr"/>
            <a:r>
              <a:rPr lang="en-US" sz="3700">
                <a:solidFill>
                  <a:schemeClr val="bg1"/>
                </a:solidFill>
                <a:latin typeface="Titillium Web" panose="00000500000000000000" pitchFamily="2" charset="0"/>
              </a:rPr>
              <a:t>Authors: Altyn, Aruzhan </a:t>
            </a:r>
          </a:p>
          <a:p>
            <a:pPr algn="ctr"/>
            <a:r>
              <a:rPr lang="en-US" sz="3700">
                <a:solidFill>
                  <a:schemeClr val="bg1"/>
                </a:solidFill>
                <a:latin typeface="Titillium Web" panose="00000500000000000000" pitchFamily="2" charset="0"/>
              </a:rPr>
              <a:t>Supervisor Zhukabaeva T.K</a:t>
            </a:r>
          </a:p>
        </p:txBody>
      </p:sp>
      <p:sp>
        <p:nvSpPr>
          <p:cNvPr id="41" name="Rectangle 40">
            <a:extLst>
              <a:ext uri="{FF2B5EF4-FFF2-40B4-BE49-F238E27FC236}">
                <a16:creationId xmlns:a16="http://schemas.microsoft.com/office/drawing/2014/main" id="{C24D4BC5-5256-4C2E-B3FB-87EA69B63AF3}"/>
              </a:ext>
            </a:extLst>
          </p:cNvPr>
          <p:cNvSpPr/>
          <p:nvPr/>
        </p:nvSpPr>
        <p:spPr>
          <a:xfrm>
            <a:off x="-10565116" y="1746460"/>
            <a:ext cx="7530691" cy="6499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6400">
              <a:effectLst/>
              <a:latin typeface="+mj-lt"/>
            </a:endParaRPr>
          </a:p>
        </p:txBody>
      </p:sp>
      <p:sp>
        <p:nvSpPr>
          <p:cNvPr id="45" name="Rectangle 44">
            <a:extLst>
              <a:ext uri="{FF2B5EF4-FFF2-40B4-BE49-F238E27FC236}">
                <a16:creationId xmlns:a16="http://schemas.microsoft.com/office/drawing/2014/main" id="{0F831EE1-8866-4A3E-8CAB-8624A11FF145}"/>
              </a:ext>
            </a:extLst>
          </p:cNvPr>
          <p:cNvSpPr/>
          <p:nvPr/>
        </p:nvSpPr>
        <p:spPr>
          <a:xfrm>
            <a:off x="-2482331" y="1595795"/>
            <a:ext cx="7530691" cy="164631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6400">
              <a:effectLst/>
              <a:latin typeface="+mj-lt"/>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5632274" y="1595795"/>
            <a:ext cx="7530691" cy="164631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endParaRPr lang="ru-RU" sz="1600"/>
          </a:p>
        </p:txBody>
      </p:sp>
      <p:sp>
        <p:nvSpPr>
          <p:cNvPr id="51" name="Rectangle 50">
            <a:extLst>
              <a:ext uri="{FF2B5EF4-FFF2-40B4-BE49-F238E27FC236}">
                <a16:creationId xmlns:a16="http://schemas.microsoft.com/office/drawing/2014/main" id="{19BFD724-D51D-4DD6-A93A-40ABEA405C90}"/>
              </a:ext>
            </a:extLst>
          </p:cNvPr>
          <p:cNvSpPr/>
          <p:nvPr/>
        </p:nvSpPr>
        <p:spPr>
          <a:xfrm>
            <a:off x="13739176" y="1598221"/>
            <a:ext cx="7530691" cy="11752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6400">
              <a:effectLst/>
              <a:latin typeface="+mj-lt"/>
            </a:endParaRPr>
          </a:p>
        </p:txBody>
      </p:sp>
      <p:sp>
        <p:nvSpPr>
          <p:cNvPr id="54" name="Rectangle 53">
            <a:extLst>
              <a:ext uri="{FF2B5EF4-FFF2-40B4-BE49-F238E27FC236}">
                <a16:creationId xmlns:a16="http://schemas.microsoft.com/office/drawing/2014/main" id="{236036AE-C83F-4AC9-800C-C6574727635F}"/>
              </a:ext>
            </a:extLst>
          </p:cNvPr>
          <p:cNvSpPr/>
          <p:nvPr/>
        </p:nvSpPr>
        <p:spPr>
          <a:xfrm>
            <a:off x="-10581534" y="8883455"/>
            <a:ext cx="7530691" cy="917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6400">
              <a:effectLst/>
              <a:latin typeface="+mj-lt"/>
            </a:endParaRPr>
          </a:p>
        </p:txBody>
      </p:sp>
      <p:sp>
        <p:nvSpPr>
          <p:cNvPr id="57" name="Rectangle 56">
            <a:extLst>
              <a:ext uri="{FF2B5EF4-FFF2-40B4-BE49-F238E27FC236}">
                <a16:creationId xmlns:a16="http://schemas.microsoft.com/office/drawing/2014/main" id="{65D5CB20-8752-4D75-A601-0EEB3443D27F}"/>
              </a:ext>
            </a:extLst>
          </p:cNvPr>
          <p:cNvSpPr/>
          <p:nvPr/>
        </p:nvSpPr>
        <p:spPr>
          <a:xfrm>
            <a:off x="13739175" y="13182008"/>
            <a:ext cx="7530691" cy="4969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r>
              <a:rPr lang="en-US" sz="6600" dirty="0">
                <a:effectLst/>
              </a:rPr>
              <a:t>appreciate the support of our colleagues, friends, and family, whose </a:t>
            </a:r>
            <a:r>
              <a:rPr lang="en-US" sz="6600" dirty="0" err="1">
                <a:effectLst/>
              </a:rPr>
              <a:t>encouragem</a:t>
            </a:r>
            <a:endParaRPr lang="en-US" sz="1000" dirty="0">
              <a:effectLst/>
              <a:latin typeface="+mj-lt"/>
            </a:endParaRPr>
          </a:p>
        </p:txBody>
      </p:sp>
      <p:sp>
        <p:nvSpPr>
          <p:cNvPr id="58"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13739176" y="12465908"/>
            <a:ext cx="7188387" cy="283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r>
              <a:rPr lang="en-US" sz="1800" dirty="0">
                <a:effectLst/>
              </a:rPr>
              <a:t>The authors express their gratitude to Eurasian National University for providing the resources and academic guidance necessary for this research. Special thanks to our supervisor </a:t>
            </a:r>
            <a:r>
              <a:rPr lang="en-US" sz="1800" dirty="0" err="1">
                <a:effectLst/>
              </a:rPr>
              <a:t>Zhukabaeva</a:t>
            </a:r>
            <a:r>
              <a:rPr lang="en-US" sz="1800" dirty="0">
                <a:effectLst/>
              </a:rPr>
              <a:t> T.K.  for their valuable insights and continuous support throughout the project.</a:t>
            </a:r>
          </a:p>
          <a:p>
            <a:r>
              <a:rPr lang="en-US" sz="1800" dirty="0">
                <a:effectLst/>
              </a:rPr>
              <a:t>Additionally, we acknowledge the contributions of the </a:t>
            </a:r>
            <a:r>
              <a:rPr lang="en-US" sz="1800" dirty="0" err="1">
                <a:effectLst/>
              </a:rPr>
              <a:t>MediaPipe</a:t>
            </a:r>
            <a:r>
              <a:rPr lang="en-US" sz="1800" dirty="0">
                <a:effectLst/>
              </a:rPr>
              <a:t> and OpenCV development teams for their open-source libraries, which were instrumental in the implementation of hand detection and image processing.</a:t>
            </a:r>
          </a:p>
          <a:p>
            <a:r>
              <a:rPr lang="en-US" sz="1800" dirty="0">
                <a:effectLst/>
              </a:rPr>
              <a:t>Finally, we appreciate the support of our colleagues, friends, and family, whose encouragement and feedback played a crucial role in the successful completion of this project.</a:t>
            </a:r>
          </a:p>
        </p:txBody>
      </p:sp>
      <p:sp>
        <p:nvSpPr>
          <p:cNvPr id="44" name="Rectangle 43">
            <a:extLst>
              <a:ext uri="{FF2B5EF4-FFF2-40B4-BE49-F238E27FC236}">
                <a16:creationId xmlns:a16="http://schemas.microsoft.com/office/drawing/2014/main" id="{4EDA12B6-07B5-44F9-8F8B-E1BE66469DB6}"/>
              </a:ext>
            </a:extLst>
          </p:cNvPr>
          <p:cNvSpPr>
            <a:spLocks noChangeArrowheads="1"/>
          </p:cNvSpPr>
          <p:nvPr/>
        </p:nvSpPr>
        <p:spPr bwMode="auto">
          <a:xfrm>
            <a:off x="-10581533" y="1598222"/>
            <a:ext cx="7530691" cy="571294"/>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a:solidFill>
                  <a:schemeClr val="bg1"/>
                </a:solidFill>
                <a:effectLst/>
                <a:latin typeface="Amaranth" panose="02000503050000020004" pitchFamily="2" charset="0"/>
              </a:rPr>
              <a:t>Abstract</a:t>
            </a:r>
          </a:p>
        </p:txBody>
      </p:sp>
      <p:sp>
        <p:nvSpPr>
          <p:cNvPr id="56" name="Rectangle 55">
            <a:extLst>
              <a:ext uri="{FF2B5EF4-FFF2-40B4-BE49-F238E27FC236}">
                <a16:creationId xmlns:a16="http://schemas.microsoft.com/office/drawing/2014/main" id="{8C463412-CC68-4A0F-AE72-68EF99EB2F46}"/>
              </a:ext>
            </a:extLst>
          </p:cNvPr>
          <p:cNvSpPr>
            <a:spLocks noChangeArrowheads="1"/>
          </p:cNvSpPr>
          <p:nvPr/>
        </p:nvSpPr>
        <p:spPr bwMode="auto">
          <a:xfrm>
            <a:off x="-10581533" y="8597810"/>
            <a:ext cx="7530691" cy="571293"/>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a:solidFill>
                  <a:schemeClr val="bg1"/>
                </a:solidFill>
                <a:effectLst/>
                <a:latin typeface="Amaranth" panose="02000503050000020004" pitchFamily="2" charset="0"/>
              </a:rPr>
              <a:t>Introduction</a:t>
            </a:r>
          </a:p>
        </p:txBody>
      </p:sp>
      <p:sp>
        <p:nvSpPr>
          <p:cNvPr id="47" name="Rectangle 46">
            <a:extLst>
              <a:ext uri="{FF2B5EF4-FFF2-40B4-BE49-F238E27FC236}">
                <a16:creationId xmlns:a16="http://schemas.microsoft.com/office/drawing/2014/main" id="{868B6862-5CC5-4906-AC03-EA9661AD1346}"/>
              </a:ext>
            </a:extLst>
          </p:cNvPr>
          <p:cNvSpPr>
            <a:spLocks noChangeArrowheads="1"/>
          </p:cNvSpPr>
          <p:nvPr/>
        </p:nvSpPr>
        <p:spPr bwMode="auto">
          <a:xfrm>
            <a:off x="-2474630" y="1598222"/>
            <a:ext cx="7530691" cy="571294"/>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a:solidFill>
                  <a:schemeClr val="bg1"/>
                </a:solidFill>
                <a:effectLst/>
                <a:latin typeface="Amaranth" panose="02000503050000020004" pitchFamily="2" charset="0"/>
              </a:rPr>
              <a:t>Methodology</a:t>
            </a:r>
          </a:p>
        </p:txBody>
      </p:sp>
      <p:sp>
        <p:nvSpPr>
          <p:cNvPr id="50" name="Rectangle 49">
            <a:extLst>
              <a:ext uri="{FF2B5EF4-FFF2-40B4-BE49-F238E27FC236}">
                <a16:creationId xmlns:a16="http://schemas.microsoft.com/office/drawing/2014/main" id="{3D96BB99-3F6E-4E73-BA6B-A122D83B12A2}"/>
              </a:ext>
            </a:extLst>
          </p:cNvPr>
          <p:cNvSpPr>
            <a:spLocks noChangeArrowheads="1"/>
          </p:cNvSpPr>
          <p:nvPr/>
        </p:nvSpPr>
        <p:spPr bwMode="auto">
          <a:xfrm>
            <a:off x="5632274" y="1598222"/>
            <a:ext cx="7530691" cy="571294"/>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a:solidFill>
                  <a:schemeClr val="bg1"/>
                </a:solidFill>
                <a:effectLst/>
                <a:latin typeface="Amaranth" panose="02000503050000020004" pitchFamily="2" charset="0"/>
              </a:rPr>
              <a:t>Results</a:t>
            </a:r>
          </a:p>
        </p:txBody>
      </p:sp>
      <p:sp>
        <p:nvSpPr>
          <p:cNvPr id="53" name="Rectangle 52">
            <a:extLst>
              <a:ext uri="{FF2B5EF4-FFF2-40B4-BE49-F238E27FC236}">
                <a16:creationId xmlns:a16="http://schemas.microsoft.com/office/drawing/2014/main" id="{0BE282AE-183A-4D49-B152-23A5A101BEA6}"/>
              </a:ext>
            </a:extLst>
          </p:cNvPr>
          <p:cNvSpPr>
            <a:spLocks noChangeArrowheads="1"/>
          </p:cNvSpPr>
          <p:nvPr/>
        </p:nvSpPr>
        <p:spPr bwMode="auto">
          <a:xfrm>
            <a:off x="13739176" y="1595796"/>
            <a:ext cx="7530691" cy="571293"/>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a:solidFill>
                  <a:schemeClr val="bg1"/>
                </a:solidFill>
                <a:effectLst/>
                <a:latin typeface="Amaranth" panose="02000503050000020004" pitchFamily="2" charset="0"/>
              </a:rPr>
              <a:t>Conclusion</a:t>
            </a:r>
          </a:p>
        </p:txBody>
      </p:sp>
      <p:sp>
        <p:nvSpPr>
          <p:cNvPr id="59" name="Rectangle 58">
            <a:extLst>
              <a:ext uri="{FF2B5EF4-FFF2-40B4-BE49-F238E27FC236}">
                <a16:creationId xmlns:a16="http://schemas.microsoft.com/office/drawing/2014/main" id="{5EDC1F28-88BB-4DAD-9112-B4904B4A7E46}"/>
              </a:ext>
            </a:extLst>
          </p:cNvPr>
          <p:cNvSpPr>
            <a:spLocks noChangeArrowheads="1"/>
          </p:cNvSpPr>
          <p:nvPr/>
        </p:nvSpPr>
        <p:spPr bwMode="auto">
          <a:xfrm>
            <a:off x="13723095" y="11881480"/>
            <a:ext cx="7530691" cy="571293"/>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a:solidFill>
                  <a:schemeClr val="bg1"/>
                </a:solidFill>
                <a:effectLst/>
                <a:latin typeface="Amaranth" panose="02000503050000020004" pitchFamily="2" charset="0"/>
              </a:rPr>
              <a:t>Acknowledgements</a:t>
            </a:r>
          </a:p>
        </p:txBody>
      </p:sp>
      <p:sp>
        <p:nvSpPr>
          <p:cNvPr id="38" name="Text Box 6">
            <a:extLst>
              <a:ext uri="{FF2B5EF4-FFF2-40B4-BE49-F238E27FC236}">
                <a16:creationId xmlns:a16="http://schemas.microsoft.com/office/drawing/2014/main" id="{58B3357B-4821-4FA8-8444-207C696AAAD4}"/>
              </a:ext>
            </a:extLst>
          </p:cNvPr>
          <p:cNvSpPr txBox="1">
            <a:spLocks noChangeArrowheads="1"/>
          </p:cNvSpPr>
          <p:nvPr/>
        </p:nvSpPr>
        <p:spPr bwMode="auto">
          <a:xfrm>
            <a:off x="-2474970" y="2487343"/>
            <a:ext cx="3352112" cy="6186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buNone/>
            </a:pPr>
            <a:r>
              <a:rPr lang="en-US" sz="1800" dirty="0"/>
              <a:t>The system is built around a </a:t>
            </a:r>
            <a:r>
              <a:rPr lang="en-US" sz="1800" dirty="0" err="1"/>
              <a:t>PyQt</a:t>
            </a:r>
            <a:r>
              <a:rPr lang="en-US" sz="1800" dirty="0"/>
              <a:t> main menu that allows users to choose between three modes: </a:t>
            </a:r>
            <a:r>
              <a:rPr lang="en-US" sz="1800" b="1" dirty="0"/>
              <a:t>Drawing</a:t>
            </a:r>
            <a:r>
              <a:rPr lang="en-US" sz="1800" dirty="0"/>
              <a:t>, </a:t>
            </a:r>
            <a:r>
              <a:rPr lang="en-US" sz="1800" b="1" dirty="0"/>
              <a:t>Gallery</a:t>
            </a:r>
            <a:r>
              <a:rPr lang="en-US" sz="1800" dirty="0"/>
              <a:t>, and </a:t>
            </a:r>
            <a:r>
              <a:rPr lang="en-US" sz="1800" b="1" dirty="0"/>
              <a:t>3D</a:t>
            </a:r>
            <a:r>
              <a:rPr lang="en-US" sz="1800" dirty="0"/>
              <a:t>. Each mode uses real-time hand tracking via </a:t>
            </a:r>
            <a:r>
              <a:rPr lang="en-US" sz="1800" dirty="0" err="1"/>
              <a:t>MediaPipe</a:t>
            </a:r>
            <a:r>
              <a:rPr lang="en-US" sz="1800" dirty="0"/>
              <a:t> for gesture control.</a:t>
            </a:r>
          </a:p>
          <a:p>
            <a:pPr algn="just">
              <a:buNone/>
            </a:pPr>
            <a:r>
              <a:rPr lang="en-US" sz="1800" dirty="0"/>
              <a:t>In </a:t>
            </a:r>
            <a:r>
              <a:rPr lang="en-US" sz="1800" b="1" dirty="0"/>
              <a:t>Drawing Mode</a:t>
            </a:r>
            <a:r>
              <a:rPr lang="en-US" sz="1800" dirty="0"/>
              <a:t>, hand gestures control color, brush size, and drawing actions on a live canvas using </a:t>
            </a:r>
            <a:r>
              <a:rPr lang="en-US" sz="1800" dirty="0" err="1"/>
              <a:t>Pygame</a:t>
            </a:r>
            <a:r>
              <a:rPr lang="en-US" sz="1800" dirty="0"/>
              <a:t>. Saved drawings are stored locally.</a:t>
            </a:r>
          </a:p>
          <a:p>
            <a:pPr algn="just">
              <a:buNone/>
            </a:pPr>
            <a:r>
              <a:rPr lang="en-US" sz="1800" b="1" dirty="0"/>
              <a:t>Gallery Mode</a:t>
            </a:r>
            <a:r>
              <a:rPr lang="en-US" sz="1800" dirty="0"/>
              <a:t> loads saved images and allows navigation through keyboard input in </a:t>
            </a:r>
            <a:r>
              <a:rPr lang="en-US" sz="1800" dirty="0" err="1"/>
              <a:t>fullscreen</a:t>
            </a:r>
            <a:r>
              <a:rPr lang="en-US" sz="1800" dirty="0"/>
              <a:t> view.</a:t>
            </a:r>
          </a:p>
          <a:p>
            <a:pPr algn="just"/>
            <a:r>
              <a:rPr lang="en-US" sz="1800" b="1" dirty="0"/>
              <a:t>3D Mode</a:t>
            </a:r>
            <a:r>
              <a:rPr lang="en-US" sz="1800" dirty="0"/>
              <a:t> uses OpenGL to render interactive objects. Gestures are mapped to shape selection, color changes, and spatial drawing.</a:t>
            </a:r>
          </a:p>
        </p:txBody>
      </p:sp>
      <p:sp>
        <p:nvSpPr>
          <p:cNvPr id="39" name="Text Box 6">
            <a:extLst>
              <a:ext uri="{FF2B5EF4-FFF2-40B4-BE49-F238E27FC236}">
                <a16:creationId xmlns:a16="http://schemas.microsoft.com/office/drawing/2014/main" id="{1B3DAFDC-3567-41A6-899A-8D92E3BE5771}"/>
              </a:ext>
            </a:extLst>
          </p:cNvPr>
          <p:cNvSpPr txBox="1">
            <a:spLocks noChangeArrowheads="1"/>
          </p:cNvSpPr>
          <p:nvPr/>
        </p:nvSpPr>
        <p:spPr bwMode="auto">
          <a:xfrm>
            <a:off x="-10442071" y="9198650"/>
            <a:ext cx="7188387" cy="9941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buNone/>
            </a:pPr>
            <a:r>
              <a:rPr lang="en-US" sz="2000" dirty="0"/>
              <a:t>In recent years, the convergence of computer vision, real-time graphics, and user interaction has opened the door to immersive and intuitive digital experiences. One such field at this intersection is </a:t>
            </a:r>
            <a:r>
              <a:rPr lang="en-US" sz="2000" b="1" dirty="0"/>
              <a:t>Augmented Reality (AR)</a:t>
            </a:r>
            <a:r>
              <a:rPr lang="en-US" sz="2000" dirty="0"/>
              <a:t>, where the physical and digital worlds merge through live visual overlays and gesture-based control. Traditionally, interaction with digital environments requires physical devices such as a mouse, keyboard, or touchscreen. However, the increasing maturity of </a:t>
            </a:r>
            <a:r>
              <a:rPr lang="en-US" sz="2000" b="1" dirty="0"/>
              <a:t>gesture recognition</a:t>
            </a:r>
            <a:r>
              <a:rPr lang="en-US" sz="2000" dirty="0"/>
              <a:t> technology enables touchless, more natural interfaces.</a:t>
            </a:r>
          </a:p>
          <a:p>
            <a:pPr algn="just">
              <a:buNone/>
            </a:pPr>
            <a:r>
              <a:rPr lang="en-US" sz="2000" dirty="0"/>
              <a:t>This project presents a </a:t>
            </a:r>
            <a:r>
              <a:rPr lang="en-US" sz="2000" b="1" dirty="0"/>
              <a:t>gesture-driven AR application</a:t>
            </a:r>
            <a:r>
              <a:rPr lang="en-US" sz="2000" dirty="0"/>
              <a:t> developed using Python. The system utilizes real-time hand and face tracking to offer users an interactive platform with three core functionalities: </a:t>
            </a:r>
            <a:r>
              <a:rPr lang="en-US" sz="2000" b="1" dirty="0"/>
              <a:t>digital drawing</a:t>
            </a:r>
            <a:r>
              <a:rPr lang="en-US" sz="2000" dirty="0"/>
              <a:t>, </a:t>
            </a:r>
            <a:r>
              <a:rPr lang="en-US" sz="2000" b="1" dirty="0"/>
              <a:t>3D object manipulation</a:t>
            </a:r>
            <a:r>
              <a:rPr lang="en-US" sz="2000" dirty="0"/>
              <a:t>, and </a:t>
            </a:r>
            <a:r>
              <a:rPr lang="en-US" sz="2000" b="1" dirty="0"/>
              <a:t>image gallery visualization</a:t>
            </a:r>
            <a:r>
              <a:rPr lang="en-US" sz="2000" dirty="0"/>
              <a:t>. Each mode is seamlessly accessible through a </a:t>
            </a:r>
            <a:r>
              <a:rPr lang="en-US" sz="2000" dirty="0" err="1"/>
              <a:t>PyQt</a:t>
            </a:r>
            <a:r>
              <a:rPr lang="en-US" sz="2000" dirty="0"/>
              <a:t>-based graphical interface, allowing users to switch between activities without restarting the application or using traditional input tools. The application leverages the </a:t>
            </a:r>
            <a:r>
              <a:rPr lang="en-US" sz="2000" b="1" dirty="0" err="1"/>
              <a:t>MediaPipe</a:t>
            </a:r>
            <a:r>
              <a:rPr lang="en-US" sz="2000" b="1" dirty="0"/>
              <a:t> framework</a:t>
            </a:r>
            <a:r>
              <a:rPr lang="en-US" sz="2000" dirty="0"/>
              <a:t> for precise hand landmark detection, </a:t>
            </a:r>
            <a:r>
              <a:rPr lang="en-US" sz="2000" b="1" dirty="0"/>
              <a:t>OpenCV</a:t>
            </a:r>
            <a:r>
              <a:rPr lang="en-US" sz="2000" dirty="0"/>
              <a:t> for video input and processing, </a:t>
            </a:r>
            <a:r>
              <a:rPr lang="en-US" sz="2000" b="1" dirty="0"/>
              <a:t>OpenGL</a:t>
            </a:r>
            <a:r>
              <a:rPr lang="en-US" sz="2000" dirty="0"/>
              <a:t> for dynamic 3D rendering, and </a:t>
            </a:r>
            <a:r>
              <a:rPr lang="en-US" sz="2000" b="1" dirty="0" err="1"/>
              <a:t>Pygame</a:t>
            </a:r>
            <a:r>
              <a:rPr lang="en-US" sz="2000" dirty="0"/>
              <a:t> for canvas manipulation and gallery display. The result is a cohesive and interactive environment that responds to natural hand gestures in real time, creating an engaging user experience that bridges creative expression, education, and spatial computing.</a:t>
            </a:r>
          </a:p>
          <a:p>
            <a:pPr algn="just"/>
            <a:r>
              <a:rPr lang="en-US" sz="2000" dirty="0"/>
              <a:t>By integrating multiple computer vision and graphics technologies into a modular, gesture-controlled system, this project demonstrates the practical potential of AR applications outside of entertainment — particularly in fields like digital art, virtual classrooms, and rehabilitation therapy.</a:t>
            </a:r>
          </a:p>
          <a:p>
            <a:pPr algn="just"/>
            <a:endParaRPr lang="en-US" sz="2000" dirty="0"/>
          </a:p>
        </p:txBody>
      </p:sp>
      <p:sp>
        <p:nvSpPr>
          <p:cNvPr id="251" name="Text Box 6">
            <a:extLst>
              <a:ext uri="{FF2B5EF4-FFF2-40B4-BE49-F238E27FC236}">
                <a16:creationId xmlns:a16="http://schemas.microsoft.com/office/drawing/2014/main" id="{415768D9-2D35-44FA-889C-1EC1DE8F0C08}"/>
              </a:ext>
            </a:extLst>
          </p:cNvPr>
          <p:cNvSpPr txBox="1">
            <a:spLocks noChangeArrowheads="1"/>
          </p:cNvSpPr>
          <p:nvPr/>
        </p:nvSpPr>
        <p:spPr bwMode="auto">
          <a:xfrm>
            <a:off x="5803424" y="2200080"/>
            <a:ext cx="7188387" cy="286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buNone/>
            </a:pPr>
            <a:r>
              <a:rPr lang="en-US" sz="1800" dirty="0"/>
              <a:t>The final system achieves responsive real-time performance across all three modes:</a:t>
            </a:r>
          </a:p>
          <a:p>
            <a:pPr>
              <a:buFont typeface="Arial" panose="020B0604020202020204" pitchFamily="34" charset="0"/>
              <a:buChar char="•"/>
            </a:pPr>
            <a:r>
              <a:rPr lang="en-US" sz="1800" b="1" dirty="0"/>
              <a:t>Drawing Mode</a:t>
            </a:r>
            <a:r>
              <a:rPr lang="en-US" sz="1800" dirty="0"/>
              <a:t> detects gestures with over 90% consistency and allows smooth sketching and erasing.</a:t>
            </a:r>
          </a:p>
          <a:p>
            <a:pPr>
              <a:buFont typeface="Arial" panose="020B0604020202020204" pitchFamily="34" charset="0"/>
              <a:buChar char="•"/>
            </a:pPr>
            <a:r>
              <a:rPr lang="en-US" sz="1800" b="1" dirty="0"/>
              <a:t>Gallery Mode</a:t>
            </a:r>
            <a:r>
              <a:rPr lang="en-US" sz="1800" dirty="0"/>
              <a:t> successfully loads and displays saved images with instant navigation.</a:t>
            </a:r>
          </a:p>
          <a:p>
            <a:pPr>
              <a:buFont typeface="Arial" panose="020B0604020202020204" pitchFamily="34" charset="0"/>
              <a:buChar char="•"/>
            </a:pPr>
            <a:r>
              <a:rPr lang="en-US" sz="1800" b="1" dirty="0"/>
              <a:t>3D Mode</a:t>
            </a:r>
            <a:r>
              <a:rPr lang="en-US" sz="1800" dirty="0"/>
              <a:t> enables rotation, color control, and object switching using hand signals with stable OpenGL rendering at 30–60 FPS. User testing confirmed intuitive control and ease of use, with minimal delay in gesture recognition and feedback</a:t>
            </a:r>
          </a:p>
        </p:txBody>
      </p:sp>
      <p:sp>
        <p:nvSpPr>
          <p:cNvPr id="259" name="TextBox 258">
            <a:extLst>
              <a:ext uri="{FF2B5EF4-FFF2-40B4-BE49-F238E27FC236}">
                <a16:creationId xmlns:a16="http://schemas.microsoft.com/office/drawing/2014/main" id="{5BA5B394-92CD-4B3C-9507-4B3F124A5E31}"/>
              </a:ext>
            </a:extLst>
          </p:cNvPr>
          <p:cNvSpPr txBox="1"/>
          <p:nvPr/>
        </p:nvSpPr>
        <p:spPr>
          <a:xfrm>
            <a:off x="13910328" y="2358049"/>
            <a:ext cx="7188387" cy="7478970"/>
          </a:xfrm>
          <a:prstGeom prst="rect">
            <a:avLst/>
          </a:prstGeom>
          <a:noFill/>
        </p:spPr>
        <p:txBody>
          <a:bodyPr wrap="square" rtlCol="0">
            <a:spAutoFit/>
          </a:bodyPr>
          <a:lstStyle>
            <a:defPPr>
              <a:defRPr kern="1200"/>
            </a:defPPr>
          </a:lstStyle>
          <a:p>
            <a:pPr algn="just">
              <a:buNone/>
            </a:pPr>
            <a:r>
              <a:rPr lang="en-US" sz="2000" dirty="0"/>
              <a:t>This project successfully implements a real-time gesture-controlled augmented reality system with an emphasis on modularity, usability, and responsiveness. By fusing computer vision, real-time rendering, and GUI components into a cohesive framework, the system offers a flexible platform for natural user interaction. The use of </a:t>
            </a:r>
            <a:r>
              <a:rPr lang="en-US" sz="2000" dirty="0" err="1"/>
              <a:t>MediaPipe</a:t>
            </a:r>
            <a:r>
              <a:rPr lang="en-US" sz="2000" dirty="0"/>
              <a:t> for landmark detection proves effective for robust hand tracking, while </a:t>
            </a:r>
            <a:r>
              <a:rPr lang="en-US" sz="2000" dirty="0" err="1"/>
              <a:t>PyOpenGL</a:t>
            </a:r>
            <a:r>
              <a:rPr lang="en-US" sz="2000" dirty="0"/>
              <a:t> and </a:t>
            </a:r>
            <a:r>
              <a:rPr lang="en-US" sz="2000" dirty="0" err="1"/>
              <a:t>Pygame</a:t>
            </a:r>
            <a:r>
              <a:rPr lang="en-US" sz="2000" dirty="0"/>
              <a:t> enable low-latency visual feedback in both 2D and 3D spaces.</a:t>
            </a:r>
          </a:p>
          <a:p>
            <a:pPr algn="just">
              <a:buNone/>
            </a:pPr>
            <a:r>
              <a:rPr lang="en-US" sz="2000" dirty="0"/>
              <a:t>The gesture-based interface not only eliminates the need for physical controllers but also introduces a more intuitive and accessible form of interaction, particularly valuable in contexts such as education, digital creativity, and physical rehabilitation. The modular architecture allows each mode to operate independently while sharing common input and processing resources, making the system scalable and easily extendable.</a:t>
            </a:r>
          </a:p>
          <a:p>
            <a:pPr algn="just"/>
            <a:r>
              <a:rPr lang="en-US" sz="2000" dirty="0"/>
              <a:t>Future improvements may include support for multi-hand tracking, gesture-based object transformations (scaling, rotation), and integration with voice commands or cloud-based storage. Overall, this work contributes to the growing field of natural user interfaces by showcasing how gesture-driven AR applications can be made practical, interactive, and user-friendly with accessible technologies.</a:t>
            </a:r>
          </a:p>
        </p:txBody>
      </p:sp>
      <p:sp>
        <p:nvSpPr>
          <p:cNvPr id="28" name="Text Box 6">
            <a:extLst>
              <a:ext uri="{FF2B5EF4-FFF2-40B4-BE49-F238E27FC236}">
                <a16:creationId xmlns:a16="http://schemas.microsoft.com/office/drawing/2014/main" id="{74B58667-C6EC-4D0E-8C26-F92A4B442EDB}"/>
              </a:ext>
            </a:extLst>
          </p:cNvPr>
          <p:cNvSpPr txBox="1">
            <a:spLocks noChangeArrowheads="1"/>
          </p:cNvSpPr>
          <p:nvPr/>
        </p:nvSpPr>
        <p:spPr bwMode="auto">
          <a:xfrm>
            <a:off x="-10393965" y="2567507"/>
            <a:ext cx="7188387" cy="5632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buNone/>
            </a:pPr>
            <a:r>
              <a:rPr lang="en-US" sz="1800" dirty="0"/>
              <a:t>The integration of gesture recognition into interactive systems presents new opportunities for natural, touchless human-computer interaction, particularly within the context of augmented reality (AR). This project introduces a modular AR application that leverages real-time hand gesture recognition to enable three core functionalities: freehand digital drawing, 3D object manipulation, and image gallery navigation. The system is implemented using Python and combines multiple technologies—</a:t>
            </a:r>
            <a:r>
              <a:rPr lang="en-US" sz="1800" dirty="0" err="1"/>
              <a:t>MediaPipe</a:t>
            </a:r>
            <a:r>
              <a:rPr lang="en-US" sz="1800" dirty="0"/>
              <a:t> for hand and face tracking, OpenCV for video input, </a:t>
            </a:r>
            <a:r>
              <a:rPr lang="en-US" sz="1800" dirty="0" err="1"/>
              <a:t>PyOpenGL</a:t>
            </a:r>
            <a:r>
              <a:rPr lang="en-US" sz="1800" dirty="0"/>
              <a:t> for rendering 3D objects, </a:t>
            </a:r>
            <a:r>
              <a:rPr lang="en-US" sz="1800" dirty="0" err="1"/>
              <a:t>PyQt</a:t>
            </a:r>
            <a:r>
              <a:rPr lang="en-US" sz="1800" dirty="0"/>
              <a:t> for GUI management, and </a:t>
            </a:r>
            <a:r>
              <a:rPr lang="en-US" sz="1800" dirty="0" err="1"/>
              <a:t>Pygame</a:t>
            </a:r>
            <a:r>
              <a:rPr lang="en-US" sz="1800" dirty="0"/>
              <a:t> for drawing and visualization.</a:t>
            </a:r>
          </a:p>
          <a:p>
            <a:pPr algn="just"/>
            <a:r>
              <a:rPr lang="en-US" sz="1800" dirty="0"/>
              <a:t>Users interact with the system through intuitive hand gestures detected via webcam, eliminating the need for conventional input devices. Drawing Mode allows users to paint in real-time on a virtual canvas using one-finger gestures; Gallery Mode presents stored drawings in </a:t>
            </a:r>
            <a:r>
              <a:rPr lang="en-US" sz="1800" dirty="0" err="1"/>
              <a:t>fullscreen</a:t>
            </a:r>
            <a:r>
              <a:rPr lang="en-US" sz="1800" dirty="0"/>
              <a:t> with keyboard navigation; and 3D Mode enables manipulation of geometric objects in space through tracked gestures. The project demonstrates the feasibility of combining real-time computer vision with graphics rendering to create an immersive AR environment that can serve applications in digital art, education, and rehabilitative therapy.</a:t>
            </a:r>
          </a:p>
        </p:txBody>
      </p:sp>
      <p:sp>
        <p:nvSpPr>
          <p:cNvPr id="29" name="Text Box 6">
            <a:extLst>
              <a:ext uri="{FF2B5EF4-FFF2-40B4-BE49-F238E27FC236}">
                <a16:creationId xmlns:a16="http://schemas.microsoft.com/office/drawing/2014/main" id="{890F3E60-ABDE-48BD-89B1-F87C9336E67C}"/>
              </a:ext>
            </a:extLst>
          </p:cNvPr>
          <p:cNvSpPr txBox="1">
            <a:spLocks noChangeArrowheads="1"/>
          </p:cNvSpPr>
          <p:nvPr/>
        </p:nvSpPr>
        <p:spPr bwMode="auto">
          <a:xfrm>
            <a:off x="-2253731" y="9144727"/>
            <a:ext cx="7188387"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1800" dirty="0" err="1"/>
              <a:t>MediaPipe</a:t>
            </a:r>
            <a:r>
              <a:rPr lang="en-US" sz="1800" dirty="0"/>
              <a:t> was used to detect 21 hand landmarks, extracting (x, y) coordinates as feature vectors.</a:t>
            </a:r>
            <a:endParaRPr lang="en-US" sz="18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30" name="Picture 6">
            <a:extLst>
              <a:ext uri="{FF2B5EF4-FFF2-40B4-BE49-F238E27FC236}">
                <a16:creationId xmlns:a16="http://schemas.microsoft.com/office/drawing/2014/main" id="{40707D2E-A5E6-437A-B52B-A326224B74C5}"/>
              </a:ext>
            </a:extLst>
          </p:cNvPr>
          <p:cNvPicPr>
            <a:picLocks noChangeAspect="1"/>
          </p:cNvPicPr>
          <p:nvPr/>
        </p:nvPicPr>
        <p:blipFill>
          <a:blip r:embed="rId3"/>
          <a:stretch>
            <a:fillRect/>
          </a:stretch>
        </p:blipFill>
        <p:spPr>
          <a:xfrm>
            <a:off x="-1918553" y="9690440"/>
            <a:ext cx="6324600" cy="3290696"/>
          </a:xfrm>
          <a:prstGeom prst="rect">
            <a:avLst/>
          </a:prstGeom>
        </p:spPr>
      </p:pic>
      <p:sp>
        <p:nvSpPr>
          <p:cNvPr id="32" name="Text Box 6">
            <a:extLst>
              <a:ext uri="{FF2B5EF4-FFF2-40B4-BE49-F238E27FC236}">
                <a16:creationId xmlns:a16="http://schemas.microsoft.com/office/drawing/2014/main" id="{B72B7835-3ADC-4970-8CBC-661591B89BBB}"/>
              </a:ext>
            </a:extLst>
          </p:cNvPr>
          <p:cNvSpPr txBox="1">
            <a:spLocks noChangeArrowheads="1"/>
          </p:cNvSpPr>
          <p:nvPr/>
        </p:nvSpPr>
        <p:spPr bwMode="auto">
          <a:xfrm>
            <a:off x="-2303479" y="12874798"/>
            <a:ext cx="7188387"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1800" dirty="0"/>
              <a:t>A Random Forest classifier was trained on the extracted </a:t>
            </a:r>
            <a:r>
              <a:rPr lang="en-US" sz="1800" dirty="0" err="1"/>
              <a:t>features.The</a:t>
            </a:r>
            <a:r>
              <a:rPr lang="en-US" sz="1800" dirty="0"/>
              <a:t> trained model was saved as </a:t>
            </a:r>
            <a:r>
              <a:rPr lang="en-US" sz="1800" dirty="0" err="1"/>
              <a:t>model.p</a:t>
            </a:r>
            <a:r>
              <a:rPr lang="en-US" sz="1800" dirty="0"/>
              <a:t> for later use</a:t>
            </a:r>
            <a:r>
              <a:rPr lang="en-US" sz="1800" b="1" dirty="0"/>
              <a:t>.</a:t>
            </a:r>
            <a:endParaRPr lang="en-US" sz="18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34" name="Рисунок 33">
            <a:extLst>
              <a:ext uri="{FF2B5EF4-FFF2-40B4-BE49-F238E27FC236}">
                <a16:creationId xmlns:a16="http://schemas.microsoft.com/office/drawing/2014/main" id="{CA48755A-C6C5-4CA7-9555-7FA5EB8D6278}"/>
              </a:ext>
            </a:extLst>
          </p:cNvPr>
          <p:cNvPicPr>
            <a:picLocks noChangeAspect="1"/>
          </p:cNvPicPr>
          <p:nvPr/>
        </p:nvPicPr>
        <p:blipFill rotWithShape="1">
          <a:blip r:embed="rId4"/>
          <a:srcRect l="9934" t="8267" r="13715" b="7108"/>
          <a:stretch/>
        </p:blipFill>
        <p:spPr>
          <a:xfrm>
            <a:off x="-1740694" y="13892398"/>
            <a:ext cx="5662745" cy="3520628"/>
          </a:xfrm>
          <a:prstGeom prst="rect">
            <a:avLst/>
          </a:prstGeom>
        </p:spPr>
      </p:pic>
      <p:pic>
        <p:nvPicPr>
          <p:cNvPr id="37" name="Рисунок 36">
            <a:extLst>
              <a:ext uri="{FF2B5EF4-FFF2-40B4-BE49-F238E27FC236}">
                <a16:creationId xmlns:a16="http://schemas.microsoft.com/office/drawing/2014/main" id="{D669D9F0-3D91-4512-B03C-A0CF82300B08}"/>
              </a:ext>
            </a:extLst>
          </p:cNvPr>
          <p:cNvPicPr>
            <a:picLocks noChangeAspect="1"/>
          </p:cNvPicPr>
          <p:nvPr/>
        </p:nvPicPr>
        <p:blipFill>
          <a:blip r:embed="rId5"/>
          <a:stretch>
            <a:fillRect/>
          </a:stretch>
        </p:blipFill>
        <p:spPr>
          <a:xfrm>
            <a:off x="5990815" y="10218804"/>
            <a:ext cx="6813607" cy="2233969"/>
          </a:xfrm>
          <a:prstGeom prst="rect">
            <a:avLst/>
          </a:prstGeom>
        </p:spPr>
      </p:pic>
      <p:sp>
        <p:nvSpPr>
          <p:cNvPr id="40" name="Text Box 6">
            <a:extLst>
              <a:ext uri="{FF2B5EF4-FFF2-40B4-BE49-F238E27FC236}">
                <a16:creationId xmlns:a16="http://schemas.microsoft.com/office/drawing/2014/main" id="{BCFD6E78-D491-43C6-A0CD-490EA7C871C0}"/>
              </a:ext>
            </a:extLst>
          </p:cNvPr>
          <p:cNvSpPr txBox="1">
            <a:spLocks noChangeArrowheads="1"/>
          </p:cNvSpPr>
          <p:nvPr/>
        </p:nvSpPr>
        <p:spPr bwMode="auto">
          <a:xfrm>
            <a:off x="5803424" y="9044109"/>
            <a:ext cx="7188387" cy="923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1800" dirty="0"/>
              <a:t>Once a hand is identified, the region of interest (ROI) is extracted, cropped, and converted to grayscale using OpenCV for further processing</a:t>
            </a:r>
            <a:r>
              <a:rPr lang="en-US" sz="800" dirty="0"/>
              <a:t>.</a:t>
            </a:r>
            <a:endParaRPr lang="en-US" sz="18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43" name="Picture 7">
            <a:extLst>
              <a:ext uri="{FF2B5EF4-FFF2-40B4-BE49-F238E27FC236}">
                <a16:creationId xmlns:a16="http://schemas.microsoft.com/office/drawing/2014/main" id="{ABAA6CBF-ED9B-4D58-9E0C-BB6A65203ABC}"/>
              </a:ext>
            </a:extLst>
          </p:cNvPr>
          <p:cNvPicPr>
            <a:picLocks noChangeAspect="1"/>
          </p:cNvPicPr>
          <p:nvPr/>
        </p:nvPicPr>
        <p:blipFill rotWithShape="1">
          <a:blip r:embed="rId6"/>
          <a:srcRect t="7876" b="10529"/>
          <a:stretch/>
        </p:blipFill>
        <p:spPr>
          <a:xfrm>
            <a:off x="5665474" y="12823081"/>
            <a:ext cx="3693369" cy="1912775"/>
          </a:xfrm>
          <a:prstGeom prst="rect">
            <a:avLst/>
          </a:prstGeom>
        </p:spPr>
      </p:pic>
      <p:pic>
        <p:nvPicPr>
          <p:cNvPr id="46" name="Picture 11">
            <a:extLst>
              <a:ext uri="{FF2B5EF4-FFF2-40B4-BE49-F238E27FC236}">
                <a16:creationId xmlns:a16="http://schemas.microsoft.com/office/drawing/2014/main" id="{02C2CBF2-4975-43BD-BB68-EA9B39B61EA8}"/>
              </a:ext>
            </a:extLst>
          </p:cNvPr>
          <p:cNvPicPr>
            <a:picLocks noChangeAspect="1"/>
          </p:cNvPicPr>
          <p:nvPr/>
        </p:nvPicPr>
        <p:blipFill>
          <a:blip r:embed="rId7"/>
          <a:stretch>
            <a:fillRect/>
          </a:stretch>
        </p:blipFill>
        <p:spPr>
          <a:xfrm>
            <a:off x="9509641" y="12760849"/>
            <a:ext cx="3598635" cy="1975007"/>
          </a:xfrm>
          <a:prstGeom prst="rect">
            <a:avLst/>
          </a:prstGeom>
        </p:spPr>
      </p:pic>
      <p:pic>
        <p:nvPicPr>
          <p:cNvPr id="49" name="Picture 9">
            <a:extLst>
              <a:ext uri="{FF2B5EF4-FFF2-40B4-BE49-F238E27FC236}">
                <a16:creationId xmlns:a16="http://schemas.microsoft.com/office/drawing/2014/main" id="{E5411B62-7129-4A9B-8DC8-149D207E5E92}"/>
              </a:ext>
            </a:extLst>
          </p:cNvPr>
          <p:cNvPicPr>
            <a:picLocks noChangeAspect="1"/>
          </p:cNvPicPr>
          <p:nvPr/>
        </p:nvPicPr>
        <p:blipFill rotWithShape="1">
          <a:blip r:embed="rId8"/>
          <a:srcRect b="11592"/>
          <a:stretch/>
        </p:blipFill>
        <p:spPr>
          <a:xfrm>
            <a:off x="5789998" y="14895475"/>
            <a:ext cx="3639795" cy="1975007"/>
          </a:xfrm>
          <a:prstGeom prst="rect">
            <a:avLst/>
          </a:prstGeom>
        </p:spPr>
      </p:pic>
      <p:pic>
        <p:nvPicPr>
          <p:cNvPr id="52" name="Picture 10">
            <a:extLst>
              <a:ext uri="{FF2B5EF4-FFF2-40B4-BE49-F238E27FC236}">
                <a16:creationId xmlns:a16="http://schemas.microsoft.com/office/drawing/2014/main" id="{A53B221B-C49B-4E38-BAD5-291A725D04E8}"/>
              </a:ext>
            </a:extLst>
          </p:cNvPr>
          <p:cNvPicPr>
            <a:picLocks noChangeAspect="1"/>
          </p:cNvPicPr>
          <p:nvPr/>
        </p:nvPicPr>
        <p:blipFill>
          <a:blip r:embed="rId9"/>
          <a:stretch>
            <a:fillRect/>
          </a:stretch>
        </p:blipFill>
        <p:spPr>
          <a:xfrm>
            <a:off x="9509640" y="14895475"/>
            <a:ext cx="3527685" cy="1975007"/>
          </a:xfrm>
          <a:prstGeom prst="rect">
            <a:avLst/>
          </a:prstGeom>
        </p:spPr>
      </p:pic>
      <p:sp>
        <p:nvSpPr>
          <p:cNvPr id="42" name="TextBox 19">
            <a:extLst>
              <a:ext uri="{FF2B5EF4-FFF2-40B4-BE49-F238E27FC236}">
                <a16:creationId xmlns:a16="http://schemas.microsoft.com/office/drawing/2014/main" id="{03B918FB-3711-4F60-9E88-B20F8098FD22}"/>
              </a:ext>
            </a:extLst>
          </p:cNvPr>
          <p:cNvSpPr txBox="1">
            <a:spLocks noChangeArrowheads="1"/>
          </p:cNvSpPr>
          <p:nvPr/>
        </p:nvSpPr>
        <p:spPr bwMode="auto">
          <a:xfrm>
            <a:off x="13761679" y="15209839"/>
            <a:ext cx="7188387" cy="67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r>
              <a:rPr lang="ru-RU" sz="2000" b="1" dirty="0"/>
              <a:t>📧 </a:t>
            </a:r>
            <a:r>
              <a:rPr lang="ru-RU" sz="2000" b="1" dirty="0" err="1"/>
              <a:t>Emai</a:t>
            </a:r>
            <a:r>
              <a:rPr lang="en-US" sz="2000" b="1" dirty="0"/>
              <a:t>l: </a:t>
            </a:r>
            <a:r>
              <a:rPr lang="en-US" sz="2000" b="1" dirty="0">
                <a:hlinkClick r:id="rId10"/>
              </a:rPr>
              <a:t>aruzanbekenova764@</a:t>
            </a:r>
            <a:endParaRPr lang="ru-RU" sz="2000" b="1" dirty="0">
              <a:hlinkClick r:id="rId10"/>
            </a:endParaRPr>
          </a:p>
          <a:p>
            <a:r>
              <a:rPr lang="en-US" sz="2000" b="1" dirty="0">
                <a:hlinkClick r:id="rId10"/>
              </a:rPr>
              <a:t>gmail.com</a:t>
            </a:r>
            <a:r>
              <a:rPr lang="ru-RU" sz="2000" b="1" dirty="0"/>
              <a:t> </a:t>
            </a:r>
            <a:r>
              <a:rPr lang="en-US" sz="2000" b="1" dirty="0">
                <a:solidFill>
                  <a:schemeClr val="accent3"/>
                </a:solidFill>
              </a:rPr>
              <a:t>altynzhomartovna@gmail.com</a:t>
            </a:r>
            <a:endParaRPr lang="en-US" sz="1800" dirty="0">
              <a:solidFill>
                <a:schemeClr val="accent3"/>
              </a:solidFill>
              <a:effectLst/>
            </a:endParaRPr>
          </a:p>
        </p:txBody>
      </p:sp>
      <p:pic>
        <p:nvPicPr>
          <p:cNvPr id="6" name="Рисунок 5">
            <a:extLst>
              <a:ext uri="{FF2B5EF4-FFF2-40B4-BE49-F238E27FC236}">
                <a16:creationId xmlns:a16="http://schemas.microsoft.com/office/drawing/2014/main" id="{2800DFED-BCDB-4C50-BB3A-64737AFD246D}"/>
              </a:ext>
            </a:extLst>
          </p:cNvPr>
          <p:cNvPicPr>
            <a:picLocks noChangeAspect="1"/>
          </p:cNvPicPr>
          <p:nvPr/>
        </p:nvPicPr>
        <p:blipFill>
          <a:blip r:embed="rId11"/>
          <a:stretch>
            <a:fillRect/>
          </a:stretch>
        </p:blipFill>
        <p:spPr>
          <a:xfrm>
            <a:off x="18471699" y="15310573"/>
            <a:ext cx="2500870" cy="2447802"/>
          </a:xfrm>
          <a:prstGeom prst="rect">
            <a:avLst/>
          </a:prstGeom>
        </p:spPr>
      </p:pic>
      <p:pic>
        <p:nvPicPr>
          <p:cNvPr id="1026" name="Picture 2" descr="Символика ЕНУ им. Л.Н. Гумилева | Евразийский национальный ...">
            <a:extLst>
              <a:ext uri="{FF2B5EF4-FFF2-40B4-BE49-F238E27FC236}">
                <a16:creationId xmlns:a16="http://schemas.microsoft.com/office/drawing/2014/main" id="{250652B8-D099-44B1-B71C-2A4FD81B10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45129" y="-2575591"/>
            <a:ext cx="6087968" cy="2585192"/>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16A6D6CA-8496-86FA-4082-D7A4DDDE6911}"/>
              </a:ext>
            </a:extLst>
          </p:cNvPr>
          <p:cNvPicPr>
            <a:picLocks noChangeAspect="1"/>
          </p:cNvPicPr>
          <p:nvPr/>
        </p:nvPicPr>
        <p:blipFill>
          <a:blip r:embed="rId13">
            <a:extLst>
              <a:ext uri="{28A0092B-C50C-407E-A947-70E740481C1C}">
                <a14:useLocalDpi xmlns:a14="http://schemas.microsoft.com/office/drawing/2010/main" val="0"/>
              </a:ext>
            </a:extLst>
          </a:blip>
          <a:srcRect l="33608" t="19087" r="36459" b="5785"/>
          <a:stretch/>
        </p:blipFill>
        <p:spPr>
          <a:xfrm>
            <a:off x="1088303" y="2893255"/>
            <a:ext cx="3760657" cy="5309323"/>
          </a:xfrm>
          <a:prstGeom prst="rect">
            <a:avLst/>
          </a:prstGeom>
        </p:spPr>
      </p:pic>
      <p:pic>
        <p:nvPicPr>
          <p:cNvPr id="12" name="Рисунок 11">
            <a:extLst>
              <a:ext uri="{FF2B5EF4-FFF2-40B4-BE49-F238E27FC236}">
                <a16:creationId xmlns:a16="http://schemas.microsoft.com/office/drawing/2014/main" id="{9440F2E8-055D-0A9E-B2CB-3C5F82C5DD79}"/>
              </a:ext>
            </a:extLst>
          </p:cNvPr>
          <p:cNvPicPr>
            <a:picLocks noChangeAspect="1"/>
          </p:cNvPicPr>
          <p:nvPr/>
        </p:nvPicPr>
        <p:blipFill>
          <a:blip r:embed="rId14"/>
          <a:srcRect l="29566" t="34796" r="29332" b="25318"/>
          <a:stretch/>
        </p:blipFill>
        <p:spPr>
          <a:xfrm>
            <a:off x="6088133" y="5222035"/>
            <a:ext cx="6541420" cy="3570709"/>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hilosophicalseafoam|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2881</TotalTime>
  <Words>1087</Words>
  <Application>Microsoft Office PowerPoint</Application>
  <PresentationFormat>Произвольный</PresentationFormat>
  <Paragraphs>36</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Amaranth</vt:lpstr>
      <vt:lpstr>Arial</vt:lpstr>
      <vt:lpstr>Titillium Web</vt:lpstr>
      <vt:lpstr>Default Design</vt:lpstr>
      <vt:lpstr>Презентация PowerPoint</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Алтын Сейтжанова</cp:lastModifiedBy>
  <cp:revision>69</cp:revision>
  <dcterms:modified xsi:type="dcterms:W3CDTF">2025-04-16T23:47:42Z</dcterms:modified>
  <cp:category>science research poster</cp:category>
</cp:coreProperties>
</file>