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Bold" charset="1" panose="00000800000000000000"/>
      <p:regular r:id="rId16"/>
    </p:embeddedFont>
    <p:embeddedFont>
      <p:font typeface="Poppins Semi-Bold" charset="1" panose="00000700000000000000"/>
      <p:regular r:id="rId17"/>
    </p:embeddedFont>
    <p:embeddedFont>
      <p:font typeface="DM Sans" charset="1" panose="00000000000000000000"/>
      <p:regular r:id="rId18"/>
    </p:embeddedFont>
    <p:embeddedFont>
      <p:font typeface="DM Sans Bold" charset="1" panose="00000000000000000000"/>
      <p:regular r:id="rId19"/>
    </p:embeddedFont>
    <p:embeddedFont>
      <p:font typeface="Arimo" charset="1" panose="020B0604020202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194240" y="3192244"/>
            <a:ext cx="10588604" cy="3505414"/>
          </a:xfrm>
          <a:prstGeom prst="rect">
            <a:avLst/>
          </a:prstGeom>
        </p:spPr>
        <p:txBody>
          <a:bodyPr anchor="t" rtlCol="false" tIns="0" lIns="0" bIns="0" rIns="0">
            <a:spAutoFit/>
          </a:bodyPr>
          <a:lstStyle/>
          <a:p>
            <a:pPr algn="l">
              <a:lnSpc>
                <a:spcPts val="13120"/>
              </a:lnSpc>
            </a:pPr>
            <a:r>
              <a:rPr lang="en-US" sz="12262" b="true">
                <a:solidFill>
                  <a:srgbClr val="FFFFFF"/>
                </a:solidFill>
                <a:latin typeface="Poppins Bold"/>
                <a:ea typeface="Poppins Bold"/>
                <a:cs typeface="Poppins Bold"/>
                <a:sym typeface="Poppins Bold"/>
              </a:rPr>
              <a:t>Viola Jones algorithm</a:t>
            </a:r>
          </a:p>
        </p:txBody>
      </p:sp>
      <p:sp>
        <p:nvSpPr>
          <p:cNvPr name="TextBox 3" id="3"/>
          <p:cNvSpPr txBox="true"/>
          <p:nvPr/>
        </p:nvSpPr>
        <p:spPr>
          <a:xfrm rot="0">
            <a:off x="1559476" y="7322196"/>
            <a:ext cx="5916358" cy="479399"/>
          </a:xfrm>
          <a:prstGeom prst="rect">
            <a:avLst/>
          </a:prstGeom>
        </p:spPr>
        <p:txBody>
          <a:bodyPr anchor="t" rtlCol="false" tIns="0" lIns="0" bIns="0" rIns="0">
            <a:spAutoFit/>
          </a:bodyPr>
          <a:lstStyle/>
          <a:p>
            <a:pPr algn="l">
              <a:lnSpc>
                <a:spcPts val="3433"/>
              </a:lnSpc>
            </a:pPr>
            <a:r>
              <a:rPr lang="en-US" sz="3209" b="true">
                <a:solidFill>
                  <a:srgbClr val="FFFFFF"/>
                </a:solidFill>
                <a:latin typeface="Poppins Bold"/>
                <a:ea typeface="Poppins Bold"/>
                <a:cs typeface="Poppins Bold"/>
                <a:sym typeface="Poppins Bold"/>
              </a:rPr>
              <a:t>Seitzhanova Altyn</a:t>
            </a:r>
          </a:p>
        </p:txBody>
      </p:sp>
    </p:spTree>
  </p:cSld>
  <p:clrMapOvr>
    <a:masterClrMapping/>
  </p:clrMapOvr>
</p:sld>
</file>

<file path=ppt/slides/slide10.xml><?xml version="1.0" encoding="utf-8"?>
<p:sld xmlns:p="http://schemas.openxmlformats.org/presentationml/2006/main" xmlns:a="http://schemas.openxmlformats.org/drawingml/2006/main">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758013" y="3152328"/>
            <a:ext cx="14771974" cy="2098675"/>
          </a:xfrm>
          <a:prstGeom prst="rect">
            <a:avLst/>
          </a:prstGeom>
        </p:spPr>
        <p:txBody>
          <a:bodyPr anchor="t" rtlCol="false" tIns="0" lIns="0" bIns="0" rIns="0">
            <a:spAutoFit/>
          </a:bodyPr>
          <a:lstStyle/>
          <a:p>
            <a:pPr algn="l" marL="863599" indent="-431800" lvl="1">
              <a:lnSpc>
                <a:spcPts val="5599"/>
              </a:lnSpc>
              <a:buAutoNum type="arabicPeriod" startAt="1"/>
            </a:pPr>
            <a:r>
              <a:rPr lang="en-US" sz="3999">
                <a:solidFill>
                  <a:srgbClr val="FFFFFF"/>
                </a:solidFill>
                <a:latin typeface="Arimo"/>
                <a:ea typeface="Arimo"/>
                <a:cs typeface="Arimo"/>
                <a:sym typeface="Arimo"/>
              </a:rPr>
              <a:t>https://medium.com/towards-data-science/viola-jones-algorithm-and-haar-cascade-classifier-ee3bfb19f7d8</a:t>
            </a:r>
          </a:p>
          <a:p>
            <a:pPr algn="l" marL="863599" indent="-431800" lvl="1">
              <a:lnSpc>
                <a:spcPts val="5599"/>
              </a:lnSpc>
              <a:buAutoNum type="arabicPeriod" startAt="1"/>
            </a:pPr>
            <a:r>
              <a:rPr lang="en-US" sz="3999">
                <a:solidFill>
                  <a:srgbClr val="FFFFFF"/>
                </a:solidFill>
                <a:latin typeface="Arimo"/>
                <a:ea typeface="Arimo"/>
                <a:cs typeface="Arimo"/>
                <a:sym typeface="Arimo"/>
              </a:rPr>
              <a:t>https://habr.com/ru/articles/133826/</a:t>
            </a:r>
          </a:p>
        </p:txBody>
      </p:sp>
      <p:sp>
        <p:nvSpPr>
          <p:cNvPr name="TextBox 3" id="3"/>
          <p:cNvSpPr txBox="true"/>
          <p:nvPr/>
        </p:nvSpPr>
        <p:spPr>
          <a:xfrm rot="0">
            <a:off x="1028700" y="923925"/>
            <a:ext cx="8581500" cy="1281758"/>
          </a:xfrm>
          <a:prstGeom prst="rect">
            <a:avLst/>
          </a:prstGeom>
        </p:spPr>
        <p:txBody>
          <a:bodyPr anchor="t" rtlCol="false" tIns="0" lIns="0" bIns="0" rIns="0">
            <a:spAutoFit/>
          </a:bodyPr>
          <a:lstStyle/>
          <a:p>
            <a:pPr algn="l">
              <a:lnSpc>
                <a:spcPts val="9687"/>
              </a:lnSpc>
            </a:pPr>
            <a:r>
              <a:rPr lang="en-US" sz="7750" b="true">
                <a:solidFill>
                  <a:srgbClr val="FFFFFF"/>
                </a:solidFill>
                <a:latin typeface="Poppins Bold"/>
                <a:ea typeface="Poppins Bold"/>
                <a:cs typeface="Poppins Bold"/>
                <a:sym typeface="Poppins Bold"/>
              </a:rPr>
              <a:t>References</a:t>
            </a:r>
          </a:p>
        </p:txBody>
      </p:sp>
    </p:spTree>
  </p:cSld>
  <p:clrMapOvr>
    <a:masterClrMapping/>
  </p:clrMapOvr>
</p:sld>
</file>

<file path=ppt/slides/slide2.xml><?xml version="1.0" encoding="utf-8"?>
<p:sld xmlns:p="http://schemas.openxmlformats.org/presentationml/2006/main" xmlns:a="http://schemas.openxmlformats.org/drawingml/2006/main">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10916480" y="0"/>
            <a:ext cx="7371520" cy="10287000"/>
            <a:chOff x="0" y="0"/>
            <a:chExt cx="1941470" cy="2709333"/>
          </a:xfrm>
        </p:grpSpPr>
        <p:sp>
          <p:nvSpPr>
            <p:cNvPr name="Freeform 3" id="3"/>
            <p:cNvSpPr/>
            <p:nvPr/>
          </p:nvSpPr>
          <p:spPr>
            <a:xfrm flipH="false" flipV="false" rot="0">
              <a:off x="0" y="0"/>
              <a:ext cx="1941470" cy="2709333"/>
            </a:xfrm>
            <a:custGeom>
              <a:avLst/>
              <a:gdLst/>
              <a:ahLst/>
              <a:cxnLst/>
              <a:rect r="r" b="b" t="t" l="l"/>
              <a:pathLst>
                <a:path h="2709333" w="1941470">
                  <a:moveTo>
                    <a:pt x="0" y="0"/>
                  </a:moveTo>
                  <a:lnTo>
                    <a:pt x="1941470" y="0"/>
                  </a:lnTo>
                  <a:lnTo>
                    <a:pt x="1941470" y="2709333"/>
                  </a:lnTo>
                  <a:lnTo>
                    <a:pt x="0" y="2709333"/>
                  </a:lnTo>
                  <a:close/>
                </a:path>
              </a:pathLst>
            </a:custGeom>
            <a:solidFill>
              <a:srgbClr val="FFFFFF"/>
            </a:solidFill>
          </p:spPr>
        </p:sp>
        <p:sp>
          <p:nvSpPr>
            <p:cNvPr name="TextBox 4" id="4"/>
            <p:cNvSpPr txBox="true"/>
            <p:nvPr/>
          </p:nvSpPr>
          <p:spPr>
            <a:xfrm>
              <a:off x="0" y="0"/>
              <a:ext cx="1941470" cy="2709333"/>
            </a:xfrm>
            <a:prstGeom prst="rect">
              <a:avLst/>
            </a:prstGeom>
          </p:spPr>
          <p:txBody>
            <a:bodyPr anchor="ctr" rtlCol="false" tIns="50800" lIns="50800" bIns="50800" rIns="50800"/>
            <a:lstStyle/>
            <a:p>
              <a:pPr algn="ctr">
                <a:lnSpc>
                  <a:spcPts val="2729"/>
                </a:lnSpc>
              </a:pPr>
            </a:p>
          </p:txBody>
        </p:sp>
      </p:grpSp>
      <p:grpSp>
        <p:nvGrpSpPr>
          <p:cNvPr name="Group 5" id="5"/>
          <p:cNvGrpSpPr/>
          <p:nvPr/>
        </p:nvGrpSpPr>
        <p:grpSpPr>
          <a:xfrm rot="-10800000">
            <a:off x="10887905" y="0"/>
            <a:ext cx="276056" cy="10287000"/>
            <a:chOff x="0" y="0"/>
            <a:chExt cx="72706" cy="2709333"/>
          </a:xfrm>
        </p:grpSpPr>
        <p:sp>
          <p:nvSpPr>
            <p:cNvPr name="Freeform 6" id="6"/>
            <p:cNvSpPr/>
            <p:nvPr/>
          </p:nvSpPr>
          <p:spPr>
            <a:xfrm flipH="false" flipV="false" rot="0">
              <a:off x="0" y="0"/>
              <a:ext cx="72706" cy="2709333"/>
            </a:xfrm>
            <a:custGeom>
              <a:avLst/>
              <a:gdLst/>
              <a:ahLst/>
              <a:cxnLst/>
              <a:rect r="r" b="b" t="t" l="l"/>
              <a:pathLst>
                <a:path h="2709333" w="72706">
                  <a:moveTo>
                    <a:pt x="0" y="0"/>
                  </a:moveTo>
                  <a:lnTo>
                    <a:pt x="72706" y="0"/>
                  </a:lnTo>
                  <a:lnTo>
                    <a:pt x="72706" y="2709333"/>
                  </a:lnTo>
                  <a:lnTo>
                    <a:pt x="0" y="2709333"/>
                  </a:lnTo>
                  <a:close/>
                </a:path>
              </a:pathLst>
            </a:custGeom>
            <a:gradFill rotWithShape="true">
              <a:gsLst>
                <a:gs pos="0">
                  <a:srgbClr val="0A3F3A">
                    <a:alpha val="100000"/>
                  </a:srgbClr>
                </a:gs>
                <a:gs pos="50000">
                  <a:srgbClr val="116E71">
                    <a:alpha val="100000"/>
                  </a:srgbClr>
                </a:gs>
                <a:gs pos="100000">
                  <a:srgbClr val="43D8C6">
                    <a:alpha val="100000"/>
                  </a:srgbClr>
                </a:gs>
              </a:gsLst>
              <a:path path="circle">
                <a:fillToRect l="0" r="100000" t="0" b="100000"/>
              </a:path>
              <a:tileRect r="0" l="-100000" b="0" t="-100000"/>
            </a:gradFill>
          </p:spPr>
        </p:sp>
        <p:sp>
          <p:nvSpPr>
            <p:cNvPr name="TextBox 7" id="7"/>
            <p:cNvSpPr txBox="true"/>
            <p:nvPr/>
          </p:nvSpPr>
          <p:spPr>
            <a:xfrm>
              <a:off x="0" y="0"/>
              <a:ext cx="72706" cy="2709333"/>
            </a:xfrm>
            <a:prstGeom prst="rect">
              <a:avLst/>
            </a:prstGeom>
          </p:spPr>
          <p:txBody>
            <a:bodyPr anchor="ctr" rtlCol="false" tIns="50800" lIns="50800" bIns="50800" rIns="50800"/>
            <a:lstStyle/>
            <a:p>
              <a:pPr algn="ctr">
                <a:lnSpc>
                  <a:spcPts val="2729"/>
                </a:lnSpc>
              </a:pPr>
            </a:p>
          </p:txBody>
        </p:sp>
      </p:grpSp>
      <p:sp>
        <p:nvSpPr>
          <p:cNvPr name="TextBox 8" id="8"/>
          <p:cNvSpPr txBox="true"/>
          <p:nvPr/>
        </p:nvSpPr>
        <p:spPr>
          <a:xfrm rot="0">
            <a:off x="11804145" y="3434045"/>
            <a:ext cx="5927270" cy="2538659"/>
          </a:xfrm>
          <a:prstGeom prst="rect">
            <a:avLst/>
          </a:prstGeom>
        </p:spPr>
        <p:txBody>
          <a:bodyPr anchor="t" rtlCol="false" tIns="0" lIns="0" bIns="0" rIns="0">
            <a:spAutoFit/>
          </a:bodyPr>
          <a:lstStyle/>
          <a:p>
            <a:pPr algn="l">
              <a:lnSpc>
                <a:spcPts val="9553"/>
              </a:lnSpc>
            </a:pPr>
            <a:r>
              <a:rPr lang="en-US" sz="8928" b="true">
                <a:solidFill>
                  <a:srgbClr val="0B4B49"/>
                </a:solidFill>
                <a:latin typeface="Poppins Semi-Bold"/>
                <a:ea typeface="Poppins Semi-Bold"/>
                <a:cs typeface="Poppins Semi-Bold"/>
                <a:sym typeface="Poppins Semi-Bold"/>
              </a:rPr>
              <a:t>Viola jones algorithm</a:t>
            </a:r>
          </a:p>
        </p:txBody>
      </p:sp>
      <p:sp>
        <p:nvSpPr>
          <p:cNvPr name="TextBox 9" id="9"/>
          <p:cNvSpPr txBox="true"/>
          <p:nvPr/>
        </p:nvSpPr>
        <p:spPr>
          <a:xfrm rot="0">
            <a:off x="1028700" y="2196514"/>
            <a:ext cx="8908637" cy="5467985"/>
          </a:xfrm>
          <a:prstGeom prst="rect">
            <a:avLst/>
          </a:prstGeom>
        </p:spPr>
        <p:txBody>
          <a:bodyPr anchor="t" rtlCol="false" tIns="0" lIns="0" bIns="0" rIns="0">
            <a:spAutoFit/>
          </a:bodyPr>
          <a:lstStyle/>
          <a:p>
            <a:pPr algn="just">
              <a:lnSpc>
                <a:spcPts val="3640"/>
              </a:lnSpc>
            </a:pPr>
            <a:r>
              <a:rPr lang="en-US" sz="2600">
                <a:solidFill>
                  <a:srgbClr val="FFFFFF"/>
                </a:solidFill>
                <a:latin typeface="DM Sans"/>
                <a:ea typeface="DM Sans"/>
                <a:cs typeface="DM Sans"/>
                <a:sym typeface="DM Sans"/>
              </a:rPr>
              <a:t>The training of classifiers is very slow, but the results of the face search are very fast, which is why this method of face recognition in the image was chosen. Viola-Jones is one of the best in terms of recognition efficiency/speed. This detector also has an extremely low probability of false face detection. The algorithm even works well and recognizes facial features at a slight angle, up to about 30 degrees. When the angle of inclination is more than 30 degrees, the percentage of detections drops sharply. And this makes it impossible in the standard implementation to detect a person's turned face at an arbitrary angle, which greatly complicates or makes it impossible to use the algorithm in modern production systems, taking into account their growing needs.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7823561" y="0"/>
            <a:ext cx="979210" cy="10287000"/>
            <a:chOff x="0" y="0"/>
            <a:chExt cx="257899" cy="2709333"/>
          </a:xfrm>
        </p:grpSpPr>
        <p:sp>
          <p:nvSpPr>
            <p:cNvPr name="Freeform 3" id="3"/>
            <p:cNvSpPr/>
            <p:nvPr/>
          </p:nvSpPr>
          <p:spPr>
            <a:xfrm flipH="false" flipV="false" rot="0">
              <a:off x="0" y="0"/>
              <a:ext cx="257899" cy="2709333"/>
            </a:xfrm>
            <a:custGeom>
              <a:avLst/>
              <a:gdLst/>
              <a:ahLst/>
              <a:cxnLst/>
              <a:rect r="r" b="b" t="t" l="l"/>
              <a:pathLst>
                <a:path h="2709333" w="257899">
                  <a:moveTo>
                    <a:pt x="0" y="0"/>
                  </a:moveTo>
                  <a:lnTo>
                    <a:pt x="257899" y="0"/>
                  </a:lnTo>
                  <a:lnTo>
                    <a:pt x="257899" y="2709333"/>
                  </a:lnTo>
                  <a:lnTo>
                    <a:pt x="0" y="2709333"/>
                  </a:lnTo>
                  <a:close/>
                </a:path>
              </a:pathLst>
            </a:custGeom>
            <a:gradFill rotWithShape="true">
              <a:gsLst>
                <a:gs pos="0">
                  <a:srgbClr val="0A3F3A">
                    <a:alpha val="100000"/>
                  </a:srgbClr>
                </a:gs>
                <a:gs pos="50000">
                  <a:srgbClr val="116E71">
                    <a:alpha val="100000"/>
                  </a:srgbClr>
                </a:gs>
                <a:gs pos="100000">
                  <a:srgbClr val="43D8C6">
                    <a:alpha val="100000"/>
                  </a:srgbClr>
                </a:gs>
              </a:gsLst>
              <a:path path="circle">
                <a:fillToRect l="0" r="100000" t="0" b="100000"/>
              </a:path>
              <a:tileRect r="0" l="-100000" b="0" t="-100000"/>
            </a:gradFill>
          </p:spPr>
        </p:sp>
        <p:sp>
          <p:nvSpPr>
            <p:cNvPr name="TextBox 4" id="4"/>
            <p:cNvSpPr txBox="true"/>
            <p:nvPr/>
          </p:nvSpPr>
          <p:spPr>
            <a:xfrm>
              <a:off x="0" y="0"/>
              <a:ext cx="257899" cy="2709333"/>
            </a:xfrm>
            <a:prstGeom prst="rect">
              <a:avLst/>
            </a:prstGeom>
          </p:spPr>
          <p:txBody>
            <a:bodyPr anchor="ctr" rtlCol="false" tIns="50800" lIns="50800" bIns="50800" rIns="50800"/>
            <a:lstStyle/>
            <a:p>
              <a:pPr algn="ctr">
                <a:lnSpc>
                  <a:spcPts val="2729"/>
                </a:lnSpc>
              </a:pPr>
            </a:p>
          </p:txBody>
        </p:sp>
      </p:grpSp>
      <p:sp>
        <p:nvSpPr>
          <p:cNvPr name="TextBox 5" id="5"/>
          <p:cNvSpPr txBox="true"/>
          <p:nvPr/>
        </p:nvSpPr>
        <p:spPr>
          <a:xfrm rot="0">
            <a:off x="862361" y="2408887"/>
            <a:ext cx="16396939" cy="4163661"/>
          </a:xfrm>
          <a:prstGeom prst="rect">
            <a:avLst/>
          </a:prstGeom>
        </p:spPr>
        <p:txBody>
          <a:bodyPr anchor="t" rtlCol="false" tIns="0" lIns="0" bIns="0" rIns="0">
            <a:spAutoFit/>
          </a:bodyPr>
          <a:lstStyle/>
          <a:p>
            <a:pPr algn="just">
              <a:lnSpc>
                <a:spcPts val="4131"/>
              </a:lnSpc>
            </a:pPr>
            <a:r>
              <a:rPr lang="en-US" sz="2951" b="true">
                <a:solidFill>
                  <a:srgbClr val="0B4B49"/>
                </a:solidFill>
                <a:latin typeface="DM Sans Bold"/>
                <a:ea typeface="DM Sans Bold"/>
                <a:cs typeface="DM Sans Bold"/>
                <a:sym typeface="DM Sans Bold"/>
              </a:rPr>
              <a:t>The basic principles on which the method is based are as follows:</a:t>
            </a:r>
          </a:p>
          <a:p>
            <a:pPr algn="just" marL="637193" indent="-318596" lvl="1">
              <a:lnSpc>
                <a:spcPts val="4131"/>
              </a:lnSpc>
              <a:buFont typeface="Arial"/>
              <a:buChar char="•"/>
            </a:pPr>
            <a:r>
              <a:rPr lang="en-US" sz="2951">
                <a:solidFill>
                  <a:srgbClr val="0B4B49"/>
                </a:solidFill>
                <a:latin typeface="DM Sans"/>
                <a:ea typeface="DM Sans"/>
                <a:cs typeface="DM Sans"/>
                <a:sym typeface="DM Sans"/>
              </a:rPr>
              <a:t>images are used in an integral representation, which allows you to quickly calculate the necessary objects.;</a:t>
            </a:r>
          </a:p>
          <a:p>
            <a:pPr algn="just" marL="637193" indent="-318596" lvl="1">
              <a:lnSpc>
                <a:spcPts val="4131"/>
              </a:lnSpc>
              <a:buFont typeface="Arial"/>
              <a:buChar char="•"/>
            </a:pPr>
            <a:r>
              <a:rPr lang="en-US" sz="2951">
                <a:solidFill>
                  <a:srgbClr val="0B4B49"/>
                </a:solidFill>
                <a:latin typeface="DM Sans"/>
                <a:ea typeface="DM Sans"/>
                <a:cs typeface="DM Sans"/>
                <a:sym typeface="DM Sans"/>
              </a:rPr>
              <a:t>Haar features are used to search for the desired object (in this context, a face and its features).;</a:t>
            </a:r>
          </a:p>
          <a:p>
            <a:pPr algn="just" marL="637193" indent="-318596" lvl="1">
              <a:lnSpc>
                <a:spcPts val="4131"/>
              </a:lnSpc>
              <a:buFont typeface="Arial"/>
              <a:buChar char="•"/>
            </a:pPr>
            <a:r>
              <a:rPr lang="en-US" sz="2951">
                <a:solidFill>
                  <a:srgbClr val="0B4B49"/>
                </a:solidFill>
                <a:latin typeface="DM Sans"/>
                <a:ea typeface="DM Sans"/>
                <a:cs typeface="DM Sans"/>
                <a:sym typeface="DM Sans"/>
              </a:rPr>
              <a:t>Boosting is used to select the most appropriate features for the desired object in a given part of the image.;</a:t>
            </a:r>
          </a:p>
          <a:p>
            <a:pPr algn="just" marL="637193" indent="-318596" lvl="1">
              <a:lnSpc>
                <a:spcPts val="4131"/>
              </a:lnSpc>
              <a:buFont typeface="Arial"/>
              <a:buChar char="•"/>
            </a:pPr>
            <a:r>
              <a:rPr lang="en-US" sz="2951">
                <a:solidFill>
                  <a:srgbClr val="0B4B49"/>
                </a:solidFill>
                <a:latin typeface="DM Sans"/>
                <a:ea typeface="DM Sans"/>
                <a:cs typeface="DM Sans"/>
                <a:sym typeface="DM Sans"/>
              </a:rPr>
              <a:t>all signs are received at the input of the classifier, which gives the result "true" or "false";</a:t>
            </a:r>
          </a:p>
          <a:p>
            <a:pPr algn="just" marL="637193" indent="-318596" lvl="1">
              <a:lnSpc>
                <a:spcPts val="4131"/>
              </a:lnSpc>
              <a:buFont typeface="Arial"/>
              <a:buChar char="•"/>
            </a:pPr>
            <a:r>
              <a:rPr lang="en-US" sz="2951">
                <a:solidFill>
                  <a:srgbClr val="0B4B49"/>
                </a:solidFill>
                <a:latin typeface="DM Sans"/>
                <a:ea typeface="DM Sans"/>
                <a:cs typeface="DM Sans"/>
                <a:sym typeface="DM Sans"/>
              </a:rPr>
              <a:t>Cascades of features are used to quickly discard windows where no face has been found.</a:t>
            </a:r>
          </a:p>
        </p:txBody>
      </p:sp>
      <p:grpSp>
        <p:nvGrpSpPr>
          <p:cNvPr name="Group 6" id="6"/>
          <p:cNvGrpSpPr/>
          <p:nvPr/>
        </p:nvGrpSpPr>
        <p:grpSpPr>
          <a:xfrm rot="0">
            <a:off x="-316576" y="9258300"/>
            <a:ext cx="11662927" cy="1316354"/>
            <a:chOff x="0" y="0"/>
            <a:chExt cx="3071717" cy="346694"/>
          </a:xfrm>
        </p:grpSpPr>
        <p:sp>
          <p:nvSpPr>
            <p:cNvPr name="Freeform 7" id="7"/>
            <p:cNvSpPr/>
            <p:nvPr/>
          </p:nvSpPr>
          <p:spPr>
            <a:xfrm flipH="false" flipV="false" rot="0">
              <a:off x="0" y="0"/>
              <a:ext cx="3071717" cy="346694"/>
            </a:xfrm>
            <a:custGeom>
              <a:avLst/>
              <a:gdLst/>
              <a:ahLst/>
              <a:cxnLst/>
              <a:rect r="r" b="b" t="t" l="l"/>
              <a:pathLst>
                <a:path h="346694" w="3071717">
                  <a:moveTo>
                    <a:pt x="0" y="0"/>
                  </a:moveTo>
                  <a:lnTo>
                    <a:pt x="3071717" y="0"/>
                  </a:lnTo>
                  <a:lnTo>
                    <a:pt x="3071717" y="346694"/>
                  </a:lnTo>
                  <a:lnTo>
                    <a:pt x="0" y="346694"/>
                  </a:lnTo>
                  <a:close/>
                </a:path>
              </a:pathLst>
            </a:custGeom>
            <a:solidFill>
              <a:srgbClr val="80BFAC"/>
            </a:solidFill>
          </p:spPr>
        </p:sp>
        <p:sp>
          <p:nvSpPr>
            <p:cNvPr name="TextBox 8" id="8"/>
            <p:cNvSpPr txBox="true"/>
            <p:nvPr/>
          </p:nvSpPr>
          <p:spPr>
            <a:xfrm>
              <a:off x="0" y="0"/>
              <a:ext cx="3071717" cy="346694"/>
            </a:xfrm>
            <a:prstGeom prst="rect">
              <a:avLst/>
            </a:prstGeom>
          </p:spPr>
          <p:txBody>
            <a:bodyPr anchor="ctr" rtlCol="false" tIns="50800" lIns="50800" bIns="50800" rIns="50800"/>
            <a:lstStyle/>
            <a:p>
              <a:pPr algn="ctr">
                <a:lnSpc>
                  <a:spcPts val="272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9907338" y="0"/>
            <a:ext cx="10114224" cy="10790279"/>
            <a:chOff x="0" y="0"/>
            <a:chExt cx="2663829" cy="2841884"/>
          </a:xfrm>
        </p:grpSpPr>
        <p:sp>
          <p:nvSpPr>
            <p:cNvPr name="Freeform 3" id="3"/>
            <p:cNvSpPr/>
            <p:nvPr/>
          </p:nvSpPr>
          <p:spPr>
            <a:xfrm flipH="false" flipV="false" rot="0">
              <a:off x="0" y="0"/>
              <a:ext cx="2663828" cy="2841884"/>
            </a:xfrm>
            <a:custGeom>
              <a:avLst/>
              <a:gdLst/>
              <a:ahLst/>
              <a:cxnLst/>
              <a:rect r="r" b="b" t="t" l="l"/>
              <a:pathLst>
                <a:path h="2841884" w="2663828">
                  <a:moveTo>
                    <a:pt x="0" y="0"/>
                  </a:moveTo>
                  <a:lnTo>
                    <a:pt x="2663828" y="0"/>
                  </a:lnTo>
                  <a:lnTo>
                    <a:pt x="2663828" y="2841884"/>
                  </a:lnTo>
                  <a:lnTo>
                    <a:pt x="0" y="2841884"/>
                  </a:lnTo>
                  <a:close/>
                </a:path>
              </a:pathLst>
            </a:custGeom>
            <a:solidFill>
              <a:srgbClr val="80BFAC"/>
            </a:solidFill>
          </p:spPr>
        </p:sp>
        <p:sp>
          <p:nvSpPr>
            <p:cNvPr name="TextBox 4" id="4"/>
            <p:cNvSpPr txBox="true"/>
            <p:nvPr/>
          </p:nvSpPr>
          <p:spPr>
            <a:xfrm>
              <a:off x="0" y="0"/>
              <a:ext cx="2663829" cy="2841884"/>
            </a:xfrm>
            <a:prstGeom prst="rect">
              <a:avLst/>
            </a:prstGeom>
          </p:spPr>
          <p:txBody>
            <a:bodyPr anchor="ctr" rtlCol="false" tIns="50800" lIns="50800" bIns="50800" rIns="50800"/>
            <a:lstStyle/>
            <a:p>
              <a:pPr algn="ctr">
                <a:lnSpc>
                  <a:spcPts val="2729"/>
                </a:lnSpc>
              </a:pPr>
            </a:p>
          </p:txBody>
        </p:sp>
      </p:grpSp>
      <p:sp>
        <p:nvSpPr>
          <p:cNvPr name="TextBox 5" id="5"/>
          <p:cNvSpPr txBox="true"/>
          <p:nvPr/>
        </p:nvSpPr>
        <p:spPr>
          <a:xfrm rot="0">
            <a:off x="469135" y="2702004"/>
            <a:ext cx="8674865" cy="6200385"/>
          </a:xfrm>
          <a:prstGeom prst="rect">
            <a:avLst/>
          </a:prstGeom>
        </p:spPr>
        <p:txBody>
          <a:bodyPr anchor="t" rtlCol="false" tIns="0" lIns="0" bIns="0" rIns="0">
            <a:spAutoFit/>
          </a:bodyPr>
          <a:lstStyle/>
          <a:p>
            <a:pPr algn="just">
              <a:lnSpc>
                <a:spcPts val="4131"/>
              </a:lnSpc>
            </a:pPr>
            <a:r>
              <a:rPr lang="en-US" sz="2951" spc="-8">
                <a:solidFill>
                  <a:srgbClr val="FFFFFF"/>
                </a:solidFill>
                <a:latin typeface="DM Sans"/>
                <a:ea typeface="DM Sans"/>
                <a:cs typeface="DM Sans"/>
                <a:sym typeface="DM Sans"/>
              </a:rPr>
              <a:t>Haar features are the relevant features for face detection. It was proposed by Alfred Haar in 1909. They are like convolutional kernels. There are various types of haar like features but the most dominant features used are :</a:t>
            </a:r>
          </a:p>
          <a:p>
            <a:pPr algn="just" marL="637193" indent="-318596" lvl="1">
              <a:lnSpc>
                <a:spcPts val="4131"/>
              </a:lnSpc>
              <a:buAutoNum type="arabicPeriod" startAt="1"/>
            </a:pPr>
            <a:r>
              <a:rPr lang="en-US" sz="2951" spc="-8">
                <a:solidFill>
                  <a:srgbClr val="FFFFFF"/>
                </a:solidFill>
                <a:latin typeface="DM Sans"/>
                <a:ea typeface="DM Sans"/>
                <a:cs typeface="DM Sans"/>
                <a:sym typeface="DM Sans"/>
              </a:rPr>
              <a:t>2 Rectangular Haar features</a:t>
            </a:r>
          </a:p>
          <a:p>
            <a:pPr algn="just" marL="637193" indent="-318596" lvl="1">
              <a:lnSpc>
                <a:spcPts val="4131"/>
              </a:lnSpc>
              <a:buAutoNum type="arabicPeriod" startAt="1"/>
            </a:pPr>
            <a:r>
              <a:rPr lang="en-US" sz="2951" spc="-8">
                <a:solidFill>
                  <a:srgbClr val="FFFFFF"/>
                </a:solidFill>
                <a:latin typeface="DM Sans"/>
                <a:ea typeface="DM Sans"/>
                <a:cs typeface="DM Sans"/>
                <a:sym typeface="DM Sans"/>
              </a:rPr>
              <a:t>3 Rectangular Haar features</a:t>
            </a:r>
          </a:p>
          <a:p>
            <a:pPr algn="just" marL="637193" indent="-318596" lvl="1">
              <a:lnSpc>
                <a:spcPts val="4131"/>
              </a:lnSpc>
              <a:buAutoNum type="arabicPeriod" startAt="1"/>
            </a:pPr>
            <a:r>
              <a:rPr lang="en-US" sz="2951" spc="-8">
                <a:solidFill>
                  <a:srgbClr val="FFFFFF"/>
                </a:solidFill>
                <a:latin typeface="DM Sans"/>
                <a:ea typeface="DM Sans"/>
                <a:cs typeface="DM Sans"/>
                <a:sym typeface="DM Sans"/>
              </a:rPr>
              <a:t>4 Rectangular Haar features</a:t>
            </a:r>
          </a:p>
          <a:p>
            <a:pPr algn="just">
              <a:lnSpc>
                <a:spcPts val="4131"/>
              </a:lnSpc>
            </a:pPr>
          </a:p>
          <a:p>
            <a:pPr algn="just">
              <a:lnSpc>
                <a:spcPts val="4131"/>
              </a:lnSpc>
            </a:pPr>
          </a:p>
          <a:p>
            <a:pPr algn="just">
              <a:lnSpc>
                <a:spcPts val="4131"/>
              </a:lnSpc>
            </a:pPr>
          </a:p>
          <a:p>
            <a:pPr algn="just">
              <a:lnSpc>
                <a:spcPts val="4131"/>
              </a:lnSpc>
            </a:pPr>
          </a:p>
        </p:txBody>
      </p:sp>
      <p:sp>
        <p:nvSpPr>
          <p:cNvPr name="Freeform 6" id="6"/>
          <p:cNvSpPr/>
          <p:nvPr/>
        </p:nvSpPr>
        <p:spPr>
          <a:xfrm flipH="false" flipV="false" rot="0">
            <a:off x="10529705" y="2165554"/>
            <a:ext cx="7351962" cy="5955893"/>
          </a:xfrm>
          <a:custGeom>
            <a:avLst/>
            <a:gdLst/>
            <a:ahLst/>
            <a:cxnLst/>
            <a:rect r="r" b="b" t="t" l="l"/>
            <a:pathLst>
              <a:path h="5955893" w="7351962">
                <a:moveTo>
                  <a:pt x="0" y="0"/>
                </a:moveTo>
                <a:lnTo>
                  <a:pt x="7351961" y="0"/>
                </a:lnTo>
                <a:lnTo>
                  <a:pt x="7351961" y="5955892"/>
                </a:lnTo>
                <a:lnTo>
                  <a:pt x="0" y="5955892"/>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670332" y="2496533"/>
            <a:ext cx="7960894" cy="5970671"/>
          </a:xfrm>
          <a:custGeom>
            <a:avLst/>
            <a:gdLst/>
            <a:ahLst/>
            <a:cxnLst/>
            <a:rect r="r" b="b" t="t" l="l"/>
            <a:pathLst>
              <a:path h="5970671" w="7960894">
                <a:moveTo>
                  <a:pt x="0" y="0"/>
                </a:moveTo>
                <a:lnTo>
                  <a:pt x="7960894" y="0"/>
                </a:lnTo>
                <a:lnTo>
                  <a:pt x="7960894" y="5970671"/>
                </a:lnTo>
                <a:lnTo>
                  <a:pt x="0" y="5970671"/>
                </a:lnTo>
                <a:lnTo>
                  <a:pt x="0" y="0"/>
                </a:lnTo>
                <a:close/>
              </a:path>
            </a:pathLst>
          </a:custGeom>
          <a:blipFill>
            <a:blip r:embed="rId2"/>
            <a:stretch>
              <a:fillRect l="0" t="0" r="0" b="0"/>
            </a:stretch>
          </a:blipFill>
        </p:spPr>
      </p:sp>
      <p:sp>
        <p:nvSpPr>
          <p:cNvPr name="TextBox 3" id="3"/>
          <p:cNvSpPr txBox="true"/>
          <p:nvPr/>
        </p:nvSpPr>
        <p:spPr>
          <a:xfrm rot="0">
            <a:off x="9144000" y="3206711"/>
            <a:ext cx="7775567" cy="3460187"/>
          </a:xfrm>
          <a:prstGeom prst="rect">
            <a:avLst/>
          </a:prstGeom>
        </p:spPr>
        <p:txBody>
          <a:bodyPr anchor="t" rtlCol="false" tIns="0" lIns="0" bIns="0" rIns="0">
            <a:spAutoFit/>
          </a:bodyPr>
          <a:lstStyle/>
          <a:p>
            <a:pPr algn="just" marL="710766" indent="-355383" lvl="1">
              <a:lnSpc>
                <a:spcPts val="4608"/>
              </a:lnSpc>
              <a:buFont typeface="Arial"/>
              <a:buChar char="•"/>
            </a:pPr>
            <a:r>
              <a:rPr lang="en-US" sz="3292">
                <a:solidFill>
                  <a:srgbClr val="FFFFFF"/>
                </a:solidFill>
                <a:latin typeface="DM Sans"/>
                <a:ea typeface="DM Sans"/>
                <a:cs typeface="DM Sans"/>
                <a:sym typeface="DM Sans"/>
              </a:rPr>
              <a:t>Adjacent rectangular regions at a specific location</a:t>
            </a:r>
          </a:p>
          <a:p>
            <a:pPr algn="just" marL="710766" indent="-355383" lvl="1">
              <a:lnSpc>
                <a:spcPts val="4608"/>
              </a:lnSpc>
              <a:buFont typeface="Arial"/>
              <a:buChar char="•"/>
            </a:pPr>
            <a:r>
              <a:rPr lang="en-US" sz="3292">
                <a:solidFill>
                  <a:srgbClr val="FFFFFF"/>
                </a:solidFill>
                <a:latin typeface="DM Sans"/>
                <a:ea typeface="DM Sans"/>
                <a:cs typeface="DM Sans"/>
                <a:sym typeface="DM Sans"/>
              </a:rPr>
              <a:t>Sums up the pixel intensities in each region</a:t>
            </a:r>
          </a:p>
          <a:p>
            <a:pPr algn="just" marL="710766" indent="-355383" lvl="1">
              <a:lnSpc>
                <a:spcPts val="4608"/>
              </a:lnSpc>
              <a:buFont typeface="Arial"/>
              <a:buChar char="•"/>
            </a:pPr>
            <a:r>
              <a:rPr lang="en-US" sz="3292">
                <a:solidFill>
                  <a:srgbClr val="FFFFFF"/>
                </a:solidFill>
                <a:latin typeface="DM Sans"/>
                <a:ea typeface="DM Sans"/>
                <a:cs typeface="DM Sans"/>
                <a:sym typeface="DM Sans"/>
              </a:rPr>
              <a:t>Calculate the difference between these sums</a:t>
            </a:r>
          </a:p>
        </p:txBody>
      </p:sp>
      <p:sp>
        <p:nvSpPr>
          <p:cNvPr name="TextBox 4" id="4"/>
          <p:cNvSpPr txBox="true"/>
          <p:nvPr/>
        </p:nvSpPr>
        <p:spPr>
          <a:xfrm rot="0">
            <a:off x="9613053" y="914400"/>
            <a:ext cx="6837462" cy="1044120"/>
          </a:xfrm>
          <a:prstGeom prst="rect">
            <a:avLst/>
          </a:prstGeom>
        </p:spPr>
        <p:txBody>
          <a:bodyPr anchor="t" rtlCol="false" tIns="0" lIns="0" bIns="0" rIns="0">
            <a:spAutoFit/>
          </a:bodyPr>
          <a:lstStyle/>
          <a:p>
            <a:pPr algn="just">
              <a:lnSpc>
                <a:spcPts val="8652"/>
              </a:lnSpc>
            </a:pPr>
            <a:r>
              <a:rPr lang="en-US" sz="6180" b="true">
                <a:solidFill>
                  <a:srgbClr val="FFFFFF"/>
                </a:solidFill>
                <a:latin typeface="DM Sans Bold"/>
                <a:ea typeface="DM Sans Bold"/>
                <a:cs typeface="DM Sans Bold"/>
                <a:sym typeface="DM Sans Bold"/>
              </a:rPr>
              <a:t>Haar features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80BFAC"/>
        </a:solidFill>
      </p:bgPr>
    </p:bg>
    <p:spTree>
      <p:nvGrpSpPr>
        <p:cNvPr id="1" name=""/>
        <p:cNvGrpSpPr/>
        <p:nvPr/>
      </p:nvGrpSpPr>
      <p:grpSpPr>
        <a:xfrm>
          <a:off x="0" y="0"/>
          <a:ext cx="0" cy="0"/>
          <a:chOff x="0" y="0"/>
          <a:chExt cx="0" cy="0"/>
        </a:xfrm>
      </p:grpSpPr>
      <p:grpSp>
        <p:nvGrpSpPr>
          <p:cNvPr name="Group 2" id="2"/>
          <p:cNvGrpSpPr/>
          <p:nvPr/>
        </p:nvGrpSpPr>
        <p:grpSpPr>
          <a:xfrm rot="0">
            <a:off x="7431254" y="0"/>
            <a:ext cx="10856746" cy="10287000"/>
            <a:chOff x="0" y="0"/>
            <a:chExt cx="2859390" cy="2709333"/>
          </a:xfrm>
        </p:grpSpPr>
        <p:sp>
          <p:nvSpPr>
            <p:cNvPr name="Freeform 3" id="3"/>
            <p:cNvSpPr/>
            <p:nvPr/>
          </p:nvSpPr>
          <p:spPr>
            <a:xfrm flipH="false" flipV="false" rot="0">
              <a:off x="0" y="0"/>
              <a:ext cx="2859390" cy="2709333"/>
            </a:xfrm>
            <a:custGeom>
              <a:avLst/>
              <a:gdLst/>
              <a:ahLst/>
              <a:cxnLst/>
              <a:rect r="r" b="b" t="t" l="l"/>
              <a:pathLst>
                <a:path h="2709333" w="2859390">
                  <a:moveTo>
                    <a:pt x="0" y="0"/>
                  </a:moveTo>
                  <a:lnTo>
                    <a:pt x="2859390" y="0"/>
                  </a:lnTo>
                  <a:lnTo>
                    <a:pt x="2859390" y="2709333"/>
                  </a:lnTo>
                  <a:lnTo>
                    <a:pt x="0" y="2709333"/>
                  </a:lnTo>
                  <a:close/>
                </a:path>
              </a:pathLst>
            </a:custGeom>
            <a:solidFill>
              <a:srgbClr val="FFFFFF"/>
            </a:solidFill>
          </p:spPr>
        </p:sp>
        <p:sp>
          <p:nvSpPr>
            <p:cNvPr name="TextBox 4" id="4"/>
            <p:cNvSpPr txBox="true"/>
            <p:nvPr/>
          </p:nvSpPr>
          <p:spPr>
            <a:xfrm>
              <a:off x="0" y="0"/>
              <a:ext cx="2859390" cy="2709333"/>
            </a:xfrm>
            <a:prstGeom prst="rect">
              <a:avLst/>
            </a:prstGeom>
          </p:spPr>
          <p:txBody>
            <a:bodyPr anchor="ctr" rtlCol="false" tIns="50800" lIns="50800" bIns="50800" rIns="50800"/>
            <a:lstStyle/>
            <a:p>
              <a:pPr algn="ctr">
                <a:lnSpc>
                  <a:spcPts val="2729"/>
                </a:lnSpc>
              </a:pPr>
            </a:p>
          </p:txBody>
        </p:sp>
      </p:grpSp>
      <p:sp>
        <p:nvSpPr>
          <p:cNvPr name="Freeform 5" id="5"/>
          <p:cNvSpPr/>
          <p:nvPr/>
        </p:nvSpPr>
        <p:spPr>
          <a:xfrm flipH="false" flipV="false" rot="0">
            <a:off x="8106083" y="2375151"/>
            <a:ext cx="9598570" cy="5327206"/>
          </a:xfrm>
          <a:custGeom>
            <a:avLst/>
            <a:gdLst/>
            <a:ahLst/>
            <a:cxnLst/>
            <a:rect r="r" b="b" t="t" l="l"/>
            <a:pathLst>
              <a:path h="5327206" w="9598570">
                <a:moveTo>
                  <a:pt x="0" y="0"/>
                </a:moveTo>
                <a:lnTo>
                  <a:pt x="9598570" y="0"/>
                </a:lnTo>
                <a:lnTo>
                  <a:pt x="9598570" y="5327206"/>
                </a:lnTo>
                <a:lnTo>
                  <a:pt x="0" y="5327206"/>
                </a:lnTo>
                <a:lnTo>
                  <a:pt x="0" y="0"/>
                </a:lnTo>
                <a:close/>
              </a:path>
            </a:pathLst>
          </a:custGeom>
          <a:blipFill>
            <a:blip r:embed="rId2"/>
            <a:stretch>
              <a:fillRect l="0" t="0" r="0" b="0"/>
            </a:stretch>
          </a:blipFill>
        </p:spPr>
      </p:sp>
      <p:sp>
        <p:nvSpPr>
          <p:cNvPr name="TextBox 6" id="6"/>
          <p:cNvSpPr txBox="true"/>
          <p:nvPr/>
        </p:nvSpPr>
        <p:spPr>
          <a:xfrm rot="0">
            <a:off x="8707604" y="297411"/>
            <a:ext cx="8997049" cy="1348277"/>
          </a:xfrm>
          <a:prstGeom prst="rect">
            <a:avLst/>
          </a:prstGeom>
        </p:spPr>
        <p:txBody>
          <a:bodyPr anchor="t" rtlCol="false" tIns="0" lIns="0" bIns="0" rIns="0">
            <a:spAutoFit/>
          </a:bodyPr>
          <a:lstStyle/>
          <a:p>
            <a:pPr algn="l">
              <a:lnSpc>
                <a:spcPts val="10156"/>
              </a:lnSpc>
            </a:pPr>
            <a:r>
              <a:rPr lang="en-US" sz="8125" b="true">
                <a:solidFill>
                  <a:srgbClr val="0B4B49"/>
                </a:solidFill>
                <a:latin typeface="Poppins Bold"/>
                <a:ea typeface="Poppins Bold"/>
                <a:cs typeface="Poppins Bold"/>
                <a:sym typeface="Poppins Bold"/>
              </a:rPr>
              <a:t>Integral image</a:t>
            </a:r>
          </a:p>
        </p:txBody>
      </p:sp>
      <p:sp>
        <p:nvSpPr>
          <p:cNvPr name="TextBox 7" id="7"/>
          <p:cNvSpPr txBox="true"/>
          <p:nvPr/>
        </p:nvSpPr>
        <p:spPr>
          <a:xfrm rot="0">
            <a:off x="417227" y="2068023"/>
            <a:ext cx="6678907" cy="5634334"/>
          </a:xfrm>
          <a:prstGeom prst="rect">
            <a:avLst/>
          </a:prstGeom>
        </p:spPr>
        <p:txBody>
          <a:bodyPr anchor="t" rtlCol="false" tIns="0" lIns="0" bIns="0" rIns="0">
            <a:spAutoFit/>
          </a:bodyPr>
          <a:lstStyle/>
          <a:p>
            <a:pPr algn="just">
              <a:lnSpc>
                <a:spcPts val="3471"/>
              </a:lnSpc>
            </a:pPr>
            <a:r>
              <a:rPr lang="en-US" sz="2479">
                <a:solidFill>
                  <a:srgbClr val="0B4B49"/>
                </a:solidFill>
                <a:latin typeface="DM Sans"/>
                <a:ea typeface="DM Sans"/>
                <a:cs typeface="DM Sans"/>
                <a:sym typeface="DM Sans"/>
              </a:rPr>
              <a:t>Because we have to use haar-like features in all possible sizes and locations which eventually result in around 200k features to calculate which is a really big number. The problem with novel calculation of haar features is that we have to calculate the average of a given region multiple times and the time complexity of these operations are O(n*n). We can use an integral image approach to achieve O(1) running time. A given pixel in the integral image is the sum of all the pixels on the left and all the pixels above it.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10800000">
            <a:off x="0" y="9680044"/>
            <a:ext cx="18288000" cy="606956"/>
            <a:chOff x="0" y="0"/>
            <a:chExt cx="4816593" cy="159857"/>
          </a:xfrm>
        </p:grpSpPr>
        <p:sp>
          <p:nvSpPr>
            <p:cNvPr name="Freeform 3" id="3"/>
            <p:cNvSpPr/>
            <p:nvPr/>
          </p:nvSpPr>
          <p:spPr>
            <a:xfrm flipH="false" flipV="false" rot="0">
              <a:off x="0" y="0"/>
              <a:ext cx="4816592" cy="159857"/>
            </a:xfrm>
            <a:custGeom>
              <a:avLst/>
              <a:gdLst/>
              <a:ahLst/>
              <a:cxnLst/>
              <a:rect r="r" b="b" t="t" l="l"/>
              <a:pathLst>
                <a:path h="159857" w="4816592">
                  <a:moveTo>
                    <a:pt x="0" y="0"/>
                  </a:moveTo>
                  <a:lnTo>
                    <a:pt x="4816592" y="0"/>
                  </a:lnTo>
                  <a:lnTo>
                    <a:pt x="4816592" y="159857"/>
                  </a:lnTo>
                  <a:lnTo>
                    <a:pt x="0" y="159857"/>
                  </a:lnTo>
                  <a:close/>
                </a:path>
              </a:pathLst>
            </a:custGeom>
            <a:gradFill rotWithShape="true">
              <a:gsLst>
                <a:gs pos="0">
                  <a:srgbClr val="0A3F3A">
                    <a:alpha val="100000"/>
                  </a:srgbClr>
                </a:gs>
                <a:gs pos="50000">
                  <a:srgbClr val="116E71">
                    <a:alpha val="100000"/>
                  </a:srgbClr>
                </a:gs>
                <a:gs pos="100000">
                  <a:srgbClr val="43D8C6">
                    <a:alpha val="100000"/>
                  </a:srgbClr>
                </a:gs>
              </a:gsLst>
              <a:path path="circle">
                <a:fillToRect l="0" r="100000" t="0" b="100000"/>
              </a:path>
              <a:tileRect r="0" l="-100000" b="0" t="-100000"/>
            </a:gradFill>
          </p:spPr>
        </p:sp>
        <p:sp>
          <p:nvSpPr>
            <p:cNvPr name="TextBox 4" id="4"/>
            <p:cNvSpPr txBox="true"/>
            <p:nvPr/>
          </p:nvSpPr>
          <p:spPr>
            <a:xfrm>
              <a:off x="0" y="0"/>
              <a:ext cx="4816593" cy="159857"/>
            </a:xfrm>
            <a:prstGeom prst="rect">
              <a:avLst/>
            </a:prstGeom>
          </p:spPr>
          <p:txBody>
            <a:bodyPr anchor="ctr" rtlCol="false" tIns="50800" lIns="50800" bIns="50800" rIns="50800"/>
            <a:lstStyle/>
            <a:p>
              <a:pPr algn="ctr">
                <a:lnSpc>
                  <a:spcPts val="2729"/>
                </a:lnSpc>
              </a:pPr>
            </a:p>
          </p:txBody>
        </p:sp>
      </p:grpSp>
      <p:grpSp>
        <p:nvGrpSpPr>
          <p:cNvPr name="Group 5" id="5"/>
          <p:cNvGrpSpPr/>
          <p:nvPr/>
        </p:nvGrpSpPr>
        <p:grpSpPr>
          <a:xfrm rot="0">
            <a:off x="10847377" y="0"/>
            <a:ext cx="7440623" cy="9680044"/>
            <a:chOff x="0" y="0"/>
            <a:chExt cx="1959670" cy="2549476"/>
          </a:xfrm>
        </p:grpSpPr>
        <p:sp>
          <p:nvSpPr>
            <p:cNvPr name="Freeform 6" id="6"/>
            <p:cNvSpPr/>
            <p:nvPr/>
          </p:nvSpPr>
          <p:spPr>
            <a:xfrm flipH="false" flipV="false" rot="0">
              <a:off x="0" y="0"/>
              <a:ext cx="1959670" cy="2549477"/>
            </a:xfrm>
            <a:custGeom>
              <a:avLst/>
              <a:gdLst/>
              <a:ahLst/>
              <a:cxnLst/>
              <a:rect r="r" b="b" t="t" l="l"/>
              <a:pathLst>
                <a:path h="2549477" w="1959670">
                  <a:moveTo>
                    <a:pt x="0" y="0"/>
                  </a:moveTo>
                  <a:lnTo>
                    <a:pt x="1959670" y="0"/>
                  </a:lnTo>
                  <a:lnTo>
                    <a:pt x="1959670" y="2549477"/>
                  </a:lnTo>
                  <a:lnTo>
                    <a:pt x="0" y="2549477"/>
                  </a:lnTo>
                  <a:close/>
                </a:path>
              </a:pathLst>
            </a:custGeom>
            <a:solidFill>
              <a:srgbClr val="FFFFFF"/>
            </a:solidFill>
          </p:spPr>
        </p:sp>
        <p:sp>
          <p:nvSpPr>
            <p:cNvPr name="TextBox 7" id="7"/>
            <p:cNvSpPr txBox="true"/>
            <p:nvPr/>
          </p:nvSpPr>
          <p:spPr>
            <a:xfrm>
              <a:off x="0" y="0"/>
              <a:ext cx="1959670" cy="2549476"/>
            </a:xfrm>
            <a:prstGeom prst="rect">
              <a:avLst/>
            </a:prstGeom>
          </p:spPr>
          <p:txBody>
            <a:bodyPr anchor="ctr" rtlCol="false" tIns="50800" lIns="50800" bIns="50800" rIns="50800"/>
            <a:lstStyle/>
            <a:p>
              <a:pPr algn="ctr">
                <a:lnSpc>
                  <a:spcPts val="2729"/>
                </a:lnSpc>
              </a:pPr>
            </a:p>
          </p:txBody>
        </p:sp>
      </p:grpSp>
      <p:grpSp>
        <p:nvGrpSpPr>
          <p:cNvPr name="Group 8" id="8"/>
          <p:cNvGrpSpPr/>
          <p:nvPr/>
        </p:nvGrpSpPr>
        <p:grpSpPr>
          <a:xfrm rot="0">
            <a:off x="10847377" y="7633558"/>
            <a:ext cx="7440623" cy="2046486"/>
            <a:chOff x="0" y="0"/>
            <a:chExt cx="1959670" cy="538992"/>
          </a:xfrm>
        </p:grpSpPr>
        <p:sp>
          <p:nvSpPr>
            <p:cNvPr name="Freeform 9" id="9"/>
            <p:cNvSpPr/>
            <p:nvPr/>
          </p:nvSpPr>
          <p:spPr>
            <a:xfrm flipH="false" flipV="false" rot="0">
              <a:off x="0" y="0"/>
              <a:ext cx="1959670" cy="538992"/>
            </a:xfrm>
            <a:custGeom>
              <a:avLst/>
              <a:gdLst/>
              <a:ahLst/>
              <a:cxnLst/>
              <a:rect r="r" b="b" t="t" l="l"/>
              <a:pathLst>
                <a:path h="538992" w="1959670">
                  <a:moveTo>
                    <a:pt x="0" y="0"/>
                  </a:moveTo>
                  <a:lnTo>
                    <a:pt x="1959670" y="0"/>
                  </a:lnTo>
                  <a:lnTo>
                    <a:pt x="1959670" y="538992"/>
                  </a:lnTo>
                  <a:lnTo>
                    <a:pt x="0" y="538992"/>
                  </a:lnTo>
                  <a:close/>
                </a:path>
              </a:pathLst>
            </a:custGeom>
            <a:solidFill>
              <a:srgbClr val="80BFAC"/>
            </a:solidFill>
          </p:spPr>
        </p:sp>
        <p:sp>
          <p:nvSpPr>
            <p:cNvPr name="TextBox 10" id="10"/>
            <p:cNvSpPr txBox="true"/>
            <p:nvPr/>
          </p:nvSpPr>
          <p:spPr>
            <a:xfrm>
              <a:off x="0" y="0"/>
              <a:ext cx="1959670" cy="538992"/>
            </a:xfrm>
            <a:prstGeom prst="rect">
              <a:avLst/>
            </a:prstGeom>
          </p:spPr>
          <p:txBody>
            <a:bodyPr anchor="ctr" rtlCol="false" tIns="50800" lIns="50800" bIns="50800" rIns="50800"/>
            <a:lstStyle/>
            <a:p>
              <a:pPr algn="ctr">
                <a:lnSpc>
                  <a:spcPts val="2729"/>
                </a:lnSpc>
              </a:pPr>
            </a:p>
          </p:txBody>
        </p:sp>
      </p:grpSp>
      <p:sp>
        <p:nvSpPr>
          <p:cNvPr name="Freeform 11" id="11"/>
          <p:cNvSpPr/>
          <p:nvPr/>
        </p:nvSpPr>
        <p:spPr>
          <a:xfrm flipH="false" flipV="false" rot="0">
            <a:off x="645746" y="1699243"/>
            <a:ext cx="9620315" cy="6957557"/>
          </a:xfrm>
          <a:custGeom>
            <a:avLst/>
            <a:gdLst/>
            <a:ahLst/>
            <a:cxnLst/>
            <a:rect r="r" b="b" t="t" l="l"/>
            <a:pathLst>
              <a:path h="6957557" w="9620315">
                <a:moveTo>
                  <a:pt x="0" y="0"/>
                </a:moveTo>
                <a:lnTo>
                  <a:pt x="9620315" y="0"/>
                </a:lnTo>
                <a:lnTo>
                  <a:pt x="9620315" y="6957558"/>
                </a:lnTo>
                <a:lnTo>
                  <a:pt x="0" y="6957558"/>
                </a:lnTo>
                <a:lnTo>
                  <a:pt x="0" y="0"/>
                </a:lnTo>
                <a:close/>
              </a:path>
            </a:pathLst>
          </a:custGeom>
          <a:blipFill>
            <a:blip r:embed="rId2"/>
            <a:stretch>
              <a:fillRect l="-3709" t="-103432" r="0" b="-106622"/>
            </a:stretch>
          </a:blipFill>
        </p:spPr>
      </p:sp>
      <p:sp>
        <p:nvSpPr>
          <p:cNvPr name="TextBox 12" id="12"/>
          <p:cNvSpPr txBox="true"/>
          <p:nvPr/>
        </p:nvSpPr>
        <p:spPr>
          <a:xfrm rot="0">
            <a:off x="11956039" y="1651618"/>
            <a:ext cx="5223298" cy="5680075"/>
          </a:xfrm>
          <a:prstGeom prst="rect">
            <a:avLst/>
          </a:prstGeom>
        </p:spPr>
        <p:txBody>
          <a:bodyPr anchor="t" rtlCol="false" tIns="0" lIns="0" bIns="0" rIns="0">
            <a:spAutoFit/>
          </a:bodyPr>
          <a:lstStyle/>
          <a:p>
            <a:pPr algn="just">
              <a:lnSpc>
                <a:spcPts val="3499"/>
              </a:lnSpc>
            </a:pPr>
            <a:r>
              <a:rPr lang="en-US" sz="2499" spc="-7">
                <a:solidFill>
                  <a:srgbClr val="0B4B49"/>
                </a:solidFill>
                <a:latin typeface="DM Sans"/>
                <a:ea typeface="DM Sans"/>
                <a:cs typeface="DM Sans"/>
                <a:sym typeface="DM Sans"/>
              </a:rPr>
              <a:t>Using integral images we can achieve constant time evaluation of Haar features.</a:t>
            </a:r>
          </a:p>
          <a:p>
            <a:pPr algn="just" marL="539748" indent="-269874" lvl="1">
              <a:lnSpc>
                <a:spcPts val="3499"/>
              </a:lnSpc>
              <a:buAutoNum type="arabicPeriod" startAt="1"/>
            </a:pPr>
            <a:r>
              <a:rPr lang="en-US" sz="2499" spc="-7">
                <a:solidFill>
                  <a:srgbClr val="0B4B49"/>
                </a:solidFill>
                <a:latin typeface="DM Sans"/>
                <a:ea typeface="DM Sans"/>
                <a:cs typeface="DM Sans"/>
                <a:sym typeface="DM Sans"/>
              </a:rPr>
              <a:t>Edge Features or 2 Rectangular Features requires only 6 memory lookups</a:t>
            </a:r>
          </a:p>
          <a:p>
            <a:pPr algn="just" marL="539748" indent="-269874" lvl="1">
              <a:lnSpc>
                <a:spcPts val="3499"/>
              </a:lnSpc>
              <a:buAutoNum type="arabicPeriod" startAt="1"/>
            </a:pPr>
            <a:r>
              <a:rPr lang="en-US" sz="2499" spc="-7">
                <a:solidFill>
                  <a:srgbClr val="0B4B49"/>
                </a:solidFill>
                <a:latin typeface="DM Sans"/>
                <a:ea typeface="DM Sans"/>
                <a:cs typeface="DM Sans"/>
                <a:sym typeface="DM Sans"/>
              </a:rPr>
              <a:t>Line Features or 3 Rectangular Features requires only 8 memory lookups.</a:t>
            </a:r>
          </a:p>
          <a:p>
            <a:pPr algn="just" marL="539748" indent="-269874" lvl="1">
              <a:lnSpc>
                <a:spcPts val="3499"/>
              </a:lnSpc>
              <a:buAutoNum type="arabicPeriod" startAt="1"/>
            </a:pPr>
            <a:r>
              <a:rPr lang="en-US" sz="2499" spc="-7">
                <a:solidFill>
                  <a:srgbClr val="0B4B49"/>
                </a:solidFill>
                <a:latin typeface="DM Sans"/>
                <a:ea typeface="DM Sans"/>
                <a:cs typeface="DM Sans"/>
                <a:sym typeface="DM Sans"/>
              </a:rPr>
              <a:t>Diagonal Features or 4 Rectangular Features requires only 9 memory lookups.</a:t>
            </a:r>
          </a:p>
          <a:p>
            <a:pPr algn="just">
              <a:lnSpc>
                <a:spcPts val="349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446970" y="2843745"/>
            <a:ext cx="7812330" cy="4599509"/>
          </a:xfrm>
          <a:custGeom>
            <a:avLst/>
            <a:gdLst/>
            <a:ahLst/>
            <a:cxnLst/>
            <a:rect r="r" b="b" t="t" l="l"/>
            <a:pathLst>
              <a:path h="4599509" w="7812330">
                <a:moveTo>
                  <a:pt x="0" y="0"/>
                </a:moveTo>
                <a:lnTo>
                  <a:pt x="7812330" y="0"/>
                </a:lnTo>
                <a:lnTo>
                  <a:pt x="7812330" y="4599510"/>
                </a:lnTo>
                <a:lnTo>
                  <a:pt x="0" y="4599510"/>
                </a:lnTo>
                <a:lnTo>
                  <a:pt x="0" y="0"/>
                </a:lnTo>
                <a:close/>
              </a:path>
            </a:pathLst>
          </a:custGeom>
          <a:blipFill>
            <a:blip r:embed="rId2"/>
            <a:stretch>
              <a:fillRect l="0" t="0" r="0" b="0"/>
            </a:stretch>
          </a:blipFill>
        </p:spPr>
      </p:sp>
      <p:sp>
        <p:nvSpPr>
          <p:cNvPr name="TextBox 3" id="3"/>
          <p:cNvSpPr txBox="true"/>
          <p:nvPr/>
        </p:nvSpPr>
        <p:spPr>
          <a:xfrm rot="0">
            <a:off x="1629669" y="897686"/>
            <a:ext cx="4039321" cy="384921"/>
          </a:xfrm>
          <a:prstGeom prst="rect">
            <a:avLst/>
          </a:prstGeom>
        </p:spPr>
        <p:txBody>
          <a:bodyPr anchor="t" rtlCol="false" tIns="0" lIns="0" bIns="0" rIns="0">
            <a:spAutoFit/>
          </a:bodyPr>
          <a:lstStyle/>
          <a:p>
            <a:pPr algn="l">
              <a:lnSpc>
                <a:spcPts val="2729"/>
              </a:lnSpc>
            </a:pPr>
            <a:r>
              <a:rPr lang="en-US" sz="2551" b="true">
                <a:solidFill>
                  <a:srgbClr val="FFFFFF"/>
                </a:solidFill>
                <a:latin typeface="Poppins Semi-Bold"/>
                <a:ea typeface="Poppins Semi-Bold"/>
                <a:cs typeface="Poppins Semi-Bold"/>
                <a:sym typeface="Poppins Semi-Bold"/>
              </a:rPr>
              <a:t>Thynk Unlimited</a:t>
            </a:r>
          </a:p>
        </p:txBody>
      </p:sp>
      <p:sp>
        <p:nvSpPr>
          <p:cNvPr name="TextBox 4" id="4"/>
          <p:cNvSpPr txBox="true"/>
          <p:nvPr/>
        </p:nvSpPr>
        <p:spPr>
          <a:xfrm rot="0">
            <a:off x="1028700" y="7884168"/>
            <a:ext cx="6306298" cy="1345804"/>
          </a:xfrm>
          <a:prstGeom prst="rect">
            <a:avLst/>
          </a:prstGeom>
        </p:spPr>
        <p:txBody>
          <a:bodyPr anchor="t" rtlCol="false" tIns="0" lIns="0" bIns="0" rIns="0">
            <a:spAutoFit/>
          </a:bodyPr>
          <a:lstStyle/>
          <a:p>
            <a:pPr algn="l">
              <a:lnSpc>
                <a:spcPts val="9488"/>
              </a:lnSpc>
            </a:pPr>
            <a:r>
              <a:rPr lang="en-US" sz="9488" b="true">
                <a:solidFill>
                  <a:srgbClr val="FFFFFF"/>
                </a:solidFill>
                <a:latin typeface="Poppins Bold"/>
                <a:ea typeface="Poppins Bold"/>
                <a:cs typeface="Poppins Bold"/>
                <a:sym typeface="Poppins Bold"/>
              </a:rPr>
              <a:t>AI Ethics</a:t>
            </a:r>
          </a:p>
        </p:txBody>
      </p:sp>
      <p:sp>
        <p:nvSpPr>
          <p:cNvPr name="TextBox 5" id="5"/>
          <p:cNvSpPr txBox="true"/>
          <p:nvPr/>
        </p:nvSpPr>
        <p:spPr>
          <a:xfrm rot="0">
            <a:off x="668059" y="2706295"/>
            <a:ext cx="8123005" cy="5803151"/>
          </a:xfrm>
          <a:prstGeom prst="rect">
            <a:avLst/>
          </a:prstGeom>
        </p:spPr>
        <p:txBody>
          <a:bodyPr anchor="t" rtlCol="false" tIns="0" lIns="0" bIns="0" rIns="0">
            <a:spAutoFit/>
          </a:bodyPr>
          <a:lstStyle/>
          <a:p>
            <a:pPr algn="just">
              <a:lnSpc>
                <a:spcPts val="3576"/>
              </a:lnSpc>
            </a:pPr>
            <a:r>
              <a:rPr lang="en-US" sz="2554">
                <a:solidFill>
                  <a:srgbClr val="0B4B49"/>
                </a:solidFill>
                <a:latin typeface="DM Sans"/>
                <a:ea typeface="DM Sans"/>
                <a:cs typeface="DM Sans"/>
                <a:sym typeface="DM Sans"/>
              </a:rPr>
              <a:t>1.Many Weak Classifiers: Instead of using one complex classifier, AdaBoost combines many simple ones. These simple classifiers (called “weak classifiers”) focus on detecting small patterns in an image, like edges or bright and dark areas.</a:t>
            </a:r>
          </a:p>
          <a:p>
            <a:pPr algn="just">
              <a:lnSpc>
                <a:spcPts val="3576"/>
              </a:lnSpc>
            </a:pPr>
            <a:r>
              <a:rPr lang="en-US" sz="2554">
                <a:solidFill>
                  <a:srgbClr val="0B4B49"/>
                </a:solidFill>
                <a:latin typeface="DM Sans"/>
                <a:ea typeface="DM Sans"/>
                <a:cs typeface="DM Sans"/>
                <a:sym typeface="DM Sans"/>
              </a:rPr>
              <a:t> 2. Boosting: Initially, all weak classifiers are given equal importance. If a classifier makes mistakes, AdaBoost increases its weight, meaning it pays more attention to the mistakes in the next round.</a:t>
            </a:r>
          </a:p>
          <a:p>
            <a:pPr algn="just">
              <a:lnSpc>
                <a:spcPts val="3576"/>
              </a:lnSpc>
            </a:pPr>
            <a:r>
              <a:rPr lang="en-US" sz="2554">
                <a:solidFill>
                  <a:srgbClr val="0B4B49"/>
                </a:solidFill>
                <a:latin typeface="DM Sans"/>
                <a:ea typeface="DM Sans"/>
                <a:cs typeface="DM Sans"/>
                <a:sym typeface="DM Sans"/>
              </a:rPr>
              <a:t> 3. Final Strong Classifier: After several ryounds of boosting, AdaBoost combines all weak classifiers into a single, strong classifier that can accurately detect faces.</a:t>
            </a:r>
          </a:p>
        </p:txBody>
      </p:sp>
      <p:sp>
        <p:nvSpPr>
          <p:cNvPr name="TextBox 6" id="6"/>
          <p:cNvSpPr txBox="true"/>
          <p:nvPr/>
        </p:nvSpPr>
        <p:spPr>
          <a:xfrm rot="0">
            <a:off x="5668990" y="297411"/>
            <a:ext cx="8997049" cy="1348277"/>
          </a:xfrm>
          <a:prstGeom prst="rect">
            <a:avLst/>
          </a:prstGeom>
        </p:spPr>
        <p:txBody>
          <a:bodyPr anchor="t" rtlCol="false" tIns="0" lIns="0" bIns="0" rIns="0">
            <a:spAutoFit/>
          </a:bodyPr>
          <a:lstStyle/>
          <a:p>
            <a:pPr algn="l">
              <a:lnSpc>
                <a:spcPts val="10156"/>
              </a:lnSpc>
            </a:pPr>
            <a:r>
              <a:rPr lang="en-US" sz="8125" b="true">
                <a:solidFill>
                  <a:srgbClr val="0B4B49"/>
                </a:solidFill>
                <a:latin typeface="Poppins Bold"/>
                <a:ea typeface="Poppins Bold"/>
                <a:cs typeface="Poppins Bold"/>
                <a:sym typeface="Poppins Bold"/>
              </a:rPr>
              <a:t>Ada boosting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162526" y="7301421"/>
            <a:ext cx="16230600" cy="1956879"/>
          </a:xfrm>
          <a:prstGeom prst="rect">
            <a:avLst/>
          </a:prstGeom>
        </p:spPr>
        <p:txBody>
          <a:bodyPr anchor="t" rtlCol="false" tIns="0" lIns="0" bIns="0" rIns="0">
            <a:spAutoFit/>
          </a:bodyPr>
          <a:lstStyle/>
          <a:p>
            <a:pPr algn="just">
              <a:lnSpc>
                <a:spcPts val="3168"/>
              </a:lnSpc>
            </a:pPr>
            <a:r>
              <a:rPr lang="en-US" sz="2263">
                <a:solidFill>
                  <a:srgbClr val="FFFFFF"/>
                </a:solidFill>
                <a:latin typeface="DM Sans"/>
                <a:ea typeface="DM Sans"/>
                <a:cs typeface="DM Sans"/>
                <a:sym typeface="DM Sans"/>
              </a:rPr>
              <a:t>In simple terms, each feature acts as a binary classifier in a cascade filter. If an extracted feature from the image is passed through the classifier and it predicts that the image consists of that feature then it is passed on to the next classifier for next feature existence check otherwise it is discarded and next image is checked. This thereby decreases computation time as we have to check only some features in windows where the object is not present rather than checking all features. </a:t>
            </a:r>
          </a:p>
        </p:txBody>
      </p:sp>
      <p:sp>
        <p:nvSpPr>
          <p:cNvPr name="Freeform 3" id="3"/>
          <p:cNvSpPr/>
          <p:nvPr/>
        </p:nvSpPr>
        <p:spPr>
          <a:xfrm flipH="false" flipV="false" rot="0">
            <a:off x="8193304" y="1201590"/>
            <a:ext cx="10094696" cy="5232329"/>
          </a:xfrm>
          <a:custGeom>
            <a:avLst/>
            <a:gdLst/>
            <a:ahLst/>
            <a:cxnLst/>
            <a:rect r="r" b="b" t="t" l="l"/>
            <a:pathLst>
              <a:path h="5232329" w="10094696">
                <a:moveTo>
                  <a:pt x="0" y="0"/>
                </a:moveTo>
                <a:lnTo>
                  <a:pt x="10094696" y="0"/>
                </a:lnTo>
                <a:lnTo>
                  <a:pt x="10094696" y="5232329"/>
                </a:lnTo>
                <a:lnTo>
                  <a:pt x="0" y="5232329"/>
                </a:lnTo>
                <a:lnTo>
                  <a:pt x="0" y="0"/>
                </a:lnTo>
                <a:close/>
              </a:path>
            </a:pathLst>
          </a:custGeom>
          <a:blipFill>
            <a:blip r:embed="rId2"/>
            <a:stretch>
              <a:fillRect l="0" t="0" r="0" b="0"/>
            </a:stretch>
          </a:blipFill>
        </p:spPr>
      </p:sp>
      <p:sp>
        <p:nvSpPr>
          <p:cNvPr name="TextBox 4" id="4"/>
          <p:cNvSpPr txBox="true"/>
          <p:nvPr/>
        </p:nvSpPr>
        <p:spPr>
          <a:xfrm rot="0">
            <a:off x="687030" y="3161856"/>
            <a:ext cx="8590796" cy="4177665"/>
          </a:xfrm>
          <a:prstGeom prst="rect">
            <a:avLst/>
          </a:prstGeom>
        </p:spPr>
        <p:txBody>
          <a:bodyPr anchor="t" rtlCol="false" tIns="0" lIns="0" bIns="0" rIns="0">
            <a:spAutoFit/>
          </a:bodyPr>
          <a:lstStyle/>
          <a:p>
            <a:pPr algn="just" marL="518158" indent="-259079" lvl="1">
              <a:lnSpc>
                <a:spcPts val="3359"/>
              </a:lnSpc>
              <a:buFont typeface="Arial"/>
              <a:buChar char="•"/>
            </a:pPr>
            <a:r>
              <a:rPr lang="en-US" sz="2399" spc="-7">
                <a:solidFill>
                  <a:srgbClr val="FFFFFF"/>
                </a:solidFill>
                <a:latin typeface="DM Sans"/>
                <a:ea typeface="DM Sans"/>
                <a:cs typeface="DM Sans"/>
                <a:sym typeface="DM Sans"/>
              </a:rPr>
              <a:t>Strong features are formed into a binary classifier. : Positive matches are sent along to the next feature. Negative matches are rejected and exit computation.</a:t>
            </a:r>
          </a:p>
          <a:p>
            <a:pPr algn="just" marL="518158" indent="-259079" lvl="1">
              <a:lnSpc>
                <a:spcPts val="3359"/>
              </a:lnSpc>
              <a:buFont typeface="Arial"/>
              <a:buChar char="•"/>
            </a:pPr>
            <a:r>
              <a:rPr lang="en-US" sz="2399" spc="-7">
                <a:solidFill>
                  <a:srgbClr val="FFFFFF"/>
                </a:solidFill>
                <a:latin typeface="DM Sans"/>
                <a:ea typeface="DM Sans"/>
                <a:cs typeface="DM Sans"/>
                <a:sym typeface="DM Sans"/>
              </a:rPr>
              <a:t>Reduces the amount of computation time spent on false windows.</a:t>
            </a:r>
          </a:p>
          <a:p>
            <a:pPr algn="just" marL="518158" indent="-259079" lvl="1">
              <a:lnSpc>
                <a:spcPts val="3359"/>
              </a:lnSpc>
              <a:buFont typeface="Arial"/>
              <a:buChar char="•"/>
            </a:pPr>
            <a:r>
              <a:rPr lang="en-US" sz="2399" spc="-7">
                <a:solidFill>
                  <a:srgbClr val="FFFFFF"/>
                </a:solidFill>
                <a:latin typeface="DM Sans"/>
                <a:ea typeface="DM Sans"/>
                <a:cs typeface="DM Sans"/>
                <a:sym typeface="DM Sans"/>
              </a:rPr>
              <a:t>Threshold values might be adjusted to tune accuracy. Lower threshold yield higher detection rated and more false positives.</a:t>
            </a:r>
          </a:p>
          <a:p>
            <a:pPr algn="just">
              <a:lnSpc>
                <a:spcPts val="3359"/>
              </a:lnSpc>
            </a:pPr>
          </a:p>
          <a:p>
            <a:pPr algn="just">
              <a:lnSpc>
                <a:spcPts val="3359"/>
              </a:lnSpc>
            </a:pPr>
          </a:p>
        </p:txBody>
      </p:sp>
      <p:sp>
        <p:nvSpPr>
          <p:cNvPr name="TextBox 5" id="5"/>
          <p:cNvSpPr txBox="true"/>
          <p:nvPr/>
        </p:nvSpPr>
        <p:spPr>
          <a:xfrm rot="0">
            <a:off x="696326" y="1309800"/>
            <a:ext cx="8581500" cy="2507954"/>
          </a:xfrm>
          <a:prstGeom prst="rect">
            <a:avLst/>
          </a:prstGeom>
        </p:spPr>
        <p:txBody>
          <a:bodyPr anchor="t" rtlCol="false" tIns="0" lIns="0" bIns="0" rIns="0">
            <a:spAutoFit/>
          </a:bodyPr>
          <a:lstStyle/>
          <a:p>
            <a:pPr algn="l">
              <a:lnSpc>
                <a:spcPts val="9687"/>
              </a:lnSpc>
            </a:pPr>
            <a:r>
              <a:rPr lang="en-US" sz="7750" b="true">
                <a:solidFill>
                  <a:srgbClr val="FFFFFF"/>
                </a:solidFill>
                <a:latin typeface="Poppins Bold"/>
                <a:ea typeface="Poppins Bold"/>
                <a:cs typeface="Poppins Bold"/>
                <a:sym typeface="Poppins Bold"/>
              </a:rPr>
              <a:t>Cascade Filter</a:t>
            </a:r>
          </a:p>
          <a:p>
            <a:pPr algn="l">
              <a:lnSpc>
                <a:spcPts val="9687"/>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DAGe7GpJpxM</dc:identifier>
  <dcterms:modified xsi:type="dcterms:W3CDTF">2011-08-01T06:04:30Z</dcterms:modified>
  <cp:revision>1</cp:revision>
  <dc:title>Viola jones</dc:title>
</cp:coreProperties>
</file>