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163" autoAdjust="0"/>
  </p:normalViewPr>
  <p:slideViewPr>
    <p:cSldViewPr snapToGrid="0">
      <p:cViewPr varScale="1">
        <p:scale>
          <a:sx n="95" d="100"/>
          <a:sy n="95" d="100"/>
        </p:scale>
        <p:origin x="11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AEED7-385E-42BB-A26C-14B35BCFE696}" type="datetimeFigureOut">
              <a:rPr lang="en-US" smtClean="0"/>
              <a:t>5/1/2017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2BC66-7C3A-4820-AC3A-DF5371214D10}" type="slidenum">
              <a:rPr lang="en-US" smtClean="0"/>
              <a:t>‹#›</a:t>
            </a:fld>
            <a:endParaRPr lang="en-US"/>
          </a:p>
        </p:txBody>
      </p:sp>
    </p:spTree>
    <p:extLst>
      <p:ext uri="{BB962C8B-B14F-4D97-AF65-F5344CB8AC3E}">
        <p14:creationId xmlns:p14="http://schemas.microsoft.com/office/powerpoint/2010/main" val="112987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https://dev.mysql.com/doc/refman/5.7/en/backup-and-recovery.html</a:t>
            </a:r>
            <a:endParaRPr lang="en-US" dirty="0"/>
          </a:p>
        </p:txBody>
      </p:sp>
      <p:sp>
        <p:nvSpPr>
          <p:cNvPr id="4" name="Slide Number Placeholder 3"/>
          <p:cNvSpPr>
            <a:spLocks noGrp="1"/>
          </p:cNvSpPr>
          <p:nvPr>
            <p:ph type="sldNum" sz="quarter" idx="10"/>
          </p:nvPr>
        </p:nvSpPr>
        <p:spPr/>
        <p:txBody>
          <a:bodyPr/>
          <a:lstStyle/>
          <a:p>
            <a:fld id="{AB32BC66-7C3A-4820-AC3A-DF5371214D10}" type="slidenum">
              <a:rPr lang="en-US" smtClean="0"/>
              <a:t>2</a:t>
            </a:fld>
            <a:endParaRPr lang="en-US"/>
          </a:p>
        </p:txBody>
      </p:sp>
    </p:spTree>
    <p:extLst>
      <p:ext uri="{BB962C8B-B14F-4D97-AF65-F5344CB8AC3E}">
        <p14:creationId xmlns:p14="http://schemas.microsoft.com/office/powerpoint/2010/main" val="372043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EA068D-42DC-40DF-83CD-60B2C24DD2F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192138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A068D-42DC-40DF-83CD-60B2C24DD2F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97349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A068D-42DC-40DF-83CD-60B2C24DD2F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397743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EA068D-42DC-40DF-83CD-60B2C24DD2F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177770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EA068D-42DC-40DF-83CD-60B2C24DD2F8}" type="datetimeFigureOut">
              <a:rPr lang="en-US" smtClean="0"/>
              <a:t>5/1/2017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1342446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EA068D-42DC-40DF-83CD-60B2C24DD2F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206339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EA068D-42DC-40DF-83CD-60B2C24DD2F8}" type="datetimeFigureOut">
              <a:rPr lang="en-US" smtClean="0"/>
              <a:t>5/1/2017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359656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EA068D-42DC-40DF-83CD-60B2C24DD2F8}" type="datetimeFigureOut">
              <a:rPr lang="en-US" smtClean="0"/>
              <a:t>5/1/2017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72557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EA068D-42DC-40DF-83CD-60B2C24DD2F8}" type="datetimeFigureOut">
              <a:rPr lang="en-US" smtClean="0"/>
              <a:t>5/1/2017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14239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A068D-42DC-40DF-83CD-60B2C24DD2F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407324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EA068D-42DC-40DF-83CD-60B2C24DD2F8}" type="datetimeFigureOut">
              <a:rPr lang="en-US" smtClean="0"/>
              <a:t>5/1/2017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09B84E-7B89-4C56-A7C1-A4CF0D0B98F1}" type="slidenum">
              <a:rPr lang="en-US" smtClean="0"/>
              <a:t>‹#›</a:t>
            </a:fld>
            <a:endParaRPr lang="en-US"/>
          </a:p>
        </p:txBody>
      </p:sp>
    </p:spTree>
    <p:extLst>
      <p:ext uri="{BB962C8B-B14F-4D97-AF65-F5344CB8AC3E}">
        <p14:creationId xmlns:p14="http://schemas.microsoft.com/office/powerpoint/2010/main" val="410253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A068D-42DC-40DF-83CD-60B2C24DD2F8}" type="datetimeFigureOut">
              <a:rPr lang="en-US" smtClean="0"/>
              <a:t>5/1/2017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09B84E-7B89-4C56-A7C1-A4CF0D0B98F1}" type="slidenum">
              <a:rPr lang="en-US" smtClean="0"/>
              <a:t>‹#›</a:t>
            </a:fld>
            <a:endParaRPr lang="en-US"/>
          </a:p>
        </p:txBody>
      </p:sp>
    </p:spTree>
    <p:extLst>
      <p:ext uri="{BB962C8B-B14F-4D97-AF65-F5344CB8AC3E}">
        <p14:creationId xmlns:p14="http://schemas.microsoft.com/office/powerpoint/2010/main" val="1209724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ev.mysql.com/doc/refman/5.7/en/create-table.html" TargetMode="External"/><Relationship Id="rId2" Type="http://schemas.openxmlformats.org/officeDocument/2006/relationships/hyperlink" Target="https://dev.mysql.com/doc/refman/5.7/en/create-database.html" TargetMode="External"/><Relationship Id="rId1" Type="http://schemas.openxmlformats.org/officeDocument/2006/relationships/slideLayout" Target="../slideLayouts/slideLayout2.xml"/><Relationship Id="rId4" Type="http://schemas.openxmlformats.org/officeDocument/2006/relationships/hyperlink" Target="https://dev.mysql.com/doc/refman/5.7/en/inser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BackUp</a:t>
            </a:r>
            <a:r>
              <a:rPr lang="en-US" dirty="0" smtClean="0"/>
              <a:t> and Store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8484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a:t>
            </a:r>
            <a:r>
              <a:rPr lang="en-US" dirty="0" smtClean="0"/>
              <a:t>Recovery</a:t>
            </a:r>
            <a:endParaRPr lang="en-US" dirty="0"/>
          </a:p>
        </p:txBody>
      </p:sp>
      <p:sp>
        <p:nvSpPr>
          <p:cNvPr id="3" name="Content Placeholder 2"/>
          <p:cNvSpPr>
            <a:spLocks noGrp="1"/>
          </p:cNvSpPr>
          <p:nvPr>
            <p:ph idx="1"/>
          </p:nvPr>
        </p:nvSpPr>
        <p:spPr/>
        <p:txBody>
          <a:bodyPr/>
          <a:lstStyle/>
          <a:p>
            <a:r>
              <a:rPr lang="en-US" dirty="0"/>
              <a:t>It is important to back up your databases so that you can recover your data and be up and running again in case problems occur, such as </a:t>
            </a:r>
            <a:endParaRPr lang="en-US" dirty="0" smtClean="0"/>
          </a:p>
          <a:p>
            <a:pPr lvl="1"/>
            <a:r>
              <a:rPr lang="en-US" dirty="0" smtClean="0"/>
              <a:t>system </a:t>
            </a:r>
            <a:r>
              <a:rPr lang="en-US" dirty="0"/>
              <a:t>crashes, </a:t>
            </a:r>
            <a:endParaRPr lang="en-US" dirty="0" smtClean="0"/>
          </a:p>
          <a:p>
            <a:pPr lvl="1"/>
            <a:r>
              <a:rPr lang="en-US" dirty="0" smtClean="0"/>
              <a:t>hardware </a:t>
            </a:r>
            <a:r>
              <a:rPr lang="en-US" dirty="0"/>
              <a:t>failures, or </a:t>
            </a:r>
            <a:endParaRPr lang="en-US" dirty="0" smtClean="0"/>
          </a:p>
          <a:p>
            <a:pPr lvl="1"/>
            <a:r>
              <a:rPr lang="en-US" dirty="0" smtClean="0"/>
              <a:t>users </a:t>
            </a:r>
            <a:r>
              <a:rPr lang="en-US" dirty="0"/>
              <a:t>deleting data by mistake. </a:t>
            </a:r>
            <a:endParaRPr lang="en-US" dirty="0" smtClean="0"/>
          </a:p>
          <a:p>
            <a:r>
              <a:rPr lang="en-US" dirty="0"/>
              <a:t>Types of backups: Logical versus physical, full versus incremental</a:t>
            </a:r>
          </a:p>
        </p:txBody>
      </p:sp>
    </p:spTree>
    <p:extLst>
      <p:ext uri="{BB962C8B-B14F-4D97-AF65-F5344CB8AC3E}">
        <p14:creationId xmlns:p14="http://schemas.microsoft.com/office/powerpoint/2010/main" val="93258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Backup and Recovery </a:t>
            </a:r>
            <a:r>
              <a:rPr lang="en-US" dirty="0" smtClean="0"/>
              <a:t>Types</a:t>
            </a:r>
            <a:endParaRPr lang="en-US" dirty="0"/>
          </a:p>
        </p:txBody>
      </p:sp>
      <p:sp>
        <p:nvSpPr>
          <p:cNvPr id="3" name="Content Placeholder 2"/>
          <p:cNvSpPr>
            <a:spLocks noGrp="1"/>
          </p:cNvSpPr>
          <p:nvPr>
            <p:ph idx="1"/>
          </p:nvPr>
        </p:nvSpPr>
        <p:spPr/>
        <p:txBody>
          <a:bodyPr>
            <a:normAutofit lnSpcReduction="10000"/>
          </a:bodyPr>
          <a:lstStyle/>
          <a:p>
            <a:r>
              <a:rPr lang="en-US" dirty="0"/>
              <a:t>Physical (Raw) </a:t>
            </a:r>
            <a:r>
              <a:rPr lang="en-US" dirty="0" smtClean="0"/>
              <a:t>:</a:t>
            </a:r>
          </a:p>
          <a:p>
            <a:pPr lvl="1"/>
            <a:r>
              <a:rPr lang="en-US" dirty="0"/>
              <a:t>The backup consists of exact copies of database directories and </a:t>
            </a:r>
            <a:r>
              <a:rPr lang="en-US" dirty="0" smtClean="0"/>
              <a:t>files.</a:t>
            </a:r>
          </a:p>
          <a:p>
            <a:pPr lvl="1"/>
            <a:r>
              <a:rPr lang="en-US" dirty="0"/>
              <a:t>Physical backup methods are faster than logical because they involve only file copying without conversion</a:t>
            </a:r>
            <a:r>
              <a:rPr lang="en-US" dirty="0" smtClean="0"/>
              <a:t>.</a:t>
            </a:r>
          </a:p>
          <a:p>
            <a:pPr lvl="1"/>
            <a:r>
              <a:rPr lang="en-US" dirty="0"/>
              <a:t>Output is more compact than for logical backup</a:t>
            </a:r>
            <a:r>
              <a:rPr lang="en-US" dirty="0" smtClean="0"/>
              <a:t>.</a:t>
            </a:r>
          </a:p>
          <a:p>
            <a:pPr>
              <a:lnSpc>
                <a:spcPct val="100000"/>
              </a:lnSpc>
            </a:pPr>
            <a:r>
              <a:rPr lang="en-US" altLang="en-US" dirty="0"/>
              <a:t>Logical backups save information represented as logical database structure (</a:t>
            </a:r>
            <a:r>
              <a:rPr lang="en-US" altLang="en-US" dirty="0">
                <a:hlinkClick r:id="rId2" tooltip="14.1.11 CREATE DATABASE Syntax"/>
              </a:rPr>
              <a:t>CREATE DATABASE</a:t>
            </a:r>
            <a:r>
              <a:rPr lang="en-US" altLang="en-US" dirty="0"/>
              <a:t>, </a:t>
            </a:r>
            <a:r>
              <a:rPr lang="en-US" altLang="en-US" dirty="0">
                <a:hlinkClick r:id="rId3" tooltip="14.1.18 CREATE TABLE Syntax"/>
              </a:rPr>
              <a:t>CREATE TABLE</a:t>
            </a:r>
            <a:r>
              <a:rPr lang="en-US" altLang="en-US" dirty="0"/>
              <a:t> statements) and content (</a:t>
            </a:r>
            <a:r>
              <a:rPr lang="en-US" altLang="en-US" dirty="0">
                <a:hlinkClick r:id="rId4" tooltip="14.2.5 INSERT Syntax"/>
              </a:rPr>
              <a:t>INSERT</a:t>
            </a:r>
            <a:r>
              <a:rPr lang="en-US" altLang="en-US" dirty="0"/>
              <a:t> statements or delimited-text files). This type of backup is suitable for smaller amounts of data where you might edit the data values or table structure, or recreate the data on a different machine architecture. </a:t>
            </a:r>
          </a:p>
          <a:p>
            <a:endParaRPr lang="en-US" dirty="0"/>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17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Logical backups</a:t>
            </a:r>
            <a:endParaRPr lang="en-US" dirty="0"/>
          </a:p>
        </p:txBody>
      </p:sp>
      <p:sp>
        <p:nvSpPr>
          <p:cNvPr id="3" name="Content Placeholder 2"/>
          <p:cNvSpPr>
            <a:spLocks noGrp="1"/>
          </p:cNvSpPr>
          <p:nvPr>
            <p:ph idx="1"/>
          </p:nvPr>
        </p:nvSpPr>
        <p:spPr/>
        <p:txBody>
          <a:bodyPr/>
          <a:lstStyle/>
          <a:p>
            <a:r>
              <a:rPr lang="en-US" dirty="0" smtClean="0"/>
              <a:t>Logical backup tools include the </a:t>
            </a:r>
            <a:r>
              <a:rPr lang="en-US" b="1" dirty="0" err="1" smtClean="0"/>
              <a:t>mysqldump</a:t>
            </a:r>
            <a:r>
              <a:rPr lang="en-US" dirty="0" smtClean="0"/>
              <a:t> program and the SELECT ... INTO OUTFILE statement. These work for any storage engine, even MEMORY.</a:t>
            </a:r>
          </a:p>
          <a:p>
            <a:endParaRPr lang="en-US" dirty="0" smtClean="0"/>
          </a:p>
          <a:p>
            <a:r>
              <a:rPr lang="en-US" dirty="0" smtClean="0"/>
              <a:t>To restore logical backups, SQL-format dump files can be processed using the </a:t>
            </a:r>
            <a:r>
              <a:rPr lang="en-US" dirty="0" err="1" smtClean="0"/>
              <a:t>mysql</a:t>
            </a:r>
            <a:r>
              <a:rPr lang="en-US" dirty="0" smtClean="0"/>
              <a:t> client. To load delimited-text files, use the LOAD DATA INFILE statement or the </a:t>
            </a:r>
            <a:r>
              <a:rPr lang="en-US" b="1" dirty="0" err="1" smtClean="0"/>
              <a:t>mysqlimport</a:t>
            </a:r>
            <a:r>
              <a:rPr lang="en-US" dirty="0" smtClean="0"/>
              <a:t> client.</a:t>
            </a:r>
            <a:endParaRPr lang="en-US" dirty="0"/>
          </a:p>
        </p:txBody>
      </p:sp>
    </p:spTree>
    <p:extLst>
      <p:ext uri="{BB962C8B-B14F-4D97-AF65-F5344CB8AC3E}">
        <p14:creationId xmlns:p14="http://schemas.microsoft.com/office/powerpoint/2010/main" val="116487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Full Versus Point-in-Time (Incremental) </a:t>
            </a:r>
            <a:r>
              <a:rPr lang="en-US" dirty="0" smtClean="0"/>
              <a:t>Recovery</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A full recovery restores all data from a full backup. This restores the server instance to the state that it had when the backup was made. If that state is not sufficiently current, a full recovery can be followed by recovery of incremental backups made since the full backup, to bring the server to a more up-to-date state.</a:t>
            </a:r>
          </a:p>
          <a:p>
            <a:pPr fontAlgn="base"/>
            <a:r>
              <a:rPr lang="en-US" dirty="0"/>
              <a:t>Incremental recovery is recovery of changes made during a given time span. This is also called point-in-time recovery because it makes a server's state current up to a given time. Point-in-time recovery is based on the binary log and typically follows a full recovery from the backup files that restores the server to its state when the backup was made. Then the data changes written in the binary log files are applied as incremental recovery to redo data modifications and bring the server up to the desired point in time.</a:t>
            </a:r>
          </a:p>
          <a:p>
            <a:endParaRPr lang="en-US" dirty="0"/>
          </a:p>
        </p:txBody>
      </p:sp>
    </p:spTree>
    <p:extLst>
      <p:ext uri="{BB962C8B-B14F-4D97-AF65-F5344CB8AC3E}">
        <p14:creationId xmlns:p14="http://schemas.microsoft.com/office/powerpoint/2010/main" val="1445471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Back up From the Command Line (using </a:t>
            </a:r>
            <a:r>
              <a:rPr lang="en-US" b="1" u="sng" dirty="0" err="1"/>
              <a:t>mysqldump</a:t>
            </a:r>
            <a:r>
              <a:rPr lang="en-US" b="1" u="sng" dirty="0"/>
              <a:t>)</a:t>
            </a:r>
            <a:endParaRPr lang="en-US" dirty="0"/>
          </a:p>
        </p:txBody>
      </p:sp>
      <p:sp>
        <p:nvSpPr>
          <p:cNvPr id="3" name="Content Placeholder 2"/>
          <p:cNvSpPr>
            <a:spLocks noGrp="1"/>
          </p:cNvSpPr>
          <p:nvPr>
            <p:ph idx="1"/>
          </p:nvPr>
        </p:nvSpPr>
        <p:spPr/>
        <p:txBody>
          <a:bodyPr/>
          <a:lstStyle/>
          <a:p>
            <a:r>
              <a:rPr lang="en-US" dirty="0"/>
              <a:t>$ </a:t>
            </a:r>
            <a:r>
              <a:rPr lang="en-US" dirty="0" err="1"/>
              <a:t>mysqldump</a:t>
            </a:r>
            <a:r>
              <a:rPr lang="en-US" dirty="0"/>
              <a:t> --opt -u [</a:t>
            </a:r>
            <a:r>
              <a:rPr lang="en-US" dirty="0" err="1"/>
              <a:t>uname</a:t>
            </a:r>
            <a:r>
              <a:rPr lang="en-US" dirty="0"/>
              <a:t>] -p[pass] [</a:t>
            </a:r>
            <a:r>
              <a:rPr lang="en-US" dirty="0" err="1"/>
              <a:t>dbname</a:t>
            </a:r>
            <a:r>
              <a:rPr lang="en-US" dirty="0"/>
              <a:t>] &gt; [</a:t>
            </a:r>
            <a:r>
              <a:rPr lang="en-US" dirty="0" err="1"/>
              <a:t>backupfile.sql</a:t>
            </a:r>
            <a:r>
              <a:rPr lang="en-US" dirty="0" smtClean="0"/>
              <a:t>]</a:t>
            </a:r>
          </a:p>
          <a:p>
            <a:endParaRPr lang="en-US" dirty="0"/>
          </a:p>
          <a:p>
            <a:r>
              <a:rPr lang="en-US" b="1" dirty="0"/>
              <a:t>[</a:t>
            </a:r>
            <a:r>
              <a:rPr lang="en-US" b="1" dirty="0" err="1"/>
              <a:t>uname</a:t>
            </a:r>
            <a:r>
              <a:rPr lang="en-US" b="1" dirty="0"/>
              <a:t>]</a:t>
            </a:r>
            <a:r>
              <a:rPr lang="en-US" dirty="0"/>
              <a:t> Your database username</a:t>
            </a:r>
          </a:p>
          <a:p>
            <a:r>
              <a:rPr lang="en-US" b="1" dirty="0"/>
              <a:t>[pass]</a:t>
            </a:r>
            <a:r>
              <a:rPr lang="en-US" dirty="0"/>
              <a:t> The password for your database (note there is no space between -p and the password)</a:t>
            </a:r>
          </a:p>
          <a:p>
            <a:r>
              <a:rPr lang="en-US" b="1" dirty="0"/>
              <a:t>[</a:t>
            </a:r>
            <a:r>
              <a:rPr lang="en-US" b="1" dirty="0" err="1"/>
              <a:t>dbname</a:t>
            </a:r>
            <a:r>
              <a:rPr lang="en-US" b="1" dirty="0"/>
              <a:t>]</a:t>
            </a:r>
            <a:r>
              <a:rPr lang="en-US" dirty="0"/>
              <a:t> The name of your database</a:t>
            </a:r>
          </a:p>
          <a:p>
            <a:r>
              <a:rPr lang="en-US" b="1" dirty="0"/>
              <a:t>[</a:t>
            </a:r>
            <a:r>
              <a:rPr lang="en-US" b="1" dirty="0" err="1"/>
              <a:t>backupfile.sql</a:t>
            </a:r>
            <a:r>
              <a:rPr lang="en-US" b="1" dirty="0"/>
              <a:t>]</a:t>
            </a:r>
            <a:r>
              <a:rPr lang="en-US" dirty="0"/>
              <a:t> The filename for your database backup</a:t>
            </a:r>
          </a:p>
          <a:p>
            <a:r>
              <a:rPr lang="en-US" b="1" dirty="0"/>
              <a:t>[--opt]</a:t>
            </a:r>
            <a:r>
              <a:rPr lang="en-US" dirty="0"/>
              <a:t> The </a:t>
            </a:r>
            <a:r>
              <a:rPr lang="en-US" dirty="0" err="1"/>
              <a:t>mysqldump</a:t>
            </a:r>
            <a:r>
              <a:rPr lang="en-US" dirty="0"/>
              <a:t> option</a:t>
            </a:r>
          </a:p>
          <a:p>
            <a:endParaRPr lang="en-US" dirty="0"/>
          </a:p>
        </p:txBody>
      </p:sp>
    </p:spTree>
    <p:extLst>
      <p:ext uri="{BB962C8B-B14F-4D97-AF65-F5344CB8AC3E}">
        <p14:creationId xmlns:p14="http://schemas.microsoft.com/office/powerpoint/2010/main" val="119686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 </a:t>
            </a:r>
            <a:r>
              <a:rPr lang="en-US" dirty="0" err="1"/>
              <a:t>mysqldump</a:t>
            </a:r>
            <a:r>
              <a:rPr lang="en-US" dirty="0"/>
              <a:t> -u root -p Tutorials &gt; </a:t>
            </a:r>
            <a:r>
              <a:rPr lang="en-US" dirty="0" err="1" smtClean="0"/>
              <a:t>tut_backup.sql</a:t>
            </a:r>
            <a:endParaRPr lang="en-US" dirty="0" smtClean="0"/>
          </a:p>
          <a:p>
            <a:r>
              <a:rPr lang="en-US" dirty="0"/>
              <a:t>This command will backup the 'Tutorials' database into a file called </a:t>
            </a:r>
            <a:r>
              <a:rPr lang="en-US" dirty="0" err="1"/>
              <a:t>tut_backup.sql</a:t>
            </a:r>
            <a:r>
              <a:rPr lang="en-US" dirty="0"/>
              <a:t> which will contain all the SQL statements needed to </a:t>
            </a:r>
            <a:r>
              <a:rPr lang="en-US" dirty="0" smtClean="0"/>
              <a:t>re-create </a:t>
            </a:r>
            <a:r>
              <a:rPr lang="en-US" dirty="0"/>
              <a:t>the database</a:t>
            </a:r>
            <a:r>
              <a:rPr lang="en-US" dirty="0" smtClean="0"/>
              <a:t>.</a:t>
            </a:r>
          </a:p>
          <a:p>
            <a:r>
              <a:rPr lang="en-US" dirty="0"/>
              <a:t>The </a:t>
            </a:r>
            <a:r>
              <a:rPr lang="en-US" dirty="0" err="1"/>
              <a:t>mysqldump</a:t>
            </a:r>
            <a:r>
              <a:rPr lang="en-US" dirty="0"/>
              <a:t> command has also some other useful options:</a:t>
            </a:r>
          </a:p>
          <a:p>
            <a:r>
              <a:rPr lang="en-US" b="1" dirty="0"/>
              <a:t>--add-drop-table:</a:t>
            </a:r>
            <a:r>
              <a:rPr lang="en-US" dirty="0"/>
              <a:t> Tells MySQL to add a DROP TABLE statement before each CREATE TABLE in the dump.</a:t>
            </a:r>
          </a:p>
          <a:p>
            <a:r>
              <a:rPr lang="en-US" b="1" dirty="0"/>
              <a:t>--no-data:</a:t>
            </a:r>
            <a:r>
              <a:rPr lang="en-US" dirty="0"/>
              <a:t> Dumps only the database structure, not the contents.</a:t>
            </a:r>
          </a:p>
          <a:p>
            <a:r>
              <a:rPr lang="en-US" b="1" dirty="0"/>
              <a:t>--add-locks:</a:t>
            </a:r>
            <a:r>
              <a:rPr lang="en-US" dirty="0"/>
              <a:t> Adds the LOCK TABLES and UNLOCK TABLES statements you can see in the dump file.</a:t>
            </a:r>
          </a:p>
          <a:p>
            <a:endParaRPr lang="en-US" dirty="0"/>
          </a:p>
        </p:txBody>
      </p:sp>
    </p:spTree>
    <p:extLst>
      <p:ext uri="{BB962C8B-B14F-4D97-AF65-F5344CB8AC3E}">
        <p14:creationId xmlns:p14="http://schemas.microsoft.com/office/powerpoint/2010/main" val="3363300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Back up your MySQL Database with Compress</a:t>
            </a:r>
            <a:endParaRPr lang="en-US" dirty="0"/>
          </a:p>
        </p:txBody>
      </p:sp>
      <p:sp>
        <p:nvSpPr>
          <p:cNvPr id="3" name="Content Placeholder 2"/>
          <p:cNvSpPr>
            <a:spLocks noGrp="1"/>
          </p:cNvSpPr>
          <p:nvPr>
            <p:ph idx="1"/>
          </p:nvPr>
        </p:nvSpPr>
        <p:spPr/>
        <p:txBody>
          <a:bodyPr/>
          <a:lstStyle/>
          <a:p>
            <a:r>
              <a:rPr lang="en-US" dirty="0"/>
              <a:t>$ </a:t>
            </a:r>
            <a:r>
              <a:rPr lang="en-US" dirty="0" err="1"/>
              <a:t>mysqldump</a:t>
            </a:r>
            <a:r>
              <a:rPr lang="en-US" dirty="0"/>
              <a:t> -u [</a:t>
            </a:r>
            <a:r>
              <a:rPr lang="en-US" dirty="0" err="1"/>
              <a:t>uname</a:t>
            </a:r>
            <a:r>
              <a:rPr lang="en-US" dirty="0"/>
              <a:t>] -p[pass] [</a:t>
            </a:r>
            <a:r>
              <a:rPr lang="en-US" dirty="0" err="1"/>
              <a:t>dbname</a:t>
            </a:r>
            <a:r>
              <a:rPr lang="en-US" dirty="0"/>
              <a:t>] | </a:t>
            </a:r>
            <a:r>
              <a:rPr lang="en-US" dirty="0" err="1"/>
              <a:t>gzip</a:t>
            </a:r>
            <a:r>
              <a:rPr lang="en-US" dirty="0"/>
              <a:t> -9 &gt; [backupfile.sql.gz</a:t>
            </a:r>
            <a:r>
              <a:rPr lang="en-US" dirty="0" smtClean="0"/>
              <a:t>]</a:t>
            </a:r>
          </a:p>
          <a:p>
            <a:r>
              <a:rPr lang="en-US" dirty="0"/>
              <a:t>If you want to extract the .</a:t>
            </a:r>
            <a:r>
              <a:rPr lang="en-US" dirty="0" err="1"/>
              <a:t>gz</a:t>
            </a:r>
            <a:r>
              <a:rPr lang="en-US" dirty="0"/>
              <a:t> file, use the command below:</a:t>
            </a:r>
          </a:p>
          <a:p>
            <a:r>
              <a:rPr lang="en-US" dirty="0"/>
              <a:t>$ </a:t>
            </a:r>
            <a:r>
              <a:rPr lang="en-US" dirty="0" err="1"/>
              <a:t>gunzip</a:t>
            </a:r>
            <a:r>
              <a:rPr lang="en-US" dirty="0"/>
              <a:t> [backupfile.sql.gz]</a:t>
            </a:r>
          </a:p>
          <a:p>
            <a:endParaRPr lang="en-US" dirty="0"/>
          </a:p>
        </p:txBody>
      </p:sp>
    </p:spTree>
    <p:extLst>
      <p:ext uri="{BB962C8B-B14F-4D97-AF65-F5344CB8AC3E}">
        <p14:creationId xmlns:p14="http://schemas.microsoft.com/office/powerpoint/2010/main" val="113855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Restoring your MySQL </a:t>
            </a:r>
            <a:r>
              <a:rPr lang="en-US" b="1" u="sng" dirty="0" smtClean="0"/>
              <a:t>Database</a:t>
            </a:r>
            <a:endParaRPr lang="en-US" dirty="0"/>
          </a:p>
        </p:txBody>
      </p:sp>
      <p:sp>
        <p:nvSpPr>
          <p:cNvPr id="3" name="Content Placeholder 2"/>
          <p:cNvSpPr>
            <a:spLocks noGrp="1"/>
          </p:cNvSpPr>
          <p:nvPr>
            <p:ph idx="1"/>
          </p:nvPr>
        </p:nvSpPr>
        <p:spPr/>
        <p:txBody>
          <a:bodyPr/>
          <a:lstStyle/>
          <a:p>
            <a:r>
              <a:rPr lang="en-US" dirty="0"/>
              <a:t>$ </a:t>
            </a:r>
            <a:r>
              <a:rPr lang="en-US" dirty="0" err="1"/>
              <a:t>mysql</a:t>
            </a:r>
            <a:r>
              <a:rPr lang="en-US" dirty="0"/>
              <a:t> -u [</a:t>
            </a:r>
            <a:r>
              <a:rPr lang="en-US" dirty="0" err="1"/>
              <a:t>uname</a:t>
            </a:r>
            <a:r>
              <a:rPr lang="en-US" dirty="0"/>
              <a:t>] -p[pass] [</a:t>
            </a:r>
            <a:r>
              <a:rPr lang="en-US" dirty="0" err="1"/>
              <a:t>db_to_restore</a:t>
            </a:r>
            <a:r>
              <a:rPr lang="en-US" dirty="0"/>
              <a:t>] &lt; [</a:t>
            </a:r>
            <a:r>
              <a:rPr lang="en-US" dirty="0" err="1"/>
              <a:t>backupfile.sql</a:t>
            </a:r>
            <a:r>
              <a:rPr lang="en-US" dirty="0" smtClean="0"/>
              <a:t>]</a:t>
            </a:r>
          </a:p>
          <a:p>
            <a:r>
              <a:rPr lang="en-US" dirty="0"/>
              <a:t>$ </a:t>
            </a:r>
            <a:r>
              <a:rPr lang="en-US" dirty="0" err="1"/>
              <a:t>mysql</a:t>
            </a:r>
            <a:r>
              <a:rPr lang="en-US" dirty="0"/>
              <a:t> </a:t>
            </a:r>
            <a:r>
              <a:rPr lang="en-US" dirty="0" smtClean="0"/>
              <a:t>-</a:t>
            </a:r>
            <a:r>
              <a:rPr lang="en-US" dirty="0"/>
              <a:t>u root -p Tutorials &lt; </a:t>
            </a:r>
            <a:r>
              <a:rPr lang="en-US" dirty="0" err="1" smtClean="0"/>
              <a:t>tut_backup.sql</a:t>
            </a:r>
            <a:endParaRPr lang="en-US" dirty="0" smtClean="0"/>
          </a:p>
          <a:p>
            <a:endParaRPr lang="en-US" dirty="0"/>
          </a:p>
          <a:p>
            <a:r>
              <a:rPr lang="en-US" dirty="0"/>
              <a:t>If you need to restore a database that already exists, you'll need to use </a:t>
            </a:r>
            <a:r>
              <a:rPr lang="en-US" dirty="0" err="1"/>
              <a:t>mysqlimport</a:t>
            </a:r>
            <a:r>
              <a:rPr lang="en-US" dirty="0"/>
              <a:t> command. The syntax for </a:t>
            </a:r>
            <a:r>
              <a:rPr lang="en-US" dirty="0" err="1"/>
              <a:t>mysqlimport</a:t>
            </a:r>
            <a:r>
              <a:rPr lang="en-US" dirty="0"/>
              <a:t> is as follows</a:t>
            </a:r>
            <a:r>
              <a:rPr lang="en-US" dirty="0" smtClean="0"/>
              <a:t>:</a:t>
            </a:r>
          </a:p>
          <a:p>
            <a:r>
              <a:rPr lang="en-US" dirty="0" err="1"/>
              <a:t>mysqlimport</a:t>
            </a:r>
            <a:r>
              <a:rPr lang="en-US" dirty="0"/>
              <a:t> -u [</a:t>
            </a:r>
            <a:r>
              <a:rPr lang="en-US" dirty="0" err="1"/>
              <a:t>uname</a:t>
            </a:r>
            <a:r>
              <a:rPr lang="en-US" dirty="0"/>
              <a:t>] -p[pass] [</a:t>
            </a:r>
            <a:r>
              <a:rPr lang="en-US" dirty="0" err="1"/>
              <a:t>dbname</a:t>
            </a:r>
            <a:r>
              <a:rPr lang="en-US" dirty="0"/>
              <a:t>] [</a:t>
            </a:r>
            <a:r>
              <a:rPr lang="en-US" dirty="0" err="1"/>
              <a:t>backupfile.sql</a:t>
            </a:r>
            <a:r>
              <a:rPr lang="en-US"/>
              <a:t>]</a:t>
            </a:r>
            <a:endParaRPr lang="en-US" dirty="0"/>
          </a:p>
        </p:txBody>
      </p:sp>
    </p:spTree>
    <p:extLst>
      <p:ext uri="{BB962C8B-B14F-4D97-AF65-F5344CB8AC3E}">
        <p14:creationId xmlns:p14="http://schemas.microsoft.com/office/powerpoint/2010/main" val="2094946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355</Words>
  <Application>Microsoft Office PowerPoint</Application>
  <PresentationFormat>Widescreen</PresentationFormat>
  <Paragraphs>46</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BackUp and Store</vt:lpstr>
      <vt:lpstr>Backup and Recovery</vt:lpstr>
      <vt:lpstr>Backup and Recovery Types</vt:lpstr>
      <vt:lpstr>Logical backups</vt:lpstr>
      <vt:lpstr>Full Versus Point-in-Time (Incremental) Recovery</vt:lpstr>
      <vt:lpstr>Back up From the Command Line (using mysqldump)</vt:lpstr>
      <vt:lpstr>PowerPoint Presentation</vt:lpstr>
      <vt:lpstr>Back up your MySQL Database with Compress</vt:lpstr>
      <vt:lpstr>Restoring your MySQL Database</vt:lpstr>
    </vt:vector>
  </TitlesOfParts>
  <Company>Borough of Manhattan Community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BackUp and Store</dc:title>
  <dc:creator>Ching-Song Wei</dc:creator>
  <cp:lastModifiedBy>Ching-Song Wei</cp:lastModifiedBy>
  <cp:revision>4</cp:revision>
  <dcterms:created xsi:type="dcterms:W3CDTF">2017-05-01T17:24:59Z</dcterms:created>
  <dcterms:modified xsi:type="dcterms:W3CDTF">2017-05-01T17:48:52Z</dcterms:modified>
</cp:coreProperties>
</file>