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286" autoAdjust="0"/>
  </p:normalViewPr>
  <p:slideViewPr>
    <p:cSldViewPr snapToGrid="0">
      <p:cViewPr>
        <p:scale>
          <a:sx n="108" d="100"/>
          <a:sy n="108" d="100"/>
        </p:scale>
        <p:origin x="1026" y="-3084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2025-05-15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2025-05-15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931D29D-BB29-7D0D-50BC-E2367124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99692" y="-1"/>
            <a:ext cx="2858616" cy="9144001"/>
            <a:chOff x="1999692" y="-1"/>
            <a:chExt cx="2858616" cy="9144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F799AA8-8B5E-4CF5-9975-99FDD726FFD3}"/>
                </a:ext>
              </a:extLst>
            </p:cNvPr>
            <p:cNvGrpSpPr/>
            <p:nvPr userDrawn="1"/>
          </p:nvGrpSpPr>
          <p:grpSpPr>
            <a:xfrm>
              <a:off x="1999692" y="0"/>
              <a:ext cx="2858616" cy="9144000"/>
              <a:chOff x="2157768" y="0"/>
              <a:chExt cx="2858616" cy="9144000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4C5FBD76-8904-4E42-AE88-D512DA7052DA}"/>
                  </a:ext>
                </a:extLst>
              </p:cNvPr>
              <p:cNvPicPr preferRelativeResize="0">
                <a:picLocks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57984" y="0"/>
                <a:ext cx="2858400" cy="2122490"/>
              </a:xfrm>
              <a:prstGeom prst="rect">
                <a:avLst/>
              </a:prstGeom>
            </p:spPr>
          </p:pic>
          <p:pic>
            <p:nvPicPr>
              <p:cNvPr id="4" name="Graphic 3">
                <a:extLst>
                  <a:ext uri="{FF2B5EF4-FFF2-40B4-BE49-F238E27FC236}">
                    <a16:creationId xmlns:a16="http://schemas.microsoft.com/office/drawing/2014/main" id="{AA3BC40D-C194-4EEE-8E69-4ED4ECFDEBE8}"/>
                  </a:ext>
                </a:extLst>
              </p:cNvPr>
              <p:cNvPicPr preferRelativeResize="0">
                <a:picLocks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7984" y="1992793"/>
                <a:ext cx="2858400" cy="1598400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CD689866-F1C0-4715-81BF-9196A55EDE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7768" y="3434239"/>
                <a:ext cx="2854286" cy="1598400"/>
              </a:xfrm>
              <a:prstGeom prst="rect">
                <a:avLst/>
              </a:prstGeom>
            </p:spPr>
          </p:pic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DF44A126-1FEE-452F-85E5-3E973F14245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7984" y="4873949"/>
                <a:ext cx="2854286" cy="1598400"/>
              </a:xfrm>
              <a:prstGeom prst="rect">
                <a:avLst/>
              </a:prstGeom>
            </p:spPr>
          </p:pic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9F5B1665-7823-4B65-9CA6-373B04C106C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58200" y="6316234"/>
                <a:ext cx="2854286" cy="1598400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6516D51E-C5EF-493C-A49F-FA5A03131D58}"/>
                  </a:ext>
                </a:extLst>
              </p:cNvPr>
              <p:cNvPicPr preferRelativeResize="0">
                <a:picLocks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8568" y="7830000"/>
                <a:ext cx="1587600" cy="1314000"/>
              </a:xfrm>
              <a:prstGeom prst="rect">
                <a:avLst/>
              </a:prstGeom>
            </p:spPr>
          </p:pic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6C46E00-3822-4C50-9645-1D8C321873E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48635" y="-1"/>
              <a:ext cx="2757600" cy="2061999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806B0370-83C6-482C-A9C3-4659AB1E3CF0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8635" y="2036065"/>
              <a:ext cx="2757600" cy="1498569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BC672D68-3DAD-4B79-95BD-57D7C75F60A1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48635" y="3477556"/>
              <a:ext cx="2757600" cy="1497600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B8180608-A80A-409D-B02A-35C4F9DB1EC4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048635" y="4915656"/>
              <a:ext cx="2757600" cy="1497600"/>
            </a:xfrm>
            <a:prstGeom prst="rect">
              <a:avLst/>
            </a:prstGeom>
          </p:spPr>
        </p:pic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0FF81C97-DE5D-4DFC-83AA-6F65EC3EB8F1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048635" y="6365084"/>
              <a:ext cx="2757600" cy="1497600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C1A8DC0F-B0F0-4E15-9642-9FC080079E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320892" y="7829986"/>
              <a:ext cx="1486800" cy="1308892"/>
            </a:xfrm>
            <a:prstGeom prst="rect">
              <a:avLst/>
            </a:prstGeom>
          </p:spPr>
        </p:pic>
        <p:pic>
          <p:nvPicPr>
            <p:cNvPr id="152" name="Graphic 151">
              <a:extLst>
                <a:ext uri="{FF2B5EF4-FFF2-40B4-BE49-F238E27FC236}">
                  <a16:creationId xmlns:a16="http://schemas.microsoft.com/office/drawing/2014/main" id="{1B7EC4F3-1509-4925-BD92-54C58B32BD9F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145600" y="0"/>
              <a:ext cx="2566800" cy="2060368"/>
            </a:xfrm>
            <a:prstGeom prst="rect">
              <a:avLst/>
            </a:prstGeom>
          </p:spPr>
        </p:pic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12B89D1D-8F9E-48DE-B231-5DDE8D36E1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52832" y="5009312"/>
              <a:ext cx="2566800" cy="1385056"/>
            </a:xfrm>
            <a:prstGeom prst="rect">
              <a:avLst/>
            </a:prstGeom>
          </p:spPr>
        </p:pic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4158ADA4-93AF-432F-98CD-D9F668C98B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48738" y="3555065"/>
              <a:ext cx="2566800" cy="1385056"/>
            </a:xfrm>
            <a:prstGeom prst="rect">
              <a:avLst/>
            </a:prstGeom>
          </p:spPr>
        </p:pic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4B2E0E94-8E68-4B4C-8A38-B19A52D69894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425663" y="7822766"/>
              <a:ext cx="1296000" cy="1308706"/>
            </a:xfrm>
            <a:prstGeom prst="rect">
              <a:avLst/>
            </a:prstGeom>
          </p:spPr>
        </p:pic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A5488CC7-053D-4AC5-AE92-5E975339AA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53339" y="6443645"/>
              <a:ext cx="2566800" cy="1385056"/>
            </a:xfrm>
            <a:prstGeom prst="rect">
              <a:avLst/>
            </a:prstGeom>
          </p:spPr>
        </p:pic>
        <p:pic>
          <p:nvPicPr>
            <p:cNvPr id="184" name="Graphic 183">
              <a:extLst>
                <a:ext uri="{FF2B5EF4-FFF2-40B4-BE49-F238E27FC236}">
                  <a16:creationId xmlns:a16="http://schemas.microsoft.com/office/drawing/2014/main" id="{46B3D8DB-F765-46B6-82B1-506B5A3691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45600" y="2140857"/>
              <a:ext cx="2566800" cy="1385056"/>
            </a:xfrm>
            <a:prstGeom prst="rect">
              <a:avLst/>
            </a:prstGeom>
          </p:spPr>
        </p:pic>
      </p:grpSp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4675" y="267973"/>
            <a:ext cx="2950750" cy="920153"/>
          </a:xfrm>
        </p:spPr>
        <p:txBody>
          <a:bodyPr lIns="0" tIns="0" rIns="0" bIns="0">
            <a:noAutofit/>
          </a:bodyPr>
          <a:lstStyle>
            <a:lvl1pPr algn="r">
              <a:defRPr sz="3100" b="1" cap="all" baseline="0"/>
            </a:lvl1pPr>
          </a:lstStyle>
          <a:p>
            <a:r>
              <a:rPr lang="en-US" dirty="0"/>
              <a:t>Click to add title</a:t>
            </a:r>
            <a:endParaRPr lang="ru-RU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46BADA27-1431-44DB-AE87-0052CCA4F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416759B-F035-3AB3-4A11-0BA333D87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14427" y="892122"/>
            <a:ext cx="2033382" cy="7329850"/>
            <a:chOff x="2414427" y="892122"/>
            <a:chExt cx="2033382" cy="73298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034E45-06FA-4B16-BCBB-16B7850B67B1}"/>
                </a:ext>
              </a:extLst>
            </p:cNvPr>
            <p:cNvSpPr/>
            <p:nvPr userDrawn="1"/>
          </p:nvSpPr>
          <p:spPr>
            <a:xfrm>
              <a:off x="2425631" y="2373507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0679D76-015C-46A6-880A-B75929AD77B4}"/>
                </a:ext>
              </a:extLst>
            </p:cNvPr>
            <p:cNvSpPr/>
            <p:nvPr userDrawn="1"/>
          </p:nvSpPr>
          <p:spPr>
            <a:xfrm>
              <a:off x="2434351" y="892122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5E0EDF5-6F36-42B3-9C36-B7B3A0686758}"/>
                </a:ext>
              </a:extLst>
            </p:cNvPr>
            <p:cNvSpPr/>
            <p:nvPr userDrawn="1"/>
          </p:nvSpPr>
          <p:spPr>
            <a:xfrm>
              <a:off x="2415232" y="5274373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B433DF8-80E4-4493-9011-E8E3AE6EE693}"/>
                </a:ext>
              </a:extLst>
            </p:cNvPr>
            <p:cNvSpPr/>
            <p:nvPr userDrawn="1"/>
          </p:nvSpPr>
          <p:spPr>
            <a:xfrm>
              <a:off x="2414427" y="3821563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6D9FA8D-500A-484A-996E-C40AB18718C5}"/>
                </a:ext>
              </a:extLst>
            </p:cNvPr>
            <p:cNvSpPr/>
            <p:nvPr userDrawn="1"/>
          </p:nvSpPr>
          <p:spPr>
            <a:xfrm>
              <a:off x="2435056" y="6677050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A59CD8C-24E7-42FA-8C97-535E81A3F3B6}"/>
                </a:ext>
              </a:extLst>
            </p:cNvPr>
            <p:cNvSpPr/>
            <p:nvPr userDrawn="1"/>
          </p:nvSpPr>
          <p:spPr>
            <a:xfrm>
              <a:off x="3606811" y="3086856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CFA193B-DAFC-4AB7-B8FE-4702B915DDAB}"/>
                </a:ext>
              </a:extLst>
            </p:cNvPr>
            <p:cNvSpPr/>
            <p:nvPr userDrawn="1"/>
          </p:nvSpPr>
          <p:spPr>
            <a:xfrm>
              <a:off x="3615531" y="1605471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D7A9536-9B4C-4992-B550-C1FAA7C67B0B}"/>
                </a:ext>
              </a:extLst>
            </p:cNvPr>
            <p:cNvSpPr/>
            <p:nvPr userDrawn="1"/>
          </p:nvSpPr>
          <p:spPr>
            <a:xfrm>
              <a:off x="3596412" y="5987722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007A80A-2CB6-4357-8BCB-F5CDCE3D7EED}"/>
                </a:ext>
              </a:extLst>
            </p:cNvPr>
            <p:cNvSpPr/>
            <p:nvPr userDrawn="1"/>
          </p:nvSpPr>
          <p:spPr>
            <a:xfrm>
              <a:off x="3595607" y="4534912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08A8F1A-0BC0-4F41-AC9C-AD5114D5A73A}"/>
                </a:ext>
              </a:extLst>
            </p:cNvPr>
            <p:cNvSpPr/>
            <p:nvPr userDrawn="1"/>
          </p:nvSpPr>
          <p:spPr>
            <a:xfrm>
              <a:off x="3616236" y="7390399"/>
              <a:ext cx="831573" cy="8315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5FFA87-F930-BADA-6718-8CED2B19F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81048" y="1249835"/>
            <a:ext cx="378000" cy="5937599"/>
            <a:chOff x="1681048" y="1249835"/>
            <a:chExt cx="378000" cy="5937599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C85FBDC-70FA-43E1-8F6D-59CCDB9A3E81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681048" y="1249835"/>
              <a:ext cx="378000" cy="144000"/>
            </a:xfrm>
            <a:prstGeom prst="rect">
              <a:avLst/>
            </a:prstGeom>
          </p:spPr>
        </p:pic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AF1D5EFC-2A9F-40F0-84DE-9F12D7582A4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681048" y="2698235"/>
              <a:ext cx="378000" cy="144000"/>
            </a:xfrm>
            <a:prstGeom prst="rect">
              <a:avLst/>
            </a:prstGeom>
          </p:spPr>
        </p:pic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9BEC8EDD-AC8F-4413-8861-0EAAC6143EBF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681048" y="4146635"/>
              <a:ext cx="378000" cy="144000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65B8B11A-6D5B-4222-A3FA-9C529A333AB0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681048" y="5595035"/>
              <a:ext cx="378000" cy="144000"/>
            </a:xfrm>
            <a:prstGeom prst="rect">
              <a:avLst/>
            </a:prstGeom>
          </p:spPr>
        </p:pic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DEF1451D-B6A1-4704-A941-E48FA3914715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681048" y="7043434"/>
              <a:ext cx="378000" cy="144000"/>
            </a:xfrm>
            <a:prstGeom prst="rect">
              <a:avLst/>
            </a:prstGeom>
          </p:spPr>
        </p:pic>
      </p:grpSp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1007208"/>
          </a:xfrm>
        </p:spPr>
        <p:txBody>
          <a:bodyPr>
            <a:noAutofit/>
          </a:bodyPr>
          <a:lstStyle>
            <a:lvl1pPr marL="0" indent="0" algn="l">
              <a:buNone/>
              <a:defRPr sz="31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70423EF-033D-8363-9225-6396F1A48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9416" y="1979319"/>
            <a:ext cx="594000" cy="5929961"/>
            <a:chOff x="4579416" y="1979319"/>
            <a:chExt cx="594000" cy="5929961"/>
          </a:xfrm>
        </p:grpSpPr>
        <p:pic>
          <p:nvPicPr>
            <p:cNvPr id="178" name="Graphic 177">
              <a:extLst>
                <a:ext uri="{FF2B5EF4-FFF2-40B4-BE49-F238E27FC236}">
                  <a16:creationId xmlns:a16="http://schemas.microsoft.com/office/drawing/2014/main" id="{3149A7F4-4CDA-4E4A-8A0E-916FFE64A687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4579416" y="1979319"/>
              <a:ext cx="594000" cy="144000"/>
            </a:xfrm>
            <a:prstGeom prst="rect">
              <a:avLst/>
            </a:prstGeom>
          </p:spPr>
        </p:pic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16F8F551-DF22-4154-9160-E3D1BE3ED58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4579416" y="3417350"/>
              <a:ext cx="594000" cy="144000"/>
            </a:xfrm>
            <a:prstGeom prst="rect">
              <a:avLst/>
            </a:prstGeom>
          </p:spPr>
        </p:pic>
        <p:pic>
          <p:nvPicPr>
            <p:cNvPr id="180" name="Graphic 179">
              <a:extLst>
                <a:ext uri="{FF2B5EF4-FFF2-40B4-BE49-F238E27FC236}">
                  <a16:creationId xmlns:a16="http://schemas.microsoft.com/office/drawing/2014/main" id="{DFAB86E6-909B-4AA9-8F44-2A7709C04949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579416" y="4866034"/>
              <a:ext cx="594000" cy="144000"/>
            </a:xfrm>
            <a:prstGeom prst="rect">
              <a:avLst/>
            </a:prstGeom>
          </p:spPr>
        </p:pic>
        <p:pic>
          <p:nvPicPr>
            <p:cNvPr id="181" name="Graphic 180">
              <a:extLst>
                <a:ext uri="{FF2B5EF4-FFF2-40B4-BE49-F238E27FC236}">
                  <a16:creationId xmlns:a16="http://schemas.microsoft.com/office/drawing/2014/main" id="{9E752783-DDE2-44F7-B86A-1EF50472DCD7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579416" y="6317529"/>
              <a:ext cx="594000" cy="144000"/>
            </a:xfrm>
            <a:prstGeom prst="rect">
              <a:avLst/>
            </a:prstGeom>
          </p:spPr>
        </p:pic>
        <p:pic>
          <p:nvPicPr>
            <p:cNvPr id="182" name="Graphic 181">
              <a:extLst>
                <a:ext uri="{FF2B5EF4-FFF2-40B4-BE49-F238E27FC236}">
                  <a16:creationId xmlns:a16="http://schemas.microsoft.com/office/drawing/2014/main" id="{527C0226-D714-4BF7-911E-5D62B88B7447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579416" y="7765280"/>
              <a:ext cx="594000" cy="144000"/>
            </a:xfrm>
            <a:prstGeom prst="rect">
              <a:avLst/>
            </a:prstGeom>
          </p:spPr>
        </p:pic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63E871-30B9-27EC-1C3D-A18CF346BAB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2513965" y="959485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C7E47F4-4980-594B-8C0F-11A4BA0D20F6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513965" y="2422038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E8556D-8D1C-AE0A-A179-E0FD20C7366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2513965" y="3885977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7599350B-BF7B-7CF9-9264-5312DB66993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2513965" y="5348530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43A2084F-F632-70C9-ACE9-0C84624ECF8B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2513965" y="6726655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07226DE-A031-D226-037E-F24FADDDFC6C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3687790" y="1659596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5263993-0FEB-8B8D-F43C-6C038C0D137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687790" y="3145299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89709DEA-E18F-497E-0E55-709EFD364EF6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3687790" y="4586088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C142B848-6E3B-01CC-B6CC-7802BEF6478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3687790" y="6048641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269FAFBB-150B-D1AD-8238-B3C5B3446ED7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3687790" y="7426766"/>
            <a:ext cx="671513" cy="704088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lIns="0" tIns="0" rIns="0" anchor="t" anchorCtr="0">
            <a:normAutofit/>
          </a:bodyPr>
          <a:lstStyle>
            <a:lvl1pPr marL="0" indent="0" algn="ctr">
              <a:buNone/>
              <a:defRPr sz="5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26" Type="http://schemas.openxmlformats.org/officeDocument/2006/relationships/image" Target="../media/image69.svg"/><Relationship Id="rId39" Type="http://schemas.openxmlformats.org/officeDocument/2006/relationships/image" Target="../media/image82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34" Type="http://schemas.openxmlformats.org/officeDocument/2006/relationships/image" Target="../media/image77.svg"/><Relationship Id="rId42" Type="http://schemas.openxmlformats.org/officeDocument/2006/relationships/image" Target="../media/image85.sv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.svg"/><Relationship Id="rId20" Type="http://schemas.openxmlformats.org/officeDocument/2006/relationships/image" Target="../media/image63.svg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24" Type="http://schemas.openxmlformats.org/officeDocument/2006/relationships/image" Target="../media/image67.svg"/><Relationship Id="rId32" Type="http://schemas.openxmlformats.org/officeDocument/2006/relationships/image" Target="../media/image75.svg"/><Relationship Id="rId37" Type="http://schemas.openxmlformats.org/officeDocument/2006/relationships/image" Target="../media/image80.png"/><Relationship Id="rId40" Type="http://schemas.openxmlformats.org/officeDocument/2006/relationships/image" Target="../media/image83.sv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svg"/><Relationship Id="rId36" Type="http://schemas.openxmlformats.org/officeDocument/2006/relationships/image" Target="../media/image79.svg"/><Relationship Id="rId10" Type="http://schemas.openxmlformats.org/officeDocument/2006/relationships/image" Target="../media/image53.sv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57.svg"/><Relationship Id="rId22" Type="http://schemas.openxmlformats.org/officeDocument/2006/relationships/image" Target="../media/image65.svg"/><Relationship Id="rId27" Type="http://schemas.openxmlformats.org/officeDocument/2006/relationships/image" Target="../media/image70.png"/><Relationship Id="rId30" Type="http://schemas.openxmlformats.org/officeDocument/2006/relationships/image" Target="../media/image73.svg"/><Relationship Id="rId35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675" y="267973"/>
            <a:ext cx="2950750" cy="920153"/>
          </a:xfrm>
        </p:spPr>
        <p:txBody>
          <a:bodyPr/>
          <a:lstStyle/>
          <a:p>
            <a:r>
              <a:rPr lang="en-US" sz="2000" dirty="0"/>
              <a:t>raising security awareness on password security</a:t>
            </a:r>
          </a:p>
        </p:txBody>
      </p:sp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4363" y="803692"/>
            <a:ext cx="439200" cy="439200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4150" y="1133674"/>
            <a:ext cx="1407767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b="1" dirty="0"/>
              <a:t>Use Passphrases</a:t>
            </a:r>
            <a:endParaRPr lang="en-US" sz="1200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easy-to-remember sentences or phrases. </a:t>
            </a:r>
          </a:p>
        </p:txBody>
      </p:sp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80" b="180"/>
          <a:stretch/>
        </p:blipFill>
        <p:spPr>
          <a:xfrm>
            <a:off x="1256502" y="2214104"/>
            <a:ext cx="439200" cy="4392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2C548-A068-F54D-EE90-398A7754D4C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05985" y="2606777"/>
            <a:ext cx="1464095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/>
              <a:t>Randomness</a:t>
            </a:r>
            <a:endParaRPr lang="en-US" sz="1400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Choose random words or phrases, not personal information like names, birthdays, or common words</a:t>
            </a:r>
          </a:p>
        </p:txBody>
      </p:sp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494726" y="3652314"/>
            <a:ext cx="439200" cy="439200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19201" y="3862702"/>
            <a:ext cx="1411724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Account Specific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Use a different passphrase for every online account</a:t>
            </a:r>
          </a:p>
        </p:txBody>
      </p:sp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80" b="180"/>
          <a:stretch/>
        </p:blipFill>
        <p:spPr>
          <a:xfrm>
            <a:off x="1256502" y="5104904"/>
            <a:ext cx="439200" cy="439200"/>
          </a:xfrm>
        </p:spPr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5449" y="5445506"/>
            <a:ext cx="1497029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/>
              <a:t>Don't Reuse Passwords</a:t>
            </a:r>
            <a:endParaRPr lang="en-US" sz="1600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95246" y="5895206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Avoid using the same password across multiple accounts</a:t>
            </a:r>
          </a:p>
        </p:txBody>
      </p:sp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449689" y="6230479"/>
            <a:ext cx="439200" cy="439200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06558" y="6732344"/>
            <a:ext cx="1396456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/>
              <a:t>Two-Factor Authentication (2FA)</a:t>
            </a:r>
            <a:endParaRPr lang="en-US" sz="1400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06558" y="7338685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If available, enable 2FA for additional security</a:t>
            </a:r>
          </a:p>
        </p:txBody>
      </p:sp>
      <p:pic>
        <p:nvPicPr>
          <p:cNvPr id="112" name="Picture Placeholder 54" descr="Globe icon">
            <a:extLst>
              <a:ext uri="{FF2B5EF4-FFF2-40B4-BE49-F238E27FC236}">
                <a16:creationId xmlns:a16="http://schemas.microsoft.com/office/drawing/2014/main" id="{D4071E81-B728-10A8-549F-77383EC870E6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2365" r="2365"/>
          <a:stretch/>
        </p:blipFill>
        <p:spPr>
          <a:xfrm>
            <a:off x="2513965" y="959485"/>
            <a:ext cx="671513" cy="704088"/>
          </a:xfrm>
        </p:spPr>
      </p:pic>
      <p:pic>
        <p:nvPicPr>
          <p:cNvPr id="168" name="Picture Placeholder 84" descr="Cubes icon">
            <a:extLst>
              <a:ext uri="{FF2B5EF4-FFF2-40B4-BE49-F238E27FC236}">
                <a16:creationId xmlns:a16="http://schemas.microsoft.com/office/drawing/2014/main" id="{34577DDD-2C18-31C8-A155-78AE2D481A78}"/>
              </a:ext>
            </a:extLst>
          </p:cNvPr>
          <p:cNvPicPr>
            <a:picLocks noGrp="1" noChangeAspect="1"/>
          </p:cNvPicPr>
          <p:nvPr>
            <p:ph type="pic" sz="quarter" idx="62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2257" r="2257"/>
          <a:stretch/>
        </p:blipFill>
        <p:spPr>
          <a:xfrm>
            <a:off x="2513965" y="2422038"/>
            <a:ext cx="671513" cy="704088"/>
          </a:xfrm>
        </p:spPr>
      </p:pic>
      <p:pic>
        <p:nvPicPr>
          <p:cNvPr id="258" name="Picture Placeholder 124" descr="Lock icon">
            <a:extLst>
              <a:ext uri="{FF2B5EF4-FFF2-40B4-BE49-F238E27FC236}">
                <a16:creationId xmlns:a16="http://schemas.microsoft.com/office/drawing/2014/main" id="{ED822681-6AA0-6EA5-152E-4C52A219C52D}"/>
              </a:ext>
            </a:extLst>
          </p:cNvPr>
          <p:cNvPicPr>
            <a:picLocks noGrp="1" noChangeAspect="1"/>
          </p:cNvPicPr>
          <p:nvPr>
            <p:ph type="pic" sz="quarter" idx="64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2257" r="2257"/>
          <a:stretch/>
        </p:blipFill>
        <p:spPr>
          <a:xfrm>
            <a:off x="2513965" y="3885977"/>
            <a:ext cx="671513" cy="704088"/>
          </a:xfrm>
        </p:spPr>
      </p:pic>
      <p:pic>
        <p:nvPicPr>
          <p:cNvPr id="260" name="Picture Placeholder 132" descr="Charts icon">
            <a:extLst>
              <a:ext uri="{FF2B5EF4-FFF2-40B4-BE49-F238E27FC236}">
                <a16:creationId xmlns:a16="http://schemas.microsoft.com/office/drawing/2014/main" id="{AB203A63-AC38-19C9-4F54-EDE1F1111CF8}"/>
              </a:ext>
            </a:extLst>
          </p:cNvPr>
          <p:cNvPicPr>
            <a:picLocks noGrp="1" noChangeAspect="1"/>
          </p:cNvPicPr>
          <p:nvPr>
            <p:ph type="pic" sz="quarter" idx="66"/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2365" r="2365"/>
          <a:stretch/>
        </p:blipFill>
        <p:spPr>
          <a:xfrm>
            <a:off x="2513965" y="5348530"/>
            <a:ext cx="671513" cy="704088"/>
          </a:xfrm>
        </p:spPr>
      </p:pic>
      <p:pic>
        <p:nvPicPr>
          <p:cNvPr id="262" name="Picture Placeholder 112" descr="Laptop icon">
            <a:extLst>
              <a:ext uri="{FF2B5EF4-FFF2-40B4-BE49-F238E27FC236}">
                <a16:creationId xmlns:a16="http://schemas.microsoft.com/office/drawing/2014/main" id="{92832FCC-6E0D-27F4-2FEB-1C44389C006D}"/>
              </a:ext>
            </a:extLst>
          </p:cNvPr>
          <p:cNvPicPr>
            <a:picLocks noGrp="1" noChangeAspect="1"/>
          </p:cNvPicPr>
          <p:nvPr>
            <p:ph type="pic" sz="quarter" idx="68"/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2365" r="2365"/>
          <a:stretch/>
        </p:blipFill>
        <p:spPr>
          <a:xfrm>
            <a:off x="2513965" y="6726655"/>
            <a:ext cx="671513" cy="704088"/>
          </a:xfrm>
        </p:spPr>
      </p:pic>
      <p:pic>
        <p:nvPicPr>
          <p:cNvPr id="114" name="Picture Placeholder 94" descr="Microprocessor icon">
            <a:extLst>
              <a:ext uri="{FF2B5EF4-FFF2-40B4-BE49-F238E27FC236}">
                <a16:creationId xmlns:a16="http://schemas.microsoft.com/office/drawing/2014/main" id="{0CB53435-DB21-39E5-E7B3-2AE42FA6C2D8}"/>
              </a:ext>
            </a:extLst>
          </p:cNvPr>
          <p:cNvPicPr>
            <a:picLocks noGrp="1" noChangeAspect="1"/>
          </p:cNvPicPr>
          <p:nvPr>
            <p:ph type="pic" sz="quarter" idx="61"/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2365" r="2365"/>
          <a:stretch/>
        </p:blipFill>
        <p:spPr>
          <a:xfrm>
            <a:off x="3687790" y="1659596"/>
            <a:ext cx="671513" cy="704088"/>
          </a:xfrm>
        </p:spPr>
      </p:pic>
      <p:pic>
        <p:nvPicPr>
          <p:cNvPr id="169" name="Picture Placeholder 88" descr="Atom icon">
            <a:extLst>
              <a:ext uri="{FF2B5EF4-FFF2-40B4-BE49-F238E27FC236}">
                <a16:creationId xmlns:a16="http://schemas.microsoft.com/office/drawing/2014/main" id="{2E5A1930-D8BE-0E3E-7CF3-F79AAA85CD23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2365" r="2365"/>
          <a:stretch/>
        </p:blipFill>
        <p:spPr>
          <a:xfrm>
            <a:off x="3687790" y="3145299"/>
            <a:ext cx="671513" cy="704088"/>
          </a:xfrm>
        </p:spPr>
      </p:pic>
      <p:pic>
        <p:nvPicPr>
          <p:cNvPr id="259" name="Picture Placeholder 134" descr="Search icon">
            <a:extLst>
              <a:ext uri="{FF2B5EF4-FFF2-40B4-BE49-F238E27FC236}">
                <a16:creationId xmlns:a16="http://schemas.microsoft.com/office/drawing/2014/main" id="{645CFF1F-4A9C-A530-3801-37296F19827D}"/>
              </a:ext>
            </a:extLst>
          </p:cNvPr>
          <p:cNvPicPr>
            <a:picLocks noGrp="1" noChangeAspect="1"/>
          </p:cNvPicPr>
          <p:nvPr>
            <p:ph type="pic" sz="quarter" idx="65"/>
          </p:nvPr>
        </p:nvPicPr>
        <p:blipFill rotWithShape="1"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 l="2257" r="2257"/>
          <a:stretch/>
        </p:blipFill>
        <p:spPr>
          <a:xfrm>
            <a:off x="3687790" y="4586088"/>
            <a:ext cx="671513" cy="704088"/>
          </a:xfrm>
        </p:spPr>
      </p:pic>
      <p:pic>
        <p:nvPicPr>
          <p:cNvPr id="261" name="Picture Placeholder 120" descr="Mobile devices icon">
            <a:extLst>
              <a:ext uri="{FF2B5EF4-FFF2-40B4-BE49-F238E27FC236}">
                <a16:creationId xmlns:a16="http://schemas.microsoft.com/office/drawing/2014/main" id="{82346DB7-6086-CA7B-702E-C88F8D79E7D1}"/>
              </a:ext>
            </a:extLst>
          </p:cNvPr>
          <p:cNvPicPr>
            <a:picLocks noGrp="1" noChangeAspect="1"/>
          </p:cNvPicPr>
          <p:nvPr>
            <p:ph type="pic" sz="quarter" idx="67"/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2365" r="2365"/>
          <a:stretch/>
        </p:blipFill>
        <p:spPr>
          <a:xfrm>
            <a:off x="3687790" y="6048641"/>
            <a:ext cx="671513" cy="704088"/>
          </a:xfrm>
        </p:spPr>
      </p:pic>
      <p:pic>
        <p:nvPicPr>
          <p:cNvPr id="263" name="Picture Placeholder 116" descr="Checklist icon">
            <a:extLst>
              <a:ext uri="{FF2B5EF4-FFF2-40B4-BE49-F238E27FC236}">
                <a16:creationId xmlns:a16="http://schemas.microsoft.com/office/drawing/2014/main" id="{4ED08B34-5F17-8130-A6C3-0D136A1F56DE}"/>
              </a:ext>
            </a:extLst>
          </p:cNvPr>
          <p:cNvPicPr>
            <a:picLocks noGrp="1" noChangeAspect="1"/>
          </p:cNvPicPr>
          <p:nvPr>
            <p:ph type="pic" sz="quarter" idx="69"/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 l="2365" r="2365"/>
          <a:stretch/>
        </p:blipFill>
        <p:spPr>
          <a:xfrm>
            <a:off x="3687790" y="7426766"/>
            <a:ext cx="671513" cy="704088"/>
          </a:xfrm>
        </p:spPr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 t="180" b="180"/>
          <a:stretch/>
        </p:blipFill>
        <p:spPr>
          <a:xfrm>
            <a:off x="5170254" y="1466154"/>
            <a:ext cx="439200" cy="4392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7711" y="1895661"/>
            <a:ext cx="1176368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Length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Passphrases should be at least 14 characters long. Longer is better, making them more difficult to crack through brute-force attacks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5170254" y="2911554"/>
            <a:ext cx="439200" cy="439200"/>
          </a:xfr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7711" y="3343571"/>
            <a:ext cx="1485638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 b="1" dirty="0"/>
              <a:t>Unpredictability</a:t>
            </a:r>
            <a:endParaRPr lang="en-US" sz="11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566933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Avoid using sentences or patterns that can be easily guessed</a:t>
            </a:r>
          </a:p>
        </p:txBody>
      </p:sp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 t="180" b="180"/>
          <a:stretch/>
        </p:blipFill>
        <p:spPr>
          <a:xfrm>
            <a:off x="5994549" y="4255858"/>
            <a:ext cx="439200" cy="439200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7711" y="4676701"/>
            <a:ext cx="1406355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/>
              <a:t>Avoid Simple Passwords</a:t>
            </a:r>
            <a:endParaRPr lang="en-US" sz="14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Don't use easily guessable passwords like "password123" or personal information</a:t>
            </a:r>
          </a:p>
        </p:txBody>
      </p:sp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6214149" y="5923369"/>
            <a:ext cx="439200" cy="439200"/>
          </a:xfrm>
        </p:spPr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77566" y="5962228"/>
            <a:ext cx="1406355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/>
              <a:t>Consider Password Managers</a:t>
            </a:r>
            <a:endParaRPr lang="en-US" sz="1400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Password managers can help you create, store, and manage strong, unique passwords, and also provide security checks, Bitwarden.com</a:t>
            </a:r>
          </a:p>
        </p:txBody>
      </p:sp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 t="180" b="180"/>
          <a:stretch/>
        </p:blipFill>
        <p:spPr>
          <a:xfrm>
            <a:off x="6124479" y="7535927"/>
            <a:ext cx="439200" cy="439200"/>
          </a:xfr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7710" y="7687306"/>
            <a:ext cx="1383731" cy="304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/>
              <a:t>Keep Passwords Secret</a:t>
            </a:r>
            <a:endParaRPr lang="en-US" sz="1600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88851" y="8492744"/>
            <a:ext cx="1407768" cy="6380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Never share your passwords with anyone</a:t>
            </a:r>
          </a:p>
        </p:txBody>
      </p:sp>
    </p:spTree>
    <p:extLst>
      <p:ext uri="{BB962C8B-B14F-4D97-AF65-F5344CB8AC3E}">
        <p14:creationId xmlns:p14="http://schemas.microsoft.com/office/powerpoint/2010/main" val="32152586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oduct roadmap infographics poster_win32_SL_V3" id="{C857C004-672D-46D6-98EF-F5C53A53017A}" vid="{9DF47ED7-552A-4B5C-B7A2-2C8CF790F3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02FD7-4207-45C8-B2A5-BC0DDC209C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70945D1-9318-4769-98E2-F82362B434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8A386B-9419-4A4B-B326-4CCDAEE21C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Custom</vt:lpstr>
      <vt:lpstr>raising security awareness on password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2023-12-20T17:33:23Z</dcterms:created>
  <dcterms:modified xsi:type="dcterms:W3CDTF">2025-05-15T09:08:39Z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