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26" r:id="rId3"/>
    <p:sldId id="327" r:id="rId4"/>
    <p:sldId id="328" r:id="rId5"/>
    <p:sldId id="329" r:id="rId6"/>
    <p:sldId id="330" r:id="rId7"/>
    <p:sldId id="331" r:id="rId8"/>
    <p:sldId id="332" r:id="rId9"/>
    <p:sldId id="333" r:id="rId10"/>
    <p:sldId id="334" r:id="rId11"/>
    <p:sldId id="335" r:id="rId12"/>
    <p:sldId id="336" r:id="rId13"/>
    <p:sldId id="33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918" autoAdjust="0"/>
  </p:normalViewPr>
  <p:slideViewPr>
    <p:cSldViewPr>
      <p:cViewPr varScale="1">
        <p:scale>
          <a:sx n="74" d="100"/>
          <a:sy n="74" d="100"/>
        </p:scale>
        <p:origin x="-12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3/31/2021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3/31/2021</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3/31/2021</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3/31/2021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3/31/2021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3/31/2021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3/31/2021</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3/31/2021</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a data access technology.</a:t>
            </a:r>
          </a:p>
          <a:p>
            <a:r>
              <a:rPr lang="en-US" sz="1400" dirty="0" smtClean="0">
                <a:solidFill>
                  <a:srgbClr val="181717"/>
                </a:solidFill>
                <a:latin typeface="Verdana"/>
              </a:rPr>
              <a:t>Entity Framework Core is the new version of Entity Framework after EF 6.x.</a:t>
            </a:r>
          </a:p>
          <a:p>
            <a:r>
              <a:rPr lang="en-US" sz="1400" dirty="0" smtClean="0">
                <a:solidFill>
                  <a:srgbClr val="181717"/>
                </a:solidFill>
                <a:latin typeface="Verdana"/>
              </a:rPr>
              <a:t>It is open-source, lightweight, extensible and a cross-platform version.</a:t>
            </a:r>
          </a:p>
          <a:p>
            <a:r>
              <a:rPr lang="en-US" sz="1400" dirty="0" smtClean="0">
                <a:solidFill>
                  <a:srgbClr val="181717"/>
                </a:solidFill>
                <a:latin typeface="Verdana"/>
              </a:rPr>
              <a:t>Entity Framework is an Object/Relational Mapping (O/RM) framework.</a:t>
            </a:r>
          </a:p>
          <a:p>
            <a:r>
              <a:rPr lang="en-US" sz="1400" dirty="0" smtClean="0">
                <a:solidFill>
                  <a:srgbClr val="181717"/>
                </a:solidFill>
                <a:latin typeface="Verdana"/>
              </a:rPr>
              <a:t>It is an enhancement to ADO.NET</a:t>
            </a:r>
          </a:p>
          <a:p>
            <a:r>
              <a:rPr lang="en-US" sz="1400" dirty="0" smtClean="0">
                <a:solidFill>
                  <a:srgbClr val="181717"/>
                </a:solidFill>
                <a:latin typeface="Verdana"/>
              </a:rPr>
              <a:t>Entity Framework gives developers an automated mechanism for accessing &amp; storing the data in the database.</a:t>
            </a:r>
          </a:p>
          <a:p>
            <a:r>
              <a:rPr lang="en-US" sz="1400" dirty="0" smtClean="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 Migration</a:t>
            </a:r>
            <a:endParaRPr lang="en-US" dirty="0"/>
          </a:p>
        </p:txBody>
      </p:sp>
      <p:sp>
        <p:nvSpPr>
          <p:cNvPr id="6" name="Content Placeholder 5"/>
          <p:cNvSpPr>
            <a:spLocks noGrp="1"/>
          </p:cNvSpPr>
          <p:nvPr>
            <p:ph sz="quarter" idx="1"/>
          </p:nvPr>
        </p:nvSpPr>
        <p:spPr/>
        <p:txBody>
          <a:bodyPr>
            <a:noAutofit/>
          </a:bodyPr>
          <a:lstStyle/>
          <a:p>
            <a:r>
              <a:rPr lang="en-US" sz="1400" dirty="0" smtClean="0"/>
              <a:t>EF Core includes different migration commands to create or update the database based on the model.</a:t>
            </a:r>
          </a:p>
          <a:p>
            <a:r>
              <a:rPr lang="en-US" sz="1400" dirty="0" smtClean="0"/>
              <a:t>we need to create the database from the model (entities and context) by adding a migration.</a:t>
            </a:r>
          </a:p>
          <a:p>
            <a:r>
              <a:rPr lang="en-US" sz="1400" dirty="0" smtClean="0"/>
              <a:t>We can execute the migration command using </a:t>
            </a:r>
            <a:r>
              <a:rPr lang="en-US" sz="1400" dirty="0" err="1" smtClean="0"/>
              <a:t>NuGet</a:t>
            </a:r>
            <a:r>
              <a:rPr lang="en-US" sz="1400" dirty="0" smtClean="0"/>
              <a:t> Package Manger Console as well as </a:t>
            </a:r>
            <a:r>
              <a:rPr lang="en-US" sz="1400" dirty="0" err="1" smtClean="0"/>
              <a:t>dotnet</a:t>
            </a:r>
            <a:r>
              <a:rPr lang="en-US" sz="1400" dirty="0" smtClean="0"/>
              <a:t> CLI (command line interface).</a:t>
            </a:r>
          </a:p>
          <a:p>
            <a:r>
              <a:rPr lang="en-US" sz="1400" dirty="0" smtClean="0"/>
              <a:t>In Visual Studio, open </a:t>
            </a:r>
            <a:r>
              <a:rPr lang="en-US" sz="1400" dirty="0" err="1" smtClean="0"/>
              <a:t>NuGet</a:t>
            </a:r>
            <a:r>
              <a:rPr lang="en-US" sz="1400" dirty="0" smtClean="0"/>
              <a:t> Package Manager Console from Tools -&gt; </a:t>
            </a:r>
            <a:r>
              <a:rPr lang="en-US" sz="1400" dirty="0" err="1" smtClean="0"/>
              <a:t>NuGet</a:t>
            </a:r>
            <a:r>
              <a:rPr lang="en-US" sz="1400" dirty="0" smtClean="0"/>
              <a:t> Package Manager -&gt; Package Manager Console and enter the following command:</a:t>
            </a:r>
          </a:p>
          <a:p>
            <a:r>
              <a:rPr lang="en-US" sz="1400" dirty="0" smtClean="0"/>
              <a:t>PM&gt; add-migration </a:t>
            </a:r>
            <a:r>
              <a:rPr lang="en-US" sz="1400" dirty="0" err="1" smtClean="0"/>
              <a:t>CreateSchoolDB</a:t>
            </a:r>
            <a:endParaRPr lang="en-US" sz="1400" dirty="0" smtClean="0"/>
          </a:p>
          <a:p>
            <a:r>
              <a:rPr lang="en-US" sz="1400" dirty="0" smtClean="0"/>
              <a:t>After creating a migration, we still need to create the database using the update-database command in the Package Manager Console, as below.</a:t>
            </a:r>
          </a:p>
          <a:p>
            <a:r>
              <a:rPr lang="en-US" sz="1400" dirty="0" smtClean="0"/>
              <a:t>PM&gt; update-database –verbose</a:t>
            </a:r>
          </a:p>
          <a:p>
            <a:r>
              <a:rPr lang="en-US" sz="1400" dirty="0" err="1" smtClean="0">
                <a:latin typeface="Calibri" pitchFamily="34" charset="0"/>
                <a:cs typeface="Calibri" pitchFamily="34" charset="0"/>
              </a:rPr>
              <a:t>Note:</a:t>
            </a:r>
            <a:r>
              <a:rPr lang="en-US" sz="1400" dirty="0" err="1" smtClean="0"/>
              <a:t>This</a:t>
            </a:r>
            <a:r>
              <a:rPr lang="en-US" sz="1400" dirty="0" smtClean="0"/>
              <a:t> was the first migration to create a database. Now, whenever we add or update domain classes or configurations, we need to sync the database with the model using </a:t>
            </a:r>
            <a:r>
              <a:rPr lang="en-US" sz="1400" b="1" dirty="0" smtClean="0"/>
              <a:t>add-migration</a:t>
            </a:r>
            <a:r>
              <a:rPr lang="en-US" sz="1400" dirty="0" smtClean="0"/>
              <a:t> and </a:t>
            </a:r>
            <a:r>
              <a:rPr lang="en-US" sz="1400" b="1" dirty="0" smtClean="0"/>
              <a:t>update-database</a:t>
            </a:r>
            <a:r>
              <a:rPr lang="en-US" sz="1400" dirty="0" smtClean="0"/>
              <a:t> commands.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Creating a Model for an Existing Database in Entity Framework Core</a:t>
            </a:r>
            <a:endParaRPr lang="en-US" dirty="0"/>
          </a:p>
        </p:txBody>
      </p:sp>
      <p:sp>
        <p:nvSpPr>
          <p:cNvPr id="6" name="Content Placeholder 5"/>
          <p:cNvSpPr>
            <a:spLocks noGrp="1"/>
          </p:cNvSpPr>
          <p:nvPr>
            <p:ph sz="quarter" idx="1"/>
          </p:nvPr>
        </p:nvSpPr>
        <p:spPr/>
        <p:txBody>
          <a:bodyPr>
            <a:noAutofit/>
          </a:bodyPr>
          <a:lstStyle/>
          <a:p>
            <a:r>
              <a:rPr lang="en-US" sz="1800" dirty="0" smtClean="0"/>
              <a:t>PM&gt; Scaffold-</a:t>
            </a:r>
            <a:r>
              <a:rPr lang="en-US" sz="1800" dirty="0" err="1" smtClean="0"/>
              <a:t>DbContext</a:t>
            </a:r>
            <a:r>
              <a:rPr lang="en-US" sz="1800" dirty="0" smtClean="0"/>
              <a:t> </a:t>
            </a:r>
            <a:r>
              <a:rPr lang="en-US" sz="1800" dirty="0"/>
              <a:t>"Data Source=SANTU\MSSQLSERVER2019;Initial Catalog=Training1DB;Integrated Security=</a:t>
            </a:r>
            <a:r>
              <a:rPr lang="en-US" sz="1800" dirty="0" err="1"/>
              <a:t>TrueMicrosoft.EntityFrameworkCore.SqlServer</a:t>
            </a:r>
            <a:r>
              <a:rPr lang="en-US" sz="1800" dirty="0"/>
              <a:t> </a:t>
            </a:r>
            <a:r>
              <a:rPr lang="en-US" sz="1800" dirty="0" smtClean="0"/>
              <a:t>-</a:t>
            </a:r>
            <a:r>
              <a:rPr lang="en-US" sz="1800" dirty="0" err="1" smtClean="0"/>
              <a:t>OutputDir</a:t>
            </a:r>
            <a:r>
              <a:rPr lang="en-US" sz="1800" dirty="0" smtClean="0"/>
              <a:t> Models</a:t>
            </a:r>
          </a:p>
          <a:p>
            <a:r>
              <a:rPr lang="en-US" sz="1800" dirty="0" smtClean="0">
                <a:latin typeface="Calibri" pitchFamily="34" charset="0"/>
                <a:cs typeface="Calibri" pitchFamily="34" charset="0"/>
              </a:rPr>
              <a:t>Update models when tables are updated</a:t>
            </a:r>
          </a:p>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 -force</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r>
              <a:rPr lang="en-US" dirty="0" smtClean="0"/>
              <a:t>:</a:t>
            </a:r>
          </a:p>
          <a:p>
            <a:pPr lvl="1"/>
            <a:r>
              <a:rPr lang="en-US" dirty="0" err="1"/>
              <a:t>DbSet</a:t>
            </a:r>
            <a:r>
              <a:rPr lang="en-US" dirty="0"/>
              <a:t>&lt;</a:t>
            </a:r>
            <a:r>
              <a:rPr lang="en-US" dirty="0" err="1"/>
              <a:t>TEntity</a:t>
            </a:r>
            <a:r>
              <a:rPr lang="en-US" dirty="0"/>
              <a:t>&gt;.</a:t>
            </a:r>
            <a:r>
              <a:rPr lang="en-US" dirty="0" err="1" smtClean="0"/>
              <a:t>FromSqlRaw</a:t>
            </a:r>
            <a:r>
              <a:rPr lang="en-US" dirty="0" smtClean="0"/>
              <a:t>()</a:t>
            </a:r>
          </a:p>
          <a:p>
            <a:pPr lvl="1"/>
            <a:r>
              <a:rPr lang="en-US" dirty="0" err="1" smtClean="0"/>
              <a:t>DbContext.Database.ExecuteSqlRaw</a:t>
            </a:r>
            <a:r>
              <a:rPr lang="en-US" dirty="0" smtClean="0"/>
              <a:t>()</a:t>
            </a:r>
          </a:p>
          <a:p>
            <a:pPr lvl="1"/>
            <a:r>
              <a:rPr lang="en-US" sz="1500" dirty="0" smtClean="0">
                <a:latin typeface="Calibri" pitchFamily="34" charset="0"/>
                <a:cs typeface="Calibri" pitchFamily="34" charset="0"/>
              </a:rPr>
              <a:t>Ex: </a:t>
            </a:r>
            <a:r>
              <a:rPr lang="en-US" sz="1500" dirty="0" err="1" smtClean="0">
                <a:latin typeface="Calibri" pitchFamily="34" charset="0"/>
                <a:cs typeface="Calibri" pitchFamily="34" charset="0"/>
              </a:rPr>
              <a:t>context.Database.ExecuteSqlRaw</a:t>
            </a:r>
            <a:r>
              <a:rPr lang="en-US" sz="1500" dirty="0" smtClean="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extLst>
                  <a:ext uri="{0D108BD9-81ED-4DB2-BD59-A6C34878D82A}">
                    <a16:rowId xmlns:a16="http://schemas.microsoft.com/office/drawing/2014/main" xmlns="" val="10000"/>
                  </a:ext>
                </a:extLst>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extLst>
                  <a:ext uri="{0D108BD9-81ED-4DB2-BD59-A6C34878D82A}">
                    <a16:rowId xmlns:a16="http://schemas.microsoft.com/office/drawing/2014/main" xmlns="" val="10001"/>
                  </a:ext>
                </a:extLst>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extLst>
                  <a:ext uri="{0D108BD9-81ED-4DB2-BD59-A6C34878D82A}">
                    <a16:rowId xmlns:a16="http://schemas.microsoft.com/office/drawing/2014/main" xmlns="" val="10002"/>
                  </a:ext>
                </a:extLst>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extLst>
                  <a:ext uri="{0D108BD9-81ED-4DB2-BD59-A6C34878D82A}">
                    <a16:rowId xmlns:a16="http://schemas.microsoft.com/office/drawing/2014/main" xmlns=""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smtClean="0"/>
              <a:t>EF Core on </a:t>
            </a:r>
            <a:r>
              <a:rPr lang="en-US" dirty="0" err="1" smtClean="0"/>
              <a:t>GitHub</a:t>
            </a:r>
            <a:r>
              <a:rPr lang="en-US" dirty="0" smtClean="0"/>
              <a:t>: </a:t>
            </a:r>
            <a:r>
              <a:rPr lang="en-US" dirty="0" smtClean="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smtClean="0"/>
              <a:t>EF Core Roadmap: </a:t>
            </a:r>
            <a:r>
              <a:rPr lang="en-US" dirty="0" smtClean="0">
                <a:hlinkClick r:id="rId3"/>
              </a:rPr>
              <a:t>docs.microsoft.com/en-us/</a:t>
            </a:r>
            <a:r>
              <a:rPr lang="en-US" dirty="0" err="1" smtClean="0">
                <a:hlinkClick r:id="rId3"/>
              </a:rPr>
              <a:t>ef</a:t>
            </a:r>
            <a:r>
              <a:rPr lang="en-US" dirty="0" smtClean="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smtClean="0"/>
              <a:t>EF Core Official Documentation: </a:t>
            </a:r>
            <a:r>
              <a:rPr lang="en-US" dirty="0" smtClean="0">
                <a:hlinkClick r:id="rId4"/>
              </a:rPr>
              <a:t>https://docs.microsoft.com/ef/core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Development Approaches</a:t>
            </a:r>
            <a:endParaRPr lang="en-US" dirty="0"/>
          </a:p>
        </p:txBody>
      </p:sp>
      <p:sp>
        <p:nvSpPr>
          <p:cNvPr id="6" name="Content Placeholder 5"/>
          <p:cNvSpPr>
            <a:spLocks noGrp="1"/>
          </p:cNvSpPr>
          <p:nvPr>
            <p:ph sz="quarter" idx="1"/>
          </p:nvPr>
        </p:nvSpPr>
        <p:spPr/>
        <p:txBody>
          <a:bodyPr>
            <a:normAutofit/>
          </a:bodyPr>
          <a:lstStyle/>
          <a:p>
            <a:r>
              <a:rPr lang="en-US" sz="1200" dirty="0" smtClean="0">
                <a:solidFill>
                  <a:srgbClr val="181717"/>
                </a:solidFill>
                <a:latin typeface="Verdana"/>
              </a:rPr>
              <a:t>EF Core supports two development approaches </a:t>
            </a:r>
          </a:p>
          <a:p>
            <a:r>
              <a:rPr lang="en-US" sz="1200" dirty="0" smtClean="0">
                <a:solidFill>
                  <a:srgbClr val="181717"/>
                </a:solidFill>
                <a:latin typeface="Verdana"/>
              </a:rPr>
              <a:t>1) Code-First </a:t>
            </a:r>
          </a:p>
          <a:p>
            <a:r>
              <a:rPr lang="en-US" sz="1200" dirty="0" smtClean="0">
                <a:solidFill>
                  <a:srgbClr val="181717"/>
                </a:solidFill>
                <a:latin typeface="Verdana"/>
              </a:rPr>
              <a:t>2) Database-First.</a:t>
            </a:r>
          </a:p>
          <a:p>
            <a:r>
              <a:rPr lang="en-US" sz="1200" dirty="0" smtClean="0">
                <a:solidFill>
                  <a:srgbClr val="181717"/>
                </a:solidFill>
                <a:latin typeface="Verdana"/>
              </a:rPr>
              <a:t>EF Core mainly targets the code-first approach and provides little support for the database-first approach.</a:t>
            </a:r>
          </a:p>
          <a:p>
            <a:r>
              <a:rPr lang="en-US" sz="1200" dirty="0" smtClean="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smtClean="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the new and improved version of Entity Framework for .NET Core applications. EF Core is new, so still not as mature as EF 6.</a:t>
            </a:r>
          </a:p>
          <a:p>
            <a:pPr algn="just"/>
            <a:r>
              <a:rPr lang="en-US" sz="1400" dirty="0" smtClean="0">
                <a:solidFill>
                  <a:srgbClr val="181717"/>
                </a:solidFill>
                <a:latin typeface="Verdana"/>
              </a:rPr>
              <a:t>EF Core continues to support the following features and concepts, same as EF 6.</a:t>
            </a:r>
          </a:p>
          <a:p>
            <a:pPr algn="just">
              <a:buFont typeface="+mj-lt"/>
              <a:buAutoNum type="arabicPeriod"/>
            </a:pPr>
            <a:r>
              <a:rPr lang="en-US" sz="1400" dirty="0" err="1" smtClean="0">
                <a:solidFill>
                  <a:srgbClr val="181717"/>
                </a:solidFill>
                <a:latin typeface="Verdana"/>
              </a:rPr>
              <a:t>DbContext</a:t>
            </a:r>
            <a:r>
              <a:rPr lang="en-US" sz="1400" dirty="0" smtClean="0">
                <a:solidFill>
                  <a:srgbClr val="181717"/>
                </a:solidFill>
                <a:latin typeface="Verdana"/>
              </a:rPr>
              <a:t> &amp; </a:t>
            </a:r>
            <a:r>
              <a:rPr lang="en-US" sz="1400" dirty="0" err="1" smtClean="0">
                <a:solidFill>
                  <a:srgbClr val="181717"/>
                </a:solidFill>
                <a:latin typeface="Verdana"/>
              </a:rPr>
              <a:t>DbSet</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Data Model</a:t>
            </a:r>
          </a:p>
          <a:p>
            <a:pPr algn="just">
              <a:buFont typeface="+mj-lt"/>
              <a:buAutoNum type="arabicPeriod"/>
            </a:pPr>
            <a:r>
              <a:rPr lang="en-US" sz="1400" dirty="0" smtClean="0">
                <a:solidFill>
                  <a:srgbClr val="181717"/>
                </a:solidFill>
                <a:latin typeface="Verdana"/>
              </a:rPr>
              <a:t>Querying using </a:t>
            </a:r>
            <a:r>
              <a:rPr lang="en-US" sz="1400" dirty="0" err="1" smtClean="0">
                <a:solidFill>
                  <a:srgbClr val="181717"/>
                </a:solidFill>
                <a:latin typeface="Verdana"/>
              </a:rPr>
              <a:t>Linq</a:t>
            </a:r>
            <a:r>
              <a:rPr lang="en-US" sz="1400" dirty="0" smtClean="0">
                <a:solidFill>
                  <a:srgbClr val="181717"/>
                </a:solidFill>
                <a:latin typeface="Verdana"/>
              </a:rPr>
              <a:t>-to-Entities</a:t>
            </a:r>
          </a:p>
          <a:p>
            <a:pPr algn="just">
              <a:buFont typeface="+mj-lt"/>
              <a:buAutoNum type="arabicPeriod"/>
            </a:pPr>
            <a:r>
              <a:rPr lang="en-US" sz="1400" dirty="0" smtClean="0">
                <a:solidFill>
                  <a:srgbClr val="181717"/>
                </a:solidFill>
                <a:latin typeface="Verdana"/>
              </a:rPr>
              <a:t>Change Tracking</a:t>
            </a:r>
          </a:p>
          <a:p>
            <a:pPr algn="just">
              <a:buFont typeface="+mj-lt"/>
              <a:buAutoNum type="arabicPeriod"/>
            </a:pPr>
            <a:r>
              <a:rPr lang="en-US" sz="1400" dirty="0" err="1" smtClean="0">
                <a:solidFill>
                  <a:srgbClr val="181717"/>
                </a:solidFill>
                <a:latin typeface="Verdana"/>
              </a:rPr>
              <a:t>SaveChanges</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Migrations</a:t>
            </a:r>
          </a:p>
          <a:p>
            <a:pPr algn="just"/>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pPr algn="just"/>
            <a:r>
              <a:rPr lang="en-US" sz="1400" dirty="0" smtClean="0">
                <a:solidFill>
                  <a:srgbClr val="181717"/>
                </a:solidFill>
                <a:latin typeface="roboto"/>
              </a:rPr>
              <a:t>EF Core Database Providers</a:t>
            </a:r>
          </a:p>
          <a:p>
            <a:pPr algn="just"/>
            <a:r>
              <a:rPr lang="en-US" sz="1400" dirty="0" smtClean="0">
                <a:solidFill>
                  <a:srgbClr val="181717"/>
                </a:solidFill>
                <a:latin typeface="Verdana"/>
              </a:rPr>
              <a:t>Entity Framework Core uses a provider model to access many different databases. EF Core includes providers as </a:t>
            </a:r>
            <a:r>
              <a:rPr lang="en-US" sz="1400" dirty="0" err="1" smtClean="0">
                <a:solidFill>
                  <a:srgbClr val="181717"/>
                </a:solidFill>
                <a:latin typeface="Verdana"/>
              </a:rPr>
              <a:t>NuGet</a:t>
            </a:r>
            <a:r>
              <a:rPr lang="en-US" sz="1400" dirty="0" smtClean="0">
                <a:solidFill>
                  <a:srgbClr val="181717"/>
                </a:solidFill>
                <a:latin typeface="Verdana"/>
              </a:rPr>
              <a:t> packages which you need to install.</a:t>
            </a:r>
          </a:p>
          <a:p>
            <a:pPr algn="just"/>
            <a:r>
              <a:rPr lang="en-US" sz="1400" dirty="0" smtClean="0">
                <a:solidFill>
                  <a:srgbClr val="181717"/>
                </a:solidFill>
                <a:latin typeface="Verdana"/>
              </a:rPr>
              <a:t>The following table lists database providers and </a:t>
            </a:r>
            <a:r>
              <a:rPr lang="en-US" sz="1400" dirty="0" err="1" smtClean="0">
                <a:solidFill>
                  <a:srgbClr val="181717"/>
                </a:solidFill>
                <a:latin typeface="Verdana"/>
              </a:rPr>
              <a:t>NuGet</a:t>
            </a:r>
            <a:r>
              <a:rPr lang="en-US" sz="1400" dirty="0" smtClean="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xmlns="" val="20000"/>
                    </a:ext>
                  </a:extLst>
                </a:gridCol>
                <a:gridCol w="4267200">
                  <a:extLst>
                    <a:ext uri="{9D8B030D-6E8A-4147-A177-3AD203B41FA5}">
                      <a16:colId xmlns:a16="http://schemas.microsoft.com/office/drawing/2014/main" xmlns="" val="20001"/>
                    </a:ext>
                  </a:extLst>
                </a:gridCol>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extLst>
                  <a:ext uri="{0D108BD9-81ED-4DB2-BD59-A6C34878D82A}">
                    <a16:rowId xmlns:a16="http://schemas.microsoft.com/office/drawing/2014/main" xmlns="" val="10000"/>
                  </a:ext>
                </a:extLst>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xmlns="" val="10001"/>
                  </a:ext>
                </a:extLst>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xmlns="" val="10002"/>
                  </a:ext>
                </a:extLst>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xmlns="" val="10003"/>
                  </a:ext>
                </a:extLst>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xmlns="" val="10004"/>
                  </a:ext>
                </a:extLst>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xmlns="" val="10005"/>
                  </a:ext>
                </a:extLst>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can be used with .NET Core or .NET 4.6 based applications.</a:t>
            </a:r>
          </a:p>
          <a:p>
            <a:pPr algn="just"/>
            <a:r>
              <a:rPr lang="en-US" sz="1400" dirty="0" smtClean="0">
                <a:solidFill>
                  <a:srgbClr val="181717"/>
                </a:solidFill>
                <a:latin typeface="Verdana"/>
              </a:rPr>
              <a:t>EF Core is not a part of .NET Core and standard .NET framework. It is available as a </a:t>
            </a:r>
            <a:r>
              <a:rPr lang="en-US" sz="1400" dirty="0" err="1" smtClean="0">
                <a:solidFill>
                  <a:srgbClr val="181717"/>
                </a:solidFill>
                <a:latin typeface="Verdana"/>
              </a:rPr>
              <a:t>NuGet</a:t>
            </a:r>
            <a:r>
              <a:rPr lang="en-US" sz="1400" dirty="0" smtClean="0">
                <a:solidFill>
                  <a:srgbClr val="181717"/>
                </a:solidFill>
                <a:latin typeface="Verdana"/>
              </a:rPr>
              <a:t> package. You need to install </a:t>
            </a:r>
            <a:r>
              <a:rPr lang="en-US" sz="1400" dirty="0" err="1" smtClean="0">
                <a:solidFill>
                  <a:srgbClr val="181717"/>
                </a:solidFill>
                <a:latin typeface="Verdana"/>
              </a:rPr>
              <a:t>NuGet</a:t>
            </a:r>
            <a:r>
              <a:rPr lang="en-US" sz="1400" dirty="0" smtClean="0">
                <a:solidFill>
                  <a:srgbClr val="181717"/>
                </a:solidFill>
                <a:latin typeface="Verdana"/>
              </a:rPr>
              <a:t> packages for the following two things to use EF Core in your application:</a:t>
            </a:r>
          </a:p>
          <a:p>
            <a:pPr algn="just">
              <a:buFont typeface="+mj-lt"/>
              <a:buAutoNum type="arabicPeriod"/>
            </a:pPr>
            <a:r>
              <a:rPr lang="en-US" sz="1400" dirty="0" smtClean="0">
                <a:solidFill>
                  <a:srgbClr val="181717"/>
                </a:solidFill>
                <a:latin typeface="Verdana"/>
              </a:rPr>
              <a:t>EF Core DB provider</a:t>
            </a:r>
          </a:p>
          <a:p>
            <a:pPr algn="just">
              <a:buFont typeface="+mj-lt"/>
              <a:buAutoNum type="arabicPeriod"/>
            </a:pPr>
            <a:r>
              <a:rPr lang="en-US" sz="1400" dirty="0" smtClean="0">
                <a:solidFill>
                  <a:srgbClr val="181717"/>
                </a:solidFill>
                <a:latin typeface="Verdana"/>
              </a:rPr>
              <a:t>EF Core tools</a:t>
            </a:r>
          </a:p>
          <a:p>
            <a:r>
              <a:rPr lang="en-US" sz="1400" dirty="0" smtClean="0">
                <a:solidFill>
                  <a:srgbClr val="181717"/>
                </a:solidFill>
                <a:latin typeface="Verdana"/>
              </a:rPr>
              <a:t>PM&gt; Install-Package </a:t>
            </a:r>
            <a:r>
              <a:rPr lang="en-US" sz="1400" dirty="0" err="1" smtClean="0">
                <a:solidFill>
                  <a:srgbClr val="181717"/>
                </a:solidFill>
                <a:latin typeface="Verdana"/>
              </a:rPr>
              <a:t>Microsoft.EntityFrameworkCore.SqlServer</a:t>
            </a:r>
            <a:endParaRPr lang="en-US" sz="1400" dirty="0" smtClean="0">
              <a:solidFill>
                <a:srgbClr val="181717"/>
              </a:solidFill>
              <a:latin typeface="Verdana"/>
            </a:endParaRPr>
          </a:p>
          <a:p>
            <a:r>
              <a:rPr lang="en-US" sz="1400" dirty="0" smtClean="0">
                <a:solidFill>
                  <a:srgbClr val="181717"/>
                </a:solidFill>
                <a:latin typeface="Verdana"/>
              </a:rPr>
              <a:t>PM&gt; Install-Package </a:t>
            </a:r>
            <a:r>
              <a:rPr lang="en-US" sz="1400" dirty="0" err="1" smtClean="0">
                <a:solidFill>
                  <a:srgbClr val="000000"/>
                </a:solidFill>
                <a:latin typeface="SFMono-Regular"/>
              </a:rPr>
              <a:t>Microsoft.EntityFrameworkCore.Tools</a:t>
            </a:r>
            <a:endParaRPr lang="en-US" sz="1400" dirty="0" smtClean="0">
              <a:solidFill>
                <a:srgbClr val="181717"/>
              </a:solidFill>
              <a:latin typeface="Verdana"/>
            </a:endParaRPr>
          </a:p>
          <a:p>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smtClean="0"/>
              <a:t>The </a:t>
            </a:r>
            <a:r>
              <a:rPr lang="en-US" sz="1400" dirty="0" err="1" smtClean="0">
                <a:hlinkClick r:id="rId2"/>
              </a:rPr>
              <a:t>DbContext</a:t>
            </a:r>
            <a:r>
              <a:rPr lang="en-US" sz="1400" dirty="0" smtClean="0"/>
              <a:t> class is an integral part of Entity Framework. An instance of </a:t>
            </a:r>
            <a:r>
              <a:rPr lang="en-US" sz="1400" dirty="0" err="1" smtClean="0"/>
              <a:t>DbContext</a:t>
            </a:r>
            <a:r>
              <a:rPr lang="en-US" sz="1400" dirty="0" smtClean="0"/>
              <a:t> represents a session with the database which can be used to query and save instances of your entities to a database. </a:t>
            </a:r>
            <a:r>
              <a:rPr lang="en-US" sz="1400" dirty="0" err="1" smtClean="0"/>
              <a:t>DbContext</a:t>
            </a:r>
            <a:r>
              <a:rPr lang="en-US" sz="1400" dirty="0" smtClean="0"/>
              <a:t> is a combination of the Unit Of Work and Repository patterns.</a:t>
            </a:r>
            <a:endParaRPr lang="en-US" sz="1400" dirty="0" smtClean="0">
              <a:solidFill>
                <a:srgbClr val="181717"/>
              </a:solidFill>
              <a:latin typeface="Verdana"/>
            </a:endParaRPr>
          </a:p>
          <a:p>
            <a:r>
              <a:rPr lang="en-US" sz="1400" dirty="0" err="1" smtClean="0"/>
              <a:t>DbContext</a:t>
            </a:r>
            <a:r>
              <a:rPr lang="en-US" sz="1400" dirty="0" smtClean="0"/>
              <a:t> in EF Core allows us to perform following tasks:</a:t>
            </a:r>
          </a:p>
          <a:p>
            <a:pPr lvl="1"/>
            <a:r>
              <a:rPr lang="en-US" sz="1400" dirty="0" smtClean="0"/>
              <a:t>Manage database connection</a:t>
            </a:r>
          </a:p>
          <a:p>
            <a:pPr lvl="1"/>
            <a:r>
              <a:rPr lang="en-US" sz="1400" dirty="0" smtClean="0"/>
              <a:t>Configure model &amp; relationship</a:t>
            </a:r>
          </a:p>
          <a:p>
            <a:pPr lvl="1"/>
            <a:r>
              <a:rPr lang="en-US" sz="1400" dirty="0" smtClean="0"/>
              <a:t>Querying database</a:t>
            </a:r>
          </a:p>
          <a:p>
            <a:pPr lvl="1"/>
            <a:r>
              <a:rPr lang="en-US" sz="1400" dirty="0" smtClean="0"/>
              <a:t>Saving data to the database</a:t>
            </a:r>
          </a:p>
          <a:p>
            <a:pPr lvl="1"/>
            <a:r>
              <a:rPr lang="en-US" sz="1400" dirty="0" smtClean="0"/>
              <a:t>Configure change tracking</a:t>
            </a:r>
          </a:p>
          <a:p>
            <a:pPr lvl="1"/>
            <a:r>
              <a:rPr lang="en-US" sz="1400" dirty="0" smtClean="0"/>
              <a:t>Caching</a:t>
            </a:r>
          </a:p>
          <a:p>
            <a:pPr lvl="1"/>
            <a:r>
              <a:rPr lang="en-US" sz="1400" dirty="0" smtClean="0"/>
              <a:t>Transaction management</a:t>
            </a:r>
          </a:p>
          <a:p>
            <a:r>
              <a:rPr lang="en-US" sz="1400" dirty="0" smtClean="0"/>
              <a:t>To use </a:t>
            </a:r>
            <a:r>
              <a:rPr lang="en-US" sz="1400" dirty="0" err="1" smtClean="0"/>
              <a:t>DbContext</a:t>
            </a:r>
            <a:r>
              <a:rPr lang="en-US" sz="1400" dirty="0" smtClean="0"/>
              <a:t> in our application, we need to create the class that derives from </a:t>
            </a:r>
            <a:r>
              <a:rPr lang="en-US" sz="1400" dirty="0" err="1" smtClean="0"/>
              <a:t>DbContext</a:t>
            </a:r>
            <a:r>
              <a:rPr lang="en-US" sz="1400" dirty="0" smtClean="0"/>
              <a:t>, also known as context class. This context class typically includes </a:t>
            </a:r>
            <a:r>
              <a:rPr lang="en-US" sz="1400" dirty="0" err="1" smtClean="0">
                <a:hlinkClick r:id="rId3"/>
              </a:rPr>
              <a:t>DbSet</a:t>
            </a:r>
            <a:r>
              <a:rPr lang="en-US" sz="1400" dirty="0" smtClean="0">
                <a:hlinkClick r:id="rId3"/>
              </a:rPr>
              <a:t>&lt;</a:t>
            </a:r>
            <a:r>
              <a:rPr lang="en-US" sz="1400" dirty="0" err="1" smtClean="0">
                <a:hlinkClick r:id="rId3"/>
              </a:rPr>
              <a:t>TEntity</a:t>
            </a:r>
            <a:r>
              <a:rPr lang="en-US" sz="1400" dirty="0" smtClean="0">
                <a:hlinkClick r:id="rId3"/>
              </a:rPr>
              <a:t>&gt;</a:t>
            </a:r>
            <a:r>
              <a:rPr lang="en-US" sz="1400" dirty="0" smtClean="0"/>
              <a:t> properties for each entity in the model. </a:t>
            </a:r>
          </a:p>
          <a:p>
            <a:r>
              <a:rPr lang="en-US" sz="1400" dirty="0" smtClean="0"/>
              <a:t>entities </a:t>
            </a:r>
          </a:p>
          <a:p>
            <a:r>
              <a:rPr lang="en-US" sz="1400" dirty="0" smtClean="0"/>
              <a:t>public </a:t>
            </a:r>
            <a:r>
              <a:rPr lang="en-US" sz="1400" dirty="0" err="1" smtClean="0"/>
              <a:t>DbSet</a:t>
            </a:r>
            <a:r>
              <a:rPr lang="en-US" sz="1400" dirty="0" smtClean="0"/>
              <a:t>&lt;Student&gt; Students { get; set; }</a:t>
            </a:r>
          </a:p>
          <a:p>
            <a:r>
              <a:rPr lang="en-US" sz="1400" dirty="0" smtClean="0"/>
              <a:t> public </a:t>
            </a:r>
            <a:r>
              <a:rPr lang="en-US" sz="1400" dirty="0" err="1" smtClean="0"/>
              <a:t>DbSet</a:t>
            </a:r>
            <a:r>
              <a:rPr lang="en-US" sz="1400" dirty="0" smtClean="0"/>
              <a:t>&lt;Course&gt; Courses { get; set; } } </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err="1" smtClean="0"/>
              <a:t>DbContext</a:t>
            </a:r>
            <a:r>
              <a:rPr lang="en-US" sz="1400" dirty="0" smtClean="0"/>
              <a:t> Entity set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6172200">
                  <a:extLst>
                    <a:ext uri="{9D8B030D-6E8A-4147-A177-3AD203B41FA5}">
                      <a16:colId xmlns:a16="http://schemas.microsoft.com/office/drawing/2014/main" xmlns=""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xmlns=""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xmlns=""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xmlns=""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xmlns=""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xmlns=""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8543</TotalTime>
  <Words>754</Words>
  <Application>Microsoft Office PowerPoint</Application>
  <PresentationFormat>On-screen Show (4:3)</PresentationFormat>
  <Paragraphs>108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Median</vt:lpstr>
      <vt:lpstr>Custom Design</vt:lpstr>
      <vt:lpstr>Entity Framework Core</vt:lpstr>
      <vt:lpstr>Entity Framework Core</vt:lpstr>
      <vt:lpstr>EF Core Version History</vt:lpstr>
      <vt:lpstr>EF Core Development Approaches</vt:lpstr>
      <vt:lpstr>EF Core vs EF 6</vt:lpstr>
      <vt:lpstr>EF Core vs EF 6</vt:lpstr>
      <vt:lpstr>Install Entity Framework Core</vt:lpstr>
      <vt:lpstr>Entity Framework Core: DbContext</vt:lpstr>
      <vt:lpstr>Entity Framework Core: DbContext</vt:lpstr>
      <vt:lpstr>Adding a Migration</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382</cp:revision>
  <dcterms:created xsi:type="dcterms:W3CDTF">2006-08-16T00:00:00Z</dcterms:created>
  <dcterms:modified xsi:type="dcterms:W3CDTF">2021-03-31T05:26:24Z</dcterms:modified>
</cp:coreProperties>
</file>