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74" r:id="rId16"/>
    <p:sldId id="281" r:id="rId17"/>
    <p:sldId id="276" r:id="rId18"/>
    <p:sldId id="277" r:id="rId19"/>
    <p:sldId id="280" r:id="rId20"/>
    <p:sldId id="275" r:id="rId21"/>
    <p:sldId id="26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7F63-6888-4FBA-8CA7-BDA95E142BFC}" type="datetimeFigureOut">
              <a:rPr lang="pt-BR" smtClean="0"/>
              <a:pPr/>
              <a:t>27/8/2011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2806-B770-4AB7-92F6-1DCF33394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17" name="Picture 12" descr="http://djseguranca.com.br/imagens/mascote_mulh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2072433"/>
            <a:ext cx="2357422" cy="4785567"/>
          </a:xfrm>
          <a:prstGeom prst="rect">
            <a:avLst/>
          </a:prstGeom>
          <a:noFill/>
        </p:spPr>
      </p:pic>
      <p:pic>
        <p:nvPicPr>
          <p:cNvPr id="18" name="Picture 4" descr="http://yeahs.com.br/segtrab/wp-content/uploads/2011/06/cipa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00307"/>
            <a:ext cx="2555776" cy="4357694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2071670" y="0"/>
            <a:ext cx="504445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CURSO ON-LINE</a:t>
            </a:r>
          </a:p>
          <a:p>
            <a:pPr algn="ctr"/>
            <a:r>
              <a:rPr lang="pt-BR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LIDERANÇA</a:t>
            </a:r>
          </a:p>
          <a:p>
            <a:pPr algn="ctr"/>
            <a:r>
              <a:rPr lang="pt-BR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 FOCO</a:t>
            </a:r>
          </a:p>
          <a:p>
            <a:pPr algn="ctr"/>
            <a:r>
              <a:rPr lang="pt-BR" sz="5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EM SEGURANÇA </a:t>
            </a:r>
          </a:p>
          <a:p>
            <a:pPr algn="ctr"/>
            <a:r>
              <a:rPr lang="pt-BR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DO TRABALHO</a:t>
            </a:r>
            <a:endParaRPr lang="pt-BR" sz="5400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Se a sua resposta for </a:t>
            </a:r>
            <a:r>
              <a:rPr lang="en-US" sz="4800" b="1" dirty="0" smtClean="0">
                <a:solidFill>
                  <a:schemeClr val="bg1"/>
                </a:solidFill>
                <a:latin typeface="Arial Unicode MS" pitchFamily="34" charset="-128"/>
              </a:rPr>
              <a:t>SIM</a:t>
            </a: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 a sua liderança  é :</a:t>
            </a:r>
            <a:b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pt-PT" sz="2800" b="1" dirty="0" smtClean="0">
                <a:solidFill>
                  <a:schemeClr val="bg1"/>
                </a:solidFill>
                <a:latin typeface="Arial Unicode MS" pitchFamily="34" charset="-128"/>
              </a:rPr>
              <a:t>DEMOCRÁTICA</a:t>
            </a:r>
            <a:endParaRPr lang="en-US" sz="24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0" y="3717032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Chamada ainda de liderança participativa ou consultiva, este tipo de liderança é voltado para as pessoas e há participação dos liderados no processo decisório.</a:t>
            </a:r>
            <a:endParaRPr lang="pt-BR" sz="3200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O que é mesmo Liderança ?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323528" y="3717032"/>
            <a:ext cx="8820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Liderança é o processo de conduzir um grupo de pessoas. É a habilidade de motivar e influenciar os liderados para que contribuam, voluntariamente, da melhor forma com os objetivos do grupo ou da organização.</a:t>
            </a:r>
            <a:endParaRPr lang="pt-BR" sz="3200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É o papel do Líder Motivar?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0" y="335699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/>
              <a:t>Para se destacar como um bom líder o indivíduo tem que possuir como uma de suas principais ferramentas a capacidade de motivar os liderados. Dentro deste contexto liderança e motivação se constituem em duas variáveis extremamente importantes para a sobrevivência das organizações.</a:t>
            </a:r>
            <a:endParaRPr lang="pt-BR" sz="3200" b="1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Mantenha-se Motivado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0" y="321297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Você enquanto um profissional de Segurança de Trabalho  precisa tirar da sua própria cabeça os pensamentos negativos como: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Os empresários não tem visão prevencionista, não investem em segurança do trabalho;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As empresas não investem em segurança do trabalho;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Os empresários não disponibiliza os funcionários para treinamento;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Etc....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 smtClean="0"/>
          </a:p>
          <a:p>
            <a:endParaRPr lang="pt-BR" sz="2800" b="1" dirty="0" smtClean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Mantenha-se Motivado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3857620" y="3429000"/>
            <a:ext cx="52863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Não seja um derrotado, dificuldades encontramos em toda a profissão, faz parte da vida e da carreira, mas para sair dela você precisa continuar em frente, se auto-motivando e motivando seu grupo.</a:t>
            </a:r>
          </a:p>
          <a:p>
            <a:pPr algn="just"/>
            <a:endParaRPr lang="pt-BR" sz="2800" dirty="0"/>
          </a:p>
        </p:txBody>
      </p:sp>
      <p:pic>
        <p:nvPicPr>
          <p:cNvPr id="2050" name="Picture 2" descr="http://3.bp.blogspot.com/_fwT8XThRCGU/SMxAHiJ63zI/AAAAAAAAEPM/eyZ0qs_2AqY/s400/derrotado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84984"/>
            <a:ext cx="3810000" cy="3573016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Mantenha-se Motivado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0" y="3429000"/>
            <a:ext cx="89644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È com a motivação que se aprende a ser valente.</a:t>
            </a:r>
          </a:p>
          <a:p>
            <a:pPr algn="just"/>
            <a:r>
              <a:rPr lang="pt-BR" sz="2800" b="1" dirty="0" smtClean="0"/>
              <a:t>Muitas vezes,uma simples palavra, um simples gesto,um simples olhar do Técnico em Segurança do Trabalho é o bastante para motivar os funcionários a acreditar nos aspectos da Segurança do Trabalho.</a:t>
            </a:r>
          </a:p>
          <a:p>
            <a:pPr algn="just"/>
            <a:r>
              <a:rPr lang="pt-BR" sz="2800" b="1" dirty="0" smtClean="0"/>
              <a:t>Por isso procure elevar a sua auto-estima, quem vive bem com a vida, enfrentam dificuldades de cabeça erguida.</a:t>
            </a:r>
            <a:endParaRPr lang="pt-BR" sz="2800" b="1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Você conhece a história de </a:t>
            </a:r>
            <a:b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Susan Boyle ?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pic>
        <p:nvPicPr>
          <p:cNvPr id="30722" name="Picture 2" descr="http://oglobo.globo.com/fotos/2009/04/14/14_MVG_cult_susa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84984"/>
            <a:ext cx="2843808" cy="3573015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2843808" y="3441680"/>
            <a:ext cx="6300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/>
              <a:t>Desempregada Susan Boyle não é nenhum modelo de beleza, mas teve coragem para enfrentar o júri ferino e a platéia debochada do programa "</a:t>
            </a:r>
            <a:r>
              <a:rPr lang="pt-BR" sz="2400" b="1" dirty="0" err="1" smtClean="0"/>
              <a:t>Britain's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talent</a:t>
            </a:r>
            <a:r>
              <a:rPr lang="pt-BR" sz="2400" b="1" dirty="0" smtClean="0"/>
              <a:t>“.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Recebida com risos e desconfiança, por conta de sua aparência, ela calou a todos quando começou sua interpretação de "I </a:t>
            </a:r>
            <a:r>
              <a:rPr lang="pt-BR" sz="2400" b="1" dirty="0" err="1" smtClean="0"/>
              <a:t>dreamed</a:t>
            </a:r>
            <a:r>
              <a:rPr lang="pt-BR" sz="2400" b="1" dirty="0" smtClean="0"/>
              <a:t> a </a:t>
            </a:r>
            <a:r>
              <a:rPr lang="pt-BR" sz="2400" b="1" dirty="0" err="1" smtClean="0"/>
              <a:t>dream</a:t>
            </a:r>
            <a:r>
              <a:rPr lang="pt-BR" sz="2400" b="1" dirty="0" smtClean="0"/>
              <a:t>", do musical "</a:t>
            </a:r>
            <a:r>
              <a:rPr lang="pt-BR" sz="2400" b="1" dirty="0" err="1" smtClean="0"/>
              <a:t>Les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miserables</a:t>
            </a:r>
            <a:r>
              <a:rPr lang="pt-BR" sz="2400" b="1" dirty="0" smtClean="0"/>
              <a:t>". </a:t>
            </a:r>
            <a:endParaRPr lang="pt-BR" sz="2400" b="1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Você conhece a história de </a:t>
            </a:r>
            <a:b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Susan Boyle ?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pic>
        <p:nvPicPr>
          <p:cNvPr id="30722" name="Picture 2" descr="http://oglobo.globo.com/fotos/2009/04/14/14_MVG_cult_susa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12976"/>
            <a:ext cx="2843808" cy="3645023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2843808" y="3284984"/>
            <a:ext cx="6300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/>
              <a:t>Qual é o seu sonho? - perguntou o apresentador Simon Cowell, que também costuma maltratar candidatos do outro lado do Atlântico, no "</a:t>
            </a:r>
            <a:r>
              <a:rPr lang="pt-BR" sz="2400" b="1" dirty="0" err="1" smtClean="0"/>
              <a:t>American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idol</a:t>
            </a:r>
            <a:r>
              <a:rPr lang="pt-BR" sz="2400" b="1" dirty="0" smtClean="0"/>
              <a:t>". 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- Tentar ser uma cantora profissional - respondeu Susan, de 47 anos, com um sorriso no rosto, diante de assovios do público e caretas irônicas dos jurados. </a:t>
            </a:r>
            <a:endParaRPr lang="pt-BR" sz="2400" b="1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Você conhece a história de </a:t>
            </a:r>
            <a:b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Susan Boyle ?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pic>
        <p:nvPicPr>
          <p:cNvPr id="30722" name="Picture 2" descr="http://oglobo.globo.com/fotos/2009/04/14/14_MVG_cult_susa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84984"/>
            <a:ext cx="2787628" cy="3573015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2771800" y="3573016"/>
            <a:ext cx="61561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/>
              <a:t>Ao fim da canção, Susan foi aplaudida de pé por todo o público e recebeu pedido de desculpas de um dos jurados. "Quando você entrou aqui, todos riram; agora ninguém mais está rindo. Estamos todos impressionados", disse. Susan recebeu três "sim" dos jurados - outro feito raro - e se classificou para a próxima fase do programa. </a:t>
            </a:r>
            <a:endParaRPr lang="pt-BR" sz="2400" b="1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4000" b="1" dirty="0" smtClean="0">
                <a:solidFill>
                  <a:schemeClr val="bg1"/>
                </a:solidFill>
                <a:latin typeface="Arial Unicode MS" pitchFamily="34" charset="-128"/>
              </a:rPr>
              <a:t>Mantenha-se Motivado</a:t>
            </a:r>
            <a:endParaRPr lang="en-US" sz="40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pic>
        <p:nvPicPr>
          <p:cNvPr id="2052" name="Picture 4" descr="http://www.blogbrasil.com.br/wp-content/uploads/2009/06/dicas-de-seguranca-do-trabalh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84984"/>
            <a:ext cx="3203848" cy="3553590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3203848" y="3284984"/>
            <a:ext cx="59401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Bem a comparação é dado como exemplo de que dependemos da motivação para nossas realizações, independente de qual profissão você exerça. Atitudes, decisões e ações são essenciais para criar um ambiente motivador que leve à concretização de projetos ou ideais.</a:t>
            </a:r>
          </a:p>
          <a:p>
            <a:pPr algn="just"/>
            <a:r>
              <a:rPr lang="pt-BR" sz="2800" b="1" dirty="0" smtClean="0"/>
              <a:t>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3779912" y="188640"/>
          <a:ext cx="5012995" cy="6596080"/>
        </p:xfrm>
        <a:graphic>
          <a:graphicData uri="http://schemas.openxmlformats.org/drawingml/2006/table">
            <a:tbl>
              <a:tblPr/>
              <a:tblGrid>
                <a:gridCol w="1303378"/>
                <a:gridCol w="3709617"/>
              </a:tblGrid>
              <a:tr h="331211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Título da vaga: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b="1" dirty="0" smtClean="0">
                          <a:solidFill>
                            <a:schemeClr val="bg1"/>
                          </a:solidFill>
                        </a:rPr>
                        <a:t>Estágio Técnico </a:t>
                      </a: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em Segurança do Trabalho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  <a:tr h="59971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Data de entrada: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19.08.2011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  <a:tr h="331211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Quantidade: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1 vaga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  <a:tr h="1673719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Descrição da vaga: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/>
                        <a:buChar char="•"/>
                      </a:pPr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Deverá </a:t>
                      </a:r>
                      <a:r>
                        <a:rPr lang="pt-BR" sz="1600" b="0" dirty="0">
                          <a:solidFill>
                            <a:schemeClr val="bg1"/>
                          </a:solidFill>
                        </a:rPr>
                        <a:t>estar cursando: Ensino Técnico em Segurança do Trabalho. 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pt-BR" sz="1600" b="0" dirty="0">
                          <a:solidFill>
                            <a:schemeClr val="bg1"/>
                          </a:solidFill>
                        </a:rPr>
                        <a:t>Controlar EPIs, acompanhar treinamento de segurança do trabalho e monitorar se os procedimentos de seguranças estão sendo aplicados.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  <a:tr h="1942220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Observações: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Bolsa auxílio: </a:t>
                      </a:r>
                      <a:r>
                        <a:rPr lang="pt-BR" sz="1600" b="0" dirty="0">
                          <a:solidFill>
                            <a:schemeClr val="bg1"/>
                          </a:solidFill>
                        </a:rPr>
                        <a:t>R$ 600,00 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Benefícios: </a:t>
                      </a:r>
                      <a:r>
                        <a:rPr lang="pt-BR" sz="1600" b="0" dirty="0">
                          <a:solidFill>
                            <a:schemeClr val="bg1"/>
                          </a:solidFill>
                        </a:rPr>
                        <a:t>Restaurante na empresa, Vale-transporte 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Horário: </a:t>
                      </a:r>
                      <a:r>
                        <a:rPr lang="pt-BR" sz="1600" b="0" dirty="0">
                          <a:solidFill>
                            <a:schemeClr val="bg1"/>
                          </a:solidFill>
                        </a:rPr>
                        <a:t>Diurno 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Informações adicionais: </a:t>
                      </a:r>
                      <a:r>
                        <a:rPr lang="pt-BR" sz="1600" b="0" dirty="0">
                          <a:solidFill>
                            <a:schemeClr val="bg1"/>
                          </a:solidFill>
                        </a:rPr>
                        <a:t>Horário do estágio: Das 7h às 14h com 1 hora de intervalo</a:t>
                      </a:r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pt-BR" sz="2400" b="1" dirty="0" smtClean="0">
                          <a:solidFill>
                            <a:schemeClr val="bg1"/>
                          </a:solidFill>
                        </a:rPr>
                        <a:t>Capacidade</a:t>
                      </a:r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</a:rPr>
                        <a:t> de Liderança.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  <a:tr h="331211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Faixa Salarial: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Até R$ 1.000,00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  <a:tr h="868214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Áreas Profissionais: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Técnicas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:</a:t>
                      </a:r>
                      <a:br>
                        <a:rPr lang="pt-BR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   - Segurança do Trabalho </a:t>
                      </a:r>
                      <a:br>
                        <a:rPr lang="pt-BR" sz="1600" dirty="0">
                          <a:solidFill>
                            <a:schemeClr val="bg1"/>
                          </a:solidFill>
                        </a:rPr>
                      </a:b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  <a:tr h="331211">
                <a:tc>
                  <a:txBody>
                    <a:bodyPr/>
                    <a:lstStyle/>
                    <a:p>
                      <a:r>
                        <a:rPr lang="pt-BR" sz="1600">
                          <a:solidFill>
                            <a:schemeClr val="bg1"/>
                          </a:solidFill>
                        </a:rPr>
                        <a:t>Cidades: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/>
                        <a:buChar char="•"/>
                      </a:pPr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RECIFE –PE (1 </a:t>
                      </a:r>
                      <a:r>
                        <a:rPr lang="pt-BR" sz="1600" b="0" dirty="0">
                          <a:solidFill>
                            <a:schemeClr val="bg1"/>
                          </a:solidFill>
                        </a:rPr>
                        <a:t>vaga)</a:t>
                      </a:r>
                    </a:p>
                  </a:txBody>
                  <a:tcPr marL="28475" marR="28475" marT="28475" marB="2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sp>
        <p:nvSpPr>
          <p:cNvPr id="19" name="Texto explicativo em forma de nuvem 18"/>
          <p:cNvSpPr/>
          <p:nvPr/>
        </p:nvSpPr>
        <p:spPr>
          <a:xfrm>
            <a:off x="1115616" y="764704"/>
            <a:ext cx="2448272" cy="1368152"/>
          </a:xfrm>
          <a:prstGeom prst="cloudCallout">
            <a:avLst>
              <a:gd name="adj1" fmla="val -27244"/>
              <a:gd name="adj2" fmla="val 83030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6600"/>
                </a:solidFill>
              </a:rPr>
              <a:t>Você tem o perfil da vaga ? </a:t>
            </a:r>
            <a:endParaRPr lang="pt-BR" sz="2400" dirty="0">
              <a:solidFill>
                <a:srgbClr val="006600"/>
              </a:solidFill>
            </a:endParaRPr>
          </a:p>
        </p:txBody>
      </p:sp>
      <p:pic>
        <p:nvPicPr>
          <p:cNvPr id="20" name="Picture 14" descr="http://djseguranca.com.br/imagens/mascote_hom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7"/>
            <a:ext cx="2026501" cy="3759161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t-BR" sz="3600" b="1" dirty="0" smtClean="0">
                <a:solidFill>
                  <a:schemeClr val="bg1"/>
                </a:solidFill>
              </a:rPr>
              <a:t>Chame o sucesso para fazer parte de sua vida.</a:t>
            </a:r>
            <a:endParaRPr lang="en-US" sz="36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3212976"/>
            <a:ext cx="8964488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15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931" y="0"/>
            <a:ext cx="2340202" cy="1988840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0" y="331857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 smtClean="0"/>
              <a:t>Acredite no seu potencial criador, seja inovador, treine sua mente para vencer, estipule metas e, principalmente, lute por seus ideais.</a:t>
            </a:r>
          </a:p>
          <a:p>
            <a:pPr algn="r"/>
            <a:r>
              <a:rPr lang="pt-BR" sz="3200" dirty="0" smtClean="0"/>
              <a:t> </a:t>
            </a:r>
            <a:r>
              <a:rPr lang="pt-BR" sz="3200" b="1" dirty="0" smtClean="0"/>
              <a:t>(Flávio Souza).</a:t>
            </a:r>
          </a:p>
          <a:p>
            <a:pPr algn="just"/>
            <a:endParaRPr lang="pt-BR" sz="3200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endParaRPr lang="en-US" sz="24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3212976"/>
            <a:ext cx="8964488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Pessoal !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2400" b="1" dirty="0" smtClean="0">
                <a:latin typeface="Arial Unicode MS" pitchFamily="34" charset="-128"/>
              </a:rPr>
              <a:t>	</a:t>
            </a:r>
            <a:r>
              <a:rPr lang="pt-PT" sz="2800" b="1" dirty="0" smtClean="0">
                <a:latin typeface="Arial Unicode MS" pitchFamily="34" charset="-128"/>
              </a:rPr>
              <a:t>Passamos pela 1ª Etapa da Aprendizagem , o objetivo do aprendizado foi refletir sobre os tipos de lideranças e permitir que você decida que tipo de liderança é mais apropriada  para conduzir  sua  equipe.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2800" b="1" dirty="0" smtClean="0">
                <a:latin typeface="Arial Unicode MS" pitchFamily="34" charset="-128"/>
              </a:rPr>
              <a:t>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2400" b="1" dirty="0" smtClean="0">
                <a:latin typeface="Arial Unicode MS" pitchFamily="34" charset="-128"/>
              </a:rPr>
              <a:t>Nazilda  Lins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15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931" y="0"/>
            <a:ext cx="2340202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2060848"/>
            <a:ext cx="900115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Caros alunos !</a:t>
            </a:r>
          </a:p>
          <a:p>
            <a:pPr marL="342900" indent="-342900" algn="just">
              <a:spcBef>
                <a:spcPct val="20000"/>
              </a:spcBef>
            </a:pPr>
            <a:r>
              <a:rPr lang="pt-BR" sz="22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O objetivo do nosso curso é levar conhecimentos sobre Liderança no contexto de Segurança do Trabalho.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pt-BR" sz="22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Um dos pré-requisitos para exercer a profissão do Técnico em Segurança do Trabalho é a capacidade de liderar pessoas.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pt-BR" sz="22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Será uma oportunidade para vocês crescerem e aperfeiçoar a liderança, maximizando a habilitação profissional para a gestão de equipes e prepara-se para este mercado competitivo.</a:t>
            </a:r>
          </a:p>
          <a:p>
            <a:pPr marL="342900" indent="-342900" algn="just">
              <a:spcBef>
                <a:spcPct val="20000"/>
              </a:spcBef>
            </a:pPr>
            <a:endParaRPr lang="pt-BR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pt-BR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79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-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Maximizar a habilitação do profissional para a gestão eficaz de pessoas, individualmente ou em equipes. </a:t>
            </a:r>
            <a:r>
              <a:rPr kumimoji="0" lang="pt-BR" sz="1800" b="1" i="0" u="none" strike="noStrike" cap="none" normalizeH="0" baseline="0" smtClean="0">
                <a:ln>
                  <a:noFill/>
                </a:ln>
                <a:solidFill>
                  <a:srgbClr val="3366CC"/>
                </a:solidFill>
                <a:effectLst/>
                <a:latin typeface="Arial" pitchFamily="34" charset="0"/>
                <a:cs typeface="Arial" pitchFamily="34" charset="0"/>
              </a:rPr>
              <a:t>...</a:t>
            </a:r>
            <a:r>
              <a:rPr kumimoji="0" lang="pt-BR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pt-BR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sng" strike="noStrike" cap="none" normalizeH="0" baseline="0" smtClean="0">
                <a:ln>
                  <a:noFill/>
                </a:ln>
                <a:solidFill>
                  <a:srgbClr val="CC111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pt-BR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900" b="0" i="0" u="sng" strike="noStrike" cap="none" normalizeH="0" baseline="0" smtClean="0">
              <a:ln>
                <a:noFill/>
              </a:ln>
              <a:solidFill>
                <a:srgbClr val="CC111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AutoShape 5"/>
          <p:cNvSpPr>
            <a:spLocks noChangeAspect="1" noChangeArrowheads="1"/>
          </p:cNvSpPr>
          <p:nvPr/>
        </p:nvSpPr>
        <p:spPr bwMode="auto">
          <a:xfrm>
            <a:off x="155575" y="-142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8070" name="AutoShape 6" descr="Preview image"/>
          <p:cNvSpPr>
            <a:spLocks noChangeAspect="1" noChangeArrowheads="1"/>
          </p:cNvSpPr>
          <p:nvPr/>
        </p:nvSpPr>
        <p:spPr bwMode="auto">
          <a:xfrm>
            <a:off x="155575" y="2746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8072" name="AutoShape 8"/>
          <p:cNvSpPr>
            <a:spLocks noChangeAspect="1" noChangeArrowheads="1"/>
          </p:cNvSpPr>
          <p:nvPr/>
        </p:nvSpPr>
        <p:spPr bwMode="auto">
          <a:xfrm>
            <a:off x="155575" y="-142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8073" name="AutoShape 9" descr="Preview image"/>
          <p:cNvSpPr>
            <a:spLocks noChangeAspect="1" noChangeArrowheads="1"/>
          </p:cNvSpPr>
          <p:nvPr/>
        </p:nvSpPr>
        <p:spPr bwMode="auto">
          <a:xfrm>
            <a:off x="155575" y="2746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0"/>
            <a:ext cx="2426221" cy="2061944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42844" y="2564904"/>
            <a:ext cx="900115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 participar deste curso a distância será preciso que você :</a:t>
            </a:r>
          </a:p>
          <a:p>
            <a:pPr marL="342900" indent="-342900" algn="ctr">
              <a:spcBef>
                <a:spcPct val="20000"/>
              </a:spcBef>
            </a:pPr>
            <a:endParaRPr lang="pt-BR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Esteja </a:t>
            </a:r>
            <a:r>
              <a:rPr lang="pt-BR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100% presente (corpo e alma) em cada momento.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 um participante envolvido /ativo (não um espectador passivo).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Focar a </a:t>
            </a: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aprendizagem;</a:t>
            </a:r>
            <a:endParaRPr lang="pt-BR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Postura </a:t>
            </a:r>
            <a:r>
              <a:rPr lang="pt-BR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aberta ao novo, ao inédito, ao “diferente”para ampliar a  visão.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Ir </a:t>
            </a:r>
            <a:r>
              <a:rPr lang="pt-BR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fundo nas coisas (não ficar no superficial)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Praticar efetivamente </a:t>
            </a: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atividades propostas pelo professor,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Acessar diariamente o </a:t>
            </a:r>
            <a:r>
              <a:rPr lang="pt-BR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A.V.</a:t>
            </a: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( Ambiente Virtual da Aprendizagem)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Interagir com as opiniões dos colegas e do professor.</a:t>
            </a:r>
          </a:p>
          <a:p>
            <a:pPr marL="342900" indent="-342900" algn="ctr">
              <a:spcBef>
                <a:spcPct val="20000"/>
              </a:spcBef>
            </a:pP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Boa Sorte !!</a:t>
            </a:r>
          </a:p>
          <a:p>
            <a:pPr marL="342900" indent="-342900" algn="ctr">
              <a:spcBef>
                <a:spcPct val="20000"/>
              </a:spcBef>
            </a:pP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Professora </a:t>
            </a:r>
            <a:r>
              <a:rPr lang="pt-BR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Nazilda</a:t>
            </a: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Lins </a:t>
            </a:r>
            <a:endParaRPr lang="pt-BR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pic>
        <p:nvPicPr>
          <p:cNvPr id="18436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0"/>
            <a:ext cx="2858269" cy="2429124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pic>
        <p:nvPicPr>
          <p:cNvPr id="13" name="Picture 2" descr="1bpblogspotco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284984"/>
            <a:ext cx="4975345" cy="3356992"/>
          </a:xfrm>
          <a:prstGeom prst="rect">
            <a:avLst/>
          </a:prstGeom>
          <a:noFill/>
        </p:spPr>
      </p:pic>
      <p:sp>
        <p:nvSpPr>
          <p:cNvPr id="10" name="Texto explicativo retangular com cantos arredondados 9"/>
          <p:cNvSpPr/>
          <p:nvPr/>
        </p:nvSpPr>
        <p:spPr>
          <a:xfrm>
            <a:off x="6444208" y="3356992"/>
            <a:ext cx="1944216" cy="1296144"/>
          </a:xfrm>
          <a:prstGeom prst="wedgeRoundRectCallout">
            <a:avLst>
              <a:gd name="adj1" fmla="val -119024"/>
              <a:gd name="adj2" fmla="val 39318"/>
              <a:gd name="adj3" fmla="val 16667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Use o capacete senão , terá  que assinar uma advertência!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Texto explicativo retangular com cantos arredondados 14"/>
          <p:cNvSpPr/>
          <p:nvPr/>
        </p:nvSpPr>
        <p:spPr>
          <a:xfrm rot="21423817">
            <a:off x="377498" y="3562654"/>
            <a:ext cx="2072783" cy="1360490"/>
          </a:xfrm>
          <a:prstGeom prst="wedgeRoundRectCallout">
            <a:avLst>
              <a:gd name="adj1" fmla="val 108128"/>
              <a:gd name="adj2" fmla="val -35299"/>
              <a:gd name="adj3" fmla="val 16667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6600"/>
                </a:solidFill>
              </a:rPr>
              <a:t>Vejo que você não estar usando </a:t>
            </a:r>
          </a:p>
          <a:p>
            <a:pPr algn="ctr"/>
            <a:r>
              <a:rPr lang="pt-BR" b="1" dirty="0" smtClean="0">
                <a:solidFill>
                  <a:srgbClr val="006600"/>
                </a:solidFill>
              </a:rPr>
              <a:t>o capacete,.</a:t>
            </a:r>
          </a:p>
          <a:p>
            <a:pPr algn="ctr"/>
            <a:r>
              <a:rPr lang="pt-BR" b="1" dirty="0" smtClean="0">
                <a:solidFill>
                  <a:srgbClr val="006600"/>
                </a:solidFill>
              </a:rPr>
              <a:t>Por favor ! Use-o.</a:t>
            </a:r>
            <a:endParaRPr lang="pt-BR" b="1" dirty="0">
              <a:solidFill>
                <a:srgbClr val="006600"/>
              </a:solidFill>
            </a:endParaRPr>
          </a:p>
        </p:txBody>
      </p:sp>
      <p:pic>
        <p:nvPicPr>
          <p:cNvPr id="77826" name="Picture 2" descr="http://www.towbar.com.br/loja/FotosProdutos_2/2097/D_350_350.03022010205717u9UeGBHoUb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085184"/>
            <a:ext cx="1489348" cy="1489348"/>
          </a:xfrm>
          <a:prstGeom prst="rect">
            <a:avLst/>
          </a:prstGeom>
          <a:noFill/>
        </p:spPr>
      </p:pic>
      <p:pic>
        <p:nvPicPr>
          <p:cNvPr id="16" name="Picture 2" descr="http://www.towbar.com.br/loja/FotosProdutos_2/2097/D_350_350.03022010205717u9UeGBHoUb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869160"/>
            <a:ext cx="1489348" cy="1489348"/>
          </a:xfrm>
          <a:prstGeom prst="rect">
            <a:avLst/>
          </a:prstGeom>
          <a:noFill/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  A sua liderança  é aquela que impõe MEDO para conseguir melhores resultados em Segurança do Trabalho ?</a:t>
            </a:r>
          </a:p>
        </p:txBody>
      </p:sp>
      <p:pic>
        <p:nvPicPr>
          <p:cNvPr id="17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0"/>
            <a:ext cx="2354213" cy="2000747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Se a sua resposta for </a:t>
            </a:r>
            <a:r>
              <a:rPr lang="en-US" sz="4800" b="1" dirty="0" smtClean="0">
                <a:solidFill>
                  <a:schemeClr val="bg1"/>
                </a:solidFill>
                <a:latin typeface="Arial Unicode MS" pitchFamily="34" charset="-128"/>
              </a:rPr>
              <a:t>SIM</a:t>
            </a: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 a sua liderança  é :</a:t>
            </a:r>
            <a:b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Unicode MS" pitchFamily="34" charset="-128"/>
              </a:rPr>
              <a:t>AUTOCRÁTICA </a:t>
            </a:r>
          </a:p>
        </p:txBody>
      </p:sp>
      <p:pic>
        <p:nvPicPr>
          <p:cNvPr id="10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2354213" cy="2000747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539552" y="3645024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Na Liderança autocrática o líder é focado apenas nas tarefas. Este tipo de liderança também é chamado de liderança autoritária ou diretiva. O líder toma decisões individuais, desconsiderando a opinião dos liderados. </a:t>
            </a:r>
            <a:endParaRPr lang="pt-BR" sz="3200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vivamelhoronline.files.wordpress.com/2011/07/carto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7604"/>
            <a:ext cx="2880320" cy="4090395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428760"/>
          </a:xfrm>
          <a:solidFill>
            <a:srgbClr val="006600"/>
          </a:solidFill>
        </p:spPr>
        <p:txBody>
          <a:bodyPr>
            <a:noAutofit/>
          </a:bodyPr>
          <a:lstStyle/>
          <a:p>
            <a:pPr algn="just"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Arial Unicode MS" pitchFamily="34" charset="-128"/>
              </a:rPr>
              <a:t>A sua liderança é aquela que dá liberdade para o seu grupo decidir sem  a sua participação? </a:t>
            </a:r>
            <a:endParaRPr lang="en-US" sz="24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0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5931" y="0"/>
            <a:ext cx="2340202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284744"/>
          </a:xfrm>
          <a:solidFill>
            <a:srgbClr val="00660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Se a sua resposta for </a:t>
            </a:r>
            <a:r>
              <a:rPr lang="en-US" sz="4800" b="1" dirty="0" smtClean="0">
                <a:solidFill>
                  <a:schemeClr val="bg1"/>
                </a:solidFill>
                <a:latin typeface="Arial Unicode MS" pitchFamily="34" charset="-128"/>
              </a:rPr>
              <a:t>SIM</a:t>
            </a: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 a sua liderança  é :</a:t>
            </a:r>
            <a:b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</a:br>
            <a:r>
              <a:rPr lang="pt-PT" sz="2800" b="1" dirty="0" smtClean="0">
                <a:solidFill>
                  <a:schemeClr val="bg1"/>
                </a:solidFill>
                <a:latin typeface="Arial Unicode MS" pitchFamily="34" charset="-128"/>
              </a:rPr>
              <a:t>LAISSEZ-FAIRE</a:t>
            </a:r>
            <a:r>
              <a:rPr lang="pt-PT" sz="2800" b="1" dirty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pt-PT" sz="2800" b="1" dirty="0" smtClean="0">
                <a:solidFill>
                  <a:schemeClr val="bg1"/>
                </a:solidFill>
                <a:latin typeface="Arial Unicode MS" pitchFamily="34" charset="-128"/>
              </a:rPr>
              <a:t> OU LIDERANÇA LIVRE</a:t>
            </a:r>
            <a:endParaRPr lang="en-US" sz="28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0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931" y="0"/>
            <a:ext cx="2340202" cy="1988840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0" y="3356992"/>
            <a:ext cx="8964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Liderança liberal: </a:t>
            </a:r>
            <a:r>
              <a:rPr lang="pt-BR" sz="2400" b="1" dirty="0" err="1"/>
              <a:t>Laissez-faire</a:t>
            </a:r>
            <a:r>
              <a:rPr lang="pt-BR" sz="2400" b="1" dirty="0"/>
              <a:t> é a contração da expressão em língua francesa </a:t>
            </a:r>
            <a:r>
              <a:rPr lang="pt-BR" sz="2400" b="1" dirty="0" err="1"/>
              <a:t>laissez</a:t>
            </a:r>
            <a:r>
              <a:rPr lang="pt-BR" sz="2400" b="1" dirty="0"/>
              <a:t> </a:t>
            </a:r>
            <a:r>
              <a:rPr lang="pt-BR" sz="2400" b="1" dirty="0" err="1"/>
              <a:t>faire</a:t>
            </a:r>
            <a:r>
              <a:rPr lang="pt-BR" sz="2400" b="1" dirty="0"/>
              <a:t>, </a:t>
            </a:r>
            <a:r>
              <a:rPr lang="pt-BR" sz="2400" b="1" dirty="0" err="1"/>
              <a:t>laissez</a:t>
            </a:r>
            <a:r>
              <a:rPr lang="pt-BR" sz="2400" b="1" dirty="0"/>
              <a:t> </a:t>
            </a:r>
            <a:r>
              <a:rPr lang="pt-BR" sz="2400" b="1" dirty="0" err="1"/>
              <a:t>aller</a:t>
            </a:r>
            <a:r>
              <a:rPr lang="pt-BR" sz="2400" b="1" dirty="0"/>
              <a:t>, </a:t>
            </a:r>
            <a:r>
              <a:rPr lang="pt-BR" sz="2400" b="1" dirty="0" err="1"/>
              <a:t>laissez</a:t>
            </a:r>
            <a:r>
              <a:rPr lang="pt-BR" sz="2400" b="1" dirty="0"/>
              <a:t> </a:t>
            </a:r>
            <a:r>
              <a:rPr lang="pt-BR" sz="2400" b="1" dirty="0" err="1"/>
              <a:t>passer</a:t>
            </a:r>
            <a:r>
              <a:rPr lang="pt-BR" sz="2400" b="1" dirty="0"/>
              <a:t>, que significa literalmente "deixai fazer, deixai ir, deixai passar". Neste tipo de liderança o grupo atingiu a maturidade e não mais precisa de supervisão extrema de seu líder, os seguidores ficam livres para conduzir os </a:t>
            </a:r>
            <a:r>
              <a:rPr lang="pt-BR" sz="2400" b="1" dirty="0" smtClean="0"/>
              <a:t>seus projetos tendo na prática o poder delegado pelo líder liberal. Normalmente, a liderança laissez-faire funciona em equipes onde os indivíduos têm muita experiência e espírito de iniciativa válido. </a:t>
            </a:r>
            <a:endParaRPr lang="pt-BR" sz="2400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2714596"/>
            <a:ext cx="9144000" cy="414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9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476500" cy="2476501"/>
          </a:xfrm>
          <a:prstGeom prst="rect">
            <a:avLst/>
          </a:prstGeom>
          <a:noFill/>
        </p:spPr>
      </p:pic>
      <p:pic>
        <p:nvPicPr>
          <p:cNvPr id="12" name="Picture 6" descr="http://boaleitura.net/fotos/2009/10/o-que-e-seguranca-do-traba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76500" cy="2476501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40"/>
            <a:ext cx="9144000" cy="1428760"/>
          </a:xfrm>
          <a:solidFill>
            <a:srgbClr val="006600"/>
          </a:solidFill>
        </p:spPr>
        <p:txBody>
          <a:bodyPr>
            <a:noAutofit/>
          </a:bodyPr>
          <a:lstStyle/>
          <a:p>
            <a:pPr algn="just"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Arial Unicode MS" pitchFamily="34" charset="-128"/>
              </a:rPr>
              <a:t>A sua liderança é aquela que  convoca a equipe para combater juntos os acidentes  no trabalho?</a:t>
            </a:r>
            <a:endParaRPr lang="en-US" sz="2400" b="1" dirty="0" smtClean="0">
              <a:solidFill>
                <a:schemeClr val="bg1"/>
              </a:solidFill>
              <a:latin typeface="Arial Unicode MS" pitchFamily="34" charset="-128"/>
            </a:endParaRPr>
          </a:p>
        </p:txBody>
      </p:sp>
      <p:pic>
        <p:nvPicPr>
          <p:cNvPr id="13" name="Picture 10" descr="Dicas de segurança no trabalh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453984"/>
            <a:ext cx="3384376" cy="3404016"/>
          </a:xfrm>
          <a:prstGeom prst="rect">
            <a:avLst/>
          </a:prstGeom>
          <a:noFill/>
        </p:spPr>
      </p:pic>
      <p:pic>
        <p:nvPicPr>
          <p:cNvPr id="10" name="Picture 4" descr="http://cdn1.mundodastribos.com/wp-admin/uploads/2010/01/educa%C3%A7%C3%A3o-a-distancia-cursos-gratuito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5931" y="0"/>
            <a:ext cx="2340202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1066</Words>
  <Application>Microsoft Office PowerPoint</Application>
  <PresentationFormat>Apresentação na tela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Slide 1</vt:lpstr>
      <vt:lpstr>Slide 2</vt:lpstr>
      <vt:lpstr>Slide 3</vt:lpstr>
      <vt:lpstr>Slide 4</vt:lpstr>
      <vt:lpstr>  A sua liderança  é aquela que impõe MEDO para conseguir melhores resultados em Segurança do Trabalho ?</vt:lpstr>
      <vt:lpstr>Se a sua resposta for SIM a sua liderança  é :  AUTOCRÁTICA </vt:lpstr>
      <vt:lpstr>A sua liderança é aquela que dá liberdade para o seu grupo decidir sem  a sua participação? </vt:lpstr>
      <vt:lpstr>Se a sua resposta for SIM a sua liderança  é : LAISSEZ-FAIRE  OU LIDERANÇA LIVRE</vt:lpstr>
      <vt:lpstr>A sua liderança é aquela que  convoca a equipe para combater juntos os acidentes  no trabalho?</vt:lpstr>
      <vt:lpstr>Se a sua resposta for SIM a sua liderança  é : DEMOCRÁTICA</vt:lpstr>
      <vt:lpstr>O que é mesmo Liderança ?</vt:lpstr>
      <vt:lpstr>É o papel do Líder Motivar?</vt:lpstr>
      <vt:lpstr>Mantenha-se Motivado</vt:lpstr>
      <vt:lpstr>Mantenha-se Motivado</vt:lpstr>
      <vt:lpstr>Mantenha-se Motivado</vt:lpstr>
      <vt:lpstr>Você conhece a história de  Susan Boyle ?</vt:lpstr>
      <vt:lpstr>Você conhece a história de  Susan Boyle ?</vt:lpstr>
      <vt:lpstr>Você conhece a história de  Susan Boyle ?</vt:lpstr>
      <vt:lpstr>Mantenha-se Motivado</vt:lpstr>
      <vt:lpstr>Chame o sucesso para fazer parte de sua vida.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</dc:creator>
  <cp:lastModifiedBy>XP</cp:lastModifiedBy>
  <cp:revision>44</cp:revision>
  <dcterms:created xsi:type="dcterms:W3CDTF">2011-08-21T21:07:02Z</dcterms:created>
  <dcterms:modified xsi:type="dcterms:W3CDTF">2011-08-28T00:07:21Z</dcterms:modified>
</cp:coreProperties>
</file>