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4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11/29/2016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2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Abstract Data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Queue Using Double-Ended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Operation Insertion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685925"/>
            <a:ext cx="59531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8737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DELinkList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Link*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pFirst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 first link on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Link*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pLast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		//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to the last link on list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InitLinkList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		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//Return true – empty, else return false</a:t>
            </a:r>
          </a:p>
          <a:p>
            <a:pPr marL="0" indent="0">
              <a:buNone/>
            </a:pPr>
            <a:r>
              <a:rPr lang="en-US" strike="sngStrike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trike="sngStrike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trike="sngStrike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trike="sngStrik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trike="sngStrike" dirty="0" err="1" smtClean="0">
                <a:latin typeface="Consolas" pitchFamily="49" charset="0"/>
                <a:cs typeface="Consolas" pitchFamily="49" charset="0"/>
              </a:rPr>
              <a:t>IsFull</a:t>
            </a:r>
            <a:r>
              <a:rPr lang="en-US" strike="sngStrike" dirty="0" smtClean="0">
                <a:latin typeface="Consolas" pitchFamily="49" charset="0"/>
                <a:cs typeface="Consolas" pitchFamily="49" charset="0"/>
              </a:rPr>
              <a:t>();		</a:t>
            </a:r>
            <a:r>
              <a:rPr lang="en-US" strike="sngStrike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//Return true – full, else return 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Remove ();</a:t>
            </a:r>
            <a:r>
              <a:rPr lang="en-US" sz="2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Remove the first link from </a:t>
            </a:r>
            <a:r>
              <a:rPr lang="en-US" sz="2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 (in Q – Remove)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Insert (); </a:t>
            </a:r>
            <a:r>
              <a:rPr lang="en-US" sz="2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//Insert the new link to the tail of list (in Q – Insert)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Link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PeekFront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//Return the first link on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Size()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	   //Return the number link in the lists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DELinkList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InitLinkList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pFirst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pLast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//(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no links on list yet)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88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2667000"/>
            <a:ext cx="8503920" cy="3432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Queue by </a:t>
            </a:r>
            <a:r>
              <a:rPr lang="en-US" dirty="0"/>
              <a:t>Using </a:t>
            </a:r>
            <a:r>
              <a:rPr lang="en-US" dirty="0" smtClean="0"/>
              <a:t>Double-Ended Linked </a:t>
            </a:r>
            <a:r>
              <a:rPr lang="en-US" dirty="0"/>
              <a:t>List with the following operations: </a:t>
            </a:r>
            <a:r>
              <a:rPr lang="en-US" dirty="0" smtClean="0"/>
              <a:t>Insert, Remove, </a:t>
            </a:r>
            <a:r>
              <a:rPr lang="en-US" dirty="0" err="1" smtClean="0"/>
              <a:t>PeekFront</a:t>
            </a:r>
            <a:r>
              <a:rPr lang="en-US" dirty="0" smtClean="0"/>
              <a:t>, </a:t>
            </a:r>
            <a:r>
              <a:rPr lang="en-US" dirty="0"/>
              <a:t>Size, </a:t>
            </a:r>
            <a:r>
              <a:rPr lang="en-US" dirty="0" err="1"/>
              <a:t>isEmpty</a:t>
            </a:r>
            <a:r>
              <a:rPr lang="en-US" dirty="0"/>
              <a:t>, </a:t>
            </a:r>
            <a:r>
              <a:rPr lang="en-US" strike="sngStrike" dirty="0" err="1"/>
              <a:t>isFull</a:t>
            </a:r>
            <a:endParaRPr lang="en-US" strike="sngStrike" dirty="0"/>
          </a:p>
          <a:p>
            <a:endParaRPr lang="en-US" dirty="0"/>
          </a:p>
        </p:txBody>
      </p:sp>
      <p:pic>
        <p:nvPicPr>
          <p:cNvPr id="5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1016"/>
            <a:ext cx="2173888" cy="21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Stacks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Queues and Priority Queues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Linked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Abstract Data Types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Specialized Lists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9848" y="1527048"/>
            <a:ext cx="8503920" cy="48303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sorted list, the items are arranged in sorted order by key value.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advantages </a:t>
            </a:r>
            <a:r>
              <a:rPr lang="en-US" dirty="0"/>
              <a:t>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sorted list over </a:t>
            </a:r>
            <a:r>
              <a:rPr lang="en-US" dirty="0" smtClean="0"/>
              <a:t>a sorted </a:t>
            </a:r>
          </a:p>
          <a:p>
            <a:pPr marL="0" indent="0">
              <a:buNone/>
            </a:pPr>
            <a:r>
              <a:rPr lang="en-US" dirty="0" smtClean="0"/>
              <a:t>array </a:t>
            </a:r>
            <a:r>
              <a:rPr lang="en-US" dirty="0"/>
              <a:t>are speed </a:t>
            </a:r>
            <a:r>
              <a:rPr lang="en-US" dirty="0" smtClean="0"/>
              <a:t>of </a:t>
            </a:r>
          </a:p>
          <a:p>
            <a:pPr marL="0" indent="0">
              <a:buNone/>
            </a:pPr>
            <a:r>
              <a:rPr lang="en-US" dirty="0" smtClean="0"/>
              <a:t>insertion because </a:t>
            </a:r>
          </a:p>
          <a:p>
            <a:pPr marL="0" indent="0">
              <a:buNone/>
            </a:pPr>
            <a:r>
              <a:rPr lang="en-US" dirty="0" smtClean="0"/>
              <a:t>elements don’t need to </a:t>
            </a:r>
            <a:br>
              <a:rPr lang="en-US" dirty="0" smtClean="0"/>
            </a:br>
            <a:r>
              <a:rPr lang="en-US" dirty="0" smtClean="0"/>
              <a:t>be moved and the fact </a:t>
            </a:r>
          </a:p>
          <a:p>
            <a:pPr marL="0" indent="0">
              <a:buNone/>
            </a:pPr>
            <a:r>
              <a:rPr lang="en-US" dirty="0" smtClean="0"/>
              <a:t>that a list can expand to </a:t>
            </a:r>
            <a:r>
              <a:rPr lang="en-US" dirty="0"/>
              <a:t>fill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memory, </a:t>
            </a:r>
          </a:p>
          <a:p>
            <a:pPr marL="0" indent="0">
              <a:buNone/>
            </a:pPr>
            <a:r>
              <a:rPr lang="en-US" dirty="0" smtClean="0"/>
              <a:t>whereas an </a:t>
            </a:r>
            <a:r>
              <a:rPr lang="en-US" dirty="0"/>
              <a:t>array is </a:t>
            </a:r>
            <a:r>
              <a:rPr lang="en-US" dirty="0" smtClean="0"/>
              <a:t>limited.</a:t>
            </a:r>
          </a:p>
          <a:p>
            <a:endParaRPr lang="en-US" dirty="0"/>
          </a:p>
        </p:txBody>
      </p:sp>
      <p:pic>
        <p:nvPicPr>
          <p:cNvPr id="2050" name="Picture 2" descr="Image result for sorted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312" y="2514600"/>
            <a:ext cx="5123688" cy="384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the Sorted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of link in the list will be sorted, when we arrange them during the operation </a:t>
            </a:r>
            <a:r>
              <a:rPr lang="en-US" b="1" i="1" dirty="0" smtClean="0"/>
              <a:t>insertion</a:t>
            </a:r>
            <a:r>
              <a:rPr lang="en-US" dirty="0" smtClean="0"/>
              <a:t>.</a:t>
            </a:r>
          </a:p>
          <a:p>
            <a:r>
              <a:rPr lang="en-US" dirty="0"/>
              <a:t>The insertion function is more complicated for sorted lists than for unsorted lists.</a:t>
            </a:r>
            <a:endParaRPr lang="en-US" dirty="0" smtClean="0"/>
          </a:p>
          <a:p>
            <a:r>
              <a:rPr lang="en-US" dirty="0" smtClean="0"/>
              <a:t>To insert </a:t>
            </a:r>
            <a:r>
              <a:rPr lang="en-US" dirty="0"/>
              <a:t>an item into a sorted list, the algorithm must first search through the list until </a:t>
            </a:r>
            <a:r>
              <a:rPr lang="en-US" dirty="0" smtClean="0"/>
              <a:t>it finds </a:t>
            </a:r>
            <a:r>
              <a:rPr lang="en-US" dirty="0"/>
              <a:t>the appropriate place to put the item.</a:t>
            </a:r>
          </a:p>
        </p:txBody>
      </p:sp>
    </p:spTree>
    <p:extLst>
      <p:ext uri="{BB962C8B-B14F-4D97-AF65-F5344CB8AC3E}">
        <p14:creationId xmlns:p14="http://schemas.microsoft.com/office/powerpoint/2010/main" val="40275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Link to the Sorted 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sorted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89483"/>
            <a:ext cx="6937248" cy="481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667000"/>
            <a:ext cx="8839200" cy="3432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Sorted Linked </a:t>
            </a:r>
            <a:r>
              <a:rPr lang="en-US" dirty="0"/>
              <a:t>List with the following operations: </a:t>
            </a:r>
            <a:r>
              <a:rPr lang="en-US" dirty="0" err="1" smtClean="0"/>
              <a:t>InsertInOrder</a:t>
            </a:r>
            <a:r>
              <a:rPr lang="en-US" dirty="0" smtClean="0"/>
              <a:t>, </a:t>
            </a:r>
            <a:r>
              <a:rPr lang="en-US" dirty="0" err="1" smtClean="0"/>
              <a:t>RemoveFirst</a:t>
            </a:r>
            <a:r>
              <a:rPr lang="en-US" dirty="0" smtClean="0"/>
              <a:t>, Size</a:t>
            </a:r>
            <a:r>
              <a:rPr lang="en-US" dirty="0"/>
              <a:t>, </a:t>
            </a:r>
            <a:r>
              <a:rPr lang="en-US" dirty="0" err="1"/>
              <a:t>isEmpty</a:t>
            </a:r>
            <a:r>
              <a:rPr lang="en-US" dirty="0"/>
              <a:t>, </a:t>
            </a:r>
            <a:r>
              <a:rPr lang="en-US" strike="sngStrike" dirty="0" err="1"/>
              <a:t>isFull</a:t>
            </a:r>
            <a:endParaRPr lang="en-US" strike="sngStrike" dirty="0"/>
          </a:p>
          <a:p>
            <a:endParaRPr lang="en-US" dirty="0"/>
          </a:p>
        </p:txBody>
      </p:sp>
      <p:pic>
        <p:nvPicPr>
          <p:cNvPr id="5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1016"/>
            <a:ext cx="2173888" cy="21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 and Priority Queues</a:t>
            </a:r>
          </a:p>
          <a:p>
            <a:r>
              <a:rPr lang="en-US" dirty="0" smtClean="0"/>
              <a:t>Linked Lists</a:t>
            </a:r>
          </a:p>
          <a:p>
            <a:r>
              <a:rPr lang="en-US" dirty="0" smtClean="0"/>
              <a:t>Abstract Data Types</a:t>
            </a:r>
          </a:p>
          <a:p>
            <a:r>
              <a:rPr lang="en-US" dirty="0" smtClean="0"/>
              <a:t>Specialized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Stacks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Queues and Priority Queues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Linked Lists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Abstract Data Types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Specialized Lists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What is Abstract Data Types? </a:t>
            </a:r>
            <a:r>
              <a:rPr lang="en-US" b="1" dirty="0"/>
              <a:t>ADT</a:t>
            </a:r>
            <a:r>
              <a:rPr lang="en-US" dirty="0"/>
              <a:t>, is a logical description of how we view the data and the </a:t>
            </a:r>
            <a:r>
              <a:rPr lang="en-US" dirty="0" smtClean="0"/>
              <a:t>operations, </a:t>
            </a:r>
            <a:r>
              <a:rPr lang="en-US" dirty="0"/>
              <a:t>that are allowed without regard to how they will be implemented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Actually, Stack &amp; Queue were </a:t>
            </a:r>
          </a:p>
          <a:p>
            <a:pPr marL="0" indent="0">
              <a:buNone/>
            </a:pPr>
            <a:r>
              <a:rPr lang="en-US" dirty="0" smtClean="0"/>
              <a:t>implemented by using array in the </a:t>
            </a:r>
          </a:p>
          <a:p>
            <a:pPr marL="0" indent="0">
              <a:buNone/>
            </a:pPr>
            <a:r>
              <a:rPr lang="en-US" dirty="0" smtClean="0"/>
              <a:t>previous lectures. Now, we will show </a:t>
            </a:r>
          </a:p>
          <a:p>
            <a:pPr marL="0" indent="0">
              <a:buNone/>
            </a:pPr>
            <a:r>
              <a:rPr lang="en-US" dirty="0" smtClean="0"/>
              <a:t>how to implement Stack &amp; Queue </a:t>
            </a:r>
          </a:p>
          <a:p>
            <a:pPr marL="0" indent="0">
              <a:buNone/>
            </a:pPr>
            <a:r>
              <a:rPr lang="en-US" dirty="0" smtClean="0"/>
              <a:t>by using Linked List. </a:t>
            </a:r>
          </a:p>
          <a:p>
            <a:r>
              <a:rPr lang="en-US" dirty="0"/>
              <a:t>Since, we will provide the same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operations/interface </a:t>
            </a:r>
          </a:p>
          <a:p>
            <a:pPr marL="0" indent="0">
              <a:buNone/>
            </a:pPr>
            <a:r>
              <a:rPr lang="en-US" dirty="0" smtClean="0"/>
              <a:t>to users.</a:t>
            </a:r>
            <a:endParaRPr lang="en-US" dirty="0"/>
          </a:p>
        </p:txBody>
      </p:sp>
      <p:pic>
        <p:nvPicPr>
          <p:cNvPr id="1026" name="Picture 2" descr="https://interactivepython.org/runestone/static/pythonds/_images/ad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86271"/>
            <a:ext cx="3273553" cy="35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Stack using 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1752" y="2258491"/>
            <a:ext cx="8080248" cy="3079209"/>
            <a:chOff x="301752" y="2258491"/>
            <a:chExt cx="8080248" cy="307920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52" y="2258491"/>
              <a:ext cx="8080248" cy="2709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09800" y="49683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>
              <a:off x="2667000" y="4572000"/>
              <a:ext cx="266700" cy="396368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7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 (with Linked List): Push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Operation </a:t>
            </a:r>
            <a:r>
              <a:rPr lang="en-US" b="1" i="1" dirty="0" smtClean="0"/>
              <a:t>Push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Actually, it is the </a:t>
            </a:r>
          </a:p>
          <a:p>
            <a:pPr marL="0" indent="0">
              <a:buNone/>
            </a:pPr>
            <a:r>
              <a:rPr lang="en-US" dirty="0" smtClean="0"/>
              <a:t>operation of insertion</a:t>
            </a:r>
            <a:br>
              <a:rPr lang="en-US" dirty="0" smtClean="0"/>
            </a:br>
            <a:r>
              <a:rPr lang="en-US" dirty="0" smtClean="0"/>
              <a:t>new link to the first</a:t>
            </a:r>
          </a:p>
          <a:p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18911"/>
            <a:ext cx="5076825" cy="47434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247388" y="6043862"/>
            <a:ext cx="1143000" cy="765700"/>
            <a:chOff x="4247388" y="6043862"/>
            <a:chExt cx="1143000" cy="765700"/>
          </a:xfrm>
        </p:grpSpPr>
        <p:sp>
          <p:nvSpPr>
            <p:cNvPr id="11" name="TextBox 10"/>
            <p:cNvSpPr txBox="1"/>
            <p:nvPr/>
          </p:nvSpPr>
          <p:spPr>
            <a:xfrm>
              <a:off x="4247388" y="644023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Up Arrow 11"/>
            <p:cNvSpPr/>
            <p:nvPr/>
          </p:nvSpPr>
          <p:spPr>
            <a:xfrm>
              <a:off x="4704588" y="6043862"/>
              <a:ext cx="266700" cy="396368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6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 (with Linked List): </a:t>
            </a:r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Operation </a:t>
            </a:r>
            <a:r>
              <a:rPr lang="en-US" b="1" i="1" dirty="0" smtClean="0"/>
              <a:t>Pop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Remove the first</a:t>
            </a:r>
            <a:br>
              <a:rPr lang="en-US" dirty="0" smtClean="0"/>
            </a:br>
            <a:r>
              <a:rPr lang="en-US" dirty="0" smtClean="0"/>
              <a:t>Link from Linked</a:t>
            </a:r>
            <a:br>
              <a:rPr lang="en-US" dirty="0" smtClean="0"/>
            </a:b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752600"/>
            <a:ext cx="573331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Stack by Using Linked List with the following operations: Push, Pop, Peek, Size, </a:t>
            </a:r>
            <a:r>
              <a:rPr lang="en-US" dirty="0" err="1" smtClean="0"/>
              <a:t>isEmpty</a:t>
            </a:r>
            <a:r>
              <a:rPr lang="en-US" dirty="0" smtClean="0"/>
              <a:t>, </a:t>
            </a:r>
            <a:r>
              <a:rPr lang="en-US" strike="sngStrike" dirty="0" err="1" smtClean="0"/>
              <a:t>isFull</a:t>
            </a:r>
            <a:endParaRPr lang="en-US" strike="sngStrike" dirty="0"/>
          </a:p>
        </p:txBody>
      </p:sp>
      <p:pic>
        <p:nvPicPr>
          <p:cNvPr id="5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112" y="117220"/>
            <a:ext cx="2173888" cy="21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Double-Ended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will be faster to implement Queue with Double-Ended Lists, during insertion element to Queue.</a:t>
            </a:r>
          </a:p>
          <a:p>
            <a:r>
              <a:rPr lang="en-US" dirty="0" smtClean="0"/>
              <a:t>Double-Ended Lists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6" y="3200400"/>
            <a:ext cx="886008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3308</TotalTime>
  <Words>397</Words>
  <Application>Microsoft Office PowerPoint</Application>
  <PresentationFormat>On-screen Show (4:3)</PresentationFormat>
  <Paragraphs>116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2 Abstract Data Types</vt:lpstr>
      <vt:lpstr>Outline</vt:lpstr>
      <vt:lpstr>Outline</vt:lpstr>
      <vt:lpstr>Abstract Data Types</vt:lpstr>
      <vt:lpstr>Implement a Stack using Linked List</vt:lpstr>
      <vt:lpstr>Stack Operation (with Linked List): Push</vt:lpstr>
      <vt:lpstr>Stack Operation (with Linked List): Pop</vt:lpstr>
      <vt:lpstr>PowerPoint Presentation</vt:lpstr>
      <vt:lpstr>Double-Ended List</vt:lpstr>
      <vt:lpstr>Implement Queue Using Double-Ended List </vt:lpstr>
      <vt:lpstr>PowerPoint Presentation</vt:lpstr>
      <vt:lpstr>PowerPoint Presentation</vt:lpstr>
      <vt:lpstr>Outline</vt:lpstr>
      <vt:lpstr>Sorted Linked List</vt:lpstr>
      <vt:lpstr>Implement the Sorted List</vt:lpstr>
      <vt:lpstr>Insertion Link to the Sorted Linked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490</cp:revision>
  <dcterms:created xsi:type="dcterms:W3CDTF">2015-04-24T22:36:42Z</dcterms:created>
  <dcterms:modified xsi:type="dcterms:W3CDTF">2016-11-29T08:14:39Z</dcterms:modified>
</cp:coreProperties>
</file>