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4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83" r:id="rId13"/>
    <p:sldId id="297" r:id="rId14"/>
    <p:sldId id="298" r:id="rId15"/>
    <p:sldId id="299" r:id="rId16"/>
    <p:sldId id="300" r:id="rId17"/>
    <p:sldId id="301" r:id="rId18"/>
    <p:sldId id="28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60"/>
  </p:normalViewPr>
  <p:slideViewPr>
    <p:cSldViewPr>
      <p:cViewPr varScale="1">
        <p:scale>
          <a:sx n="70" d="100"/>
          <a:sy n="70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F8CEB-1302-415F-94A5-665A1A6353E2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C4F37-632B-434A-A042-F171291F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01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F37-632B-434A-A042-F171291F83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2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F67D-494B-44B3-885E-087099292403}" type="datetime1">
              <a:rPr lang="en-US" smtClean="0"/>
              <a:t>11/20/2016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30B-65E1-4915-B548-117303F6EF30}" type="datetime1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D53E-A6C9-41A2-B92B-AA09E4BBB999}" type="datetime1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2675-5FEC-4D3B-9C41-A93511181201}" type="datetime1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90DA-56DD-4196-8DF4-BE2A207B7178}" type="datetime1">
              <a:rPr lang="en-US" smtClean="0"/>
              <a:t>11/20/2016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8F0833F-E2A1-44C8-8DB2-70423BF392BF}" type="datetime1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DCDB-167F-41C3-8B0C-B6464203DA9F}" type="datetime1">
              <a:rPr lang="en-US" smtClean="0"/>
              <a:t>11/20/2016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87A-B144-4886-A4F7-340E6919EF0D}" type="datetime1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8E7B-D643-4284-B662-154C3C76CB3B}" type="datetime1">
              <a:rPr lang="en-US" smtClean="0"/>
              <a:t>11/20/2016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B039-D469-446A-BA10-3D5E0B3C0B1E}" type="datetime1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5F34E2F-C917-412F-9E3E-BE8C81F2664A}" type="datetime1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ED39F3A-8567-4592-B1DA-57083B7F65A4}" type="datetime1">
              <a:rPr lang="en-US" smtClean="0"/>
              <a:t>11/20/2016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066800"/>
            <a:ext cx="8839200" cy="12954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Zaman</a:t>
            </a:r>
            <a:r>
              <a:rPr lang="en-US" sz="2000" dirty="0" smtClean="0"/>
              <a:t> University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429000"/>
            <a:ext cx="7772400" cy="1470025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aseline="30000" dirty="0" smtClean="0">
                <a:solidFill>
                  <a:schemeClr val="bg1"/>
                </a:solidFill>
              </a:rPr>
              <a:t>Chapter 2</a:t>
            </a:r>
            <a:r>
              <a:rPr lang="en-US" baseline="30000" dirty="0">
                <a:solidFill>
                  <a:schemeClr val="bg1"/>
                </a:solidFill>
              </a:rPr>
              <a:t/>
            </a:r>
            <a:br>
              <a:rPr lang="en-US" baseline="30000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Abstract Data Types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799" y="2743200"/>
            <a:ext cx="4503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Structures and Algorithms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</a:t>
            </a:r>
            <a:r>
              <a:rPr lang="en-US" dirty="0" smtClean="0"/>
              <a:t>Queue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5489448" cy="487375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Insert a few more </a:t>
            </a:r>
            <a:r>
              <a:rPr lang="en-US" b="1" dirty="0" smtClean="0"/>
              <a:t>items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Rear arrow moves upward as you would expect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After </a:t>
            </a:r>
            <a:r>
              <a:rPr lang="en-US" dirty="0"/>
              <a:t>Rear has wrapped around, it’s now below Front</a:t>
            </a:r>
            <a:r>
              <a:rPr lang="en-US" dirty="0" smtClean="0"/>
              <a:t>, the </a:t>
            </a:r>
            <a:r>
              <a:rPr lang="en-US" dirty="0"/>
              <a:t>reverse </a:t>
            </a:r>
            <a:r>
              <a:rPr lang="en-US" dirty="0" smtClean="0"/>
              <a:t>of the </a:t>
            </a:r>
            <a:r>
              <a:rPr lang="en-US" dirty="0"/>
              <a:t>original arrangement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This </a:t>
            </a:r>
            <a:r>
              <a:rPr lang="en-US" b="1" i="1" dirty="0" smtClean="0"/>
              <a:t>broken </a:t>
            </a:r>
            <a:r>
              <a:rPr lang="en-US" b="1" i="1" dirty="0"/>
              <a:t>sequence</a:t>
            </a:r>
            <a:r>
              <a:rPr lang="en-US" dirty="0"/>
              <a:t>: the items in the queue are in two different sequences in the </a:t>
            </a:r>
            <a:r>
              <a:rPr lang="en-US" dirty="0" smtClean="0"/>
              <a:t>array.</a:t>
            </a:r>
          </a:p>
          <a:p>
            <a:r>
              <a:rPr lang="en-US" dirty="0"/>
              <a:t>Delete enough </a:t>
            </a:r>
            <a:r>
              <a:rPr lang="en-US" dirty="0" smtClean="0"/>
              <a:t>items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Front arrow also wraps </a:t>
            </a:r>
            <a:r>
              <a:rPr lang="en-US" dirty="0" smtClean="0"/>
              <a:t>around</a:t>
            </a:r>
          </a:p>
          <a:p>
            <a:pPr lvl="1"/>
            <a:r>
              <a:rPr lang="en-US" dirty="0"/>
              <a:t>Back to the original arrangement, with Front below </a:t>
            </a:r>
            <a:r>
              <a:rPr lang="en-US" dirty="0" smtClean="0"/>
              <a:t>Rear</a:t>
            </a:r>
          </a:p>
          <a:p>
            <a:pPr lvl="1"/>
            <a:r>
              <a:rPr lang="en-US" sz="2300" dirty="0"/>
              <a:t>The items are in a </a:t>
            </a:r>
            <a:r>
              <a:rPr lang="en-US" sz="2300" dirty="0" smtClean="0"/>
              <a:t>single </a:t>
            </a:r>
            <a:r>
              <a:rPr lang="en-US" sz="2300" b="1" i="1" dirty="0" smtClean="0"/>
              <a:t>contiguous </a:t>
            </a:r>
            <a:r>
              <a:rPr lang="en-US" sz="2300" b="1" i="1" dirty="0"/>
              <a:t>sequence</a:t>
            </a:r>
            <a:r>
              <a:rPr lang="en-US" sz="2300" b="1" dirty="0"/>
              <a:t>.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028" y="1137670"/>
            <a:ext cx="3136572" cy="5561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448581"/>
            <a:ext cx="838200" cy="199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383" y="1475859"/>
            <a:ext cx="52387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23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839200" cy="54864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#define </a:t>
            </a:r>
            <a:r>
              <a:rPr lang="en-US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DEF_SIZE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10			</a:t>
            </a:r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//Define Maximum Size of Array (stack)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CMyQueue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			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//class </a:t>
            </a:r>
            <a:r>
              <a:rPr lang="en-US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CMyQueue</a:t>
            </a:r>
            <a:endParaRPr lang="en-US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QueueMaxSize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			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//Size of Queue Array</a:t>
            </a:r>
            <a:endParaRPr lang="en-US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DEF_SIZE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];			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//Queue Array</a:t>
            </a:r>
            <a:endParaRPr lang="en-US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Rear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			</a:t>
            </a:r>
            <a:r>
              <a:rPr lang="en-US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//Rear of Queue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Front;			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//Front of Queue</a:t>
            </a:r>
            <a:endParaRPr lang="en-US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ItemNumber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			</a:t>
            </a:r>
            <a:r>
              <a:rPr lang="en-US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//Number Items of Queue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InitMyQueue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		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//Function initiation </a:t>
            </a:r>
            <a:r>
              <a:rPr lang="en-US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StackMaxSize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and Top</a:t>
            </a:r>
            <a:endParaRPr lang="en-US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IsFull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			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//Function to check, is the Queue full? true - full</a:t>
            </a:r>
            <a:endParaRPr lang="en-US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Insert(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NewItem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		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//Function to Insert a new item to the Rear of Queue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IsEmpty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			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//Function to check, is the Queue empty? true - empty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Remove();			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//Function to remove item from the front of Queue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Size();			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//Function to return the number of elements in the Queue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PeekFront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		       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//Function to </a:t>
            </a:r>
            <a:r>
              <a:rPr lang="en-US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read </a:t>
            </a:r>
            <a:r>
              <a:rPr lang="en-US" sz="2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item value </a:t>
            </a:r>
            <a:r>
              <a:rPr lang="en-US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from the </a:t>
            </a:r>
            <a:r>
              <a:rPr lang="en-US" sz="2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front of </a:t>
            </a:r>
            <a:r>
              <a:rPr lang="en-US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the </a:t>
            </a:r>
            <a:r>
              <a:rPr lang="en-US" sz="2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Queue</a:t>
            </a:r>
            <a:endParaRPr lang="en-US" sz="2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CMyQueue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InitMyStack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StackMaxSize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DEF_SIZE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		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Rear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			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//Initiation value of Rear is -1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Front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ItemNumber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= 0;</a:t>
            </a:r>
            <a:endParaRPr lang="en-US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CMyQueue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IsFull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ItemNumber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==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StackMaxSize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-1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 true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	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//return true if the Queue if true</a:t>
            </a:r>
            <a:endParaRPr lang="en-US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else return false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			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//otherwise, return false</a:t>
            </a:r>
            <a:endParaRPr lang="en-US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CMyQueue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::Insert(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NewItem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){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 !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IsFull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){			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//check, if the Queue is NOT full</a:t>
            </a:r>
            <a:endParaRPr lang="en-US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if( </a:t>
            </a:r>
            <a:r>
              <a:rPr lang="en-US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Rear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QueueMaxSize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-1 )		</a:t>
            </a:r>
            <a:r>
              <a:rPr lang="en-US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//Deal with wrap </a:t>
            </a:r>
            <a:r>
              <a:rPr lang="en-US" sz="2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around</a:t>
            </a:r>
            <a:endParaRPr lang="en-US" sz="2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Rear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-1;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Rear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++;			</a:t>
            </a:r>
            <a:r>
              <a:rPr lang="en-US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//Move Top up (increase)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 </a:t>
            </a:r>
            <a:r>
              <a:rPr lang="en-US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Rear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] = </a:t>
            </a:r>
            <a:r>
              <a:rPr lang="en-US" sz="2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NewItem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		</a:t>
            </a:r>
            <a:r>
              <a:rPr lang="en-US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//Add new item to the top of 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Queues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ItemNumber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++;			 </a:t>
            </a:r>
            <a:r>
              <a:rPr lang="en-US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//Increase Number Item in Queue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endParaRPr lang="en-US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“Insert New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Item Successfully"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“The Queue is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full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		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//if the stack is full</a:t>
            </a:r>
            <a:endParaRPr lang="en-US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456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8551" y="2438400"/>
            <a:ext cx="8773353" cy="2133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/>
              <a:t>Create a Queue with the full operations: </a:t>
            </a:r>
            <a:r>
              <a:rPr lang="en-US" sz="2400" dirty="0" smtClean="0">
                <a:solidFill>
                  <a:srgbClr val="FF0000"/>
                </a:solidFill>
              </a:rPr>
              <a:t>Insert</a:t>
            </a:r>
            <a:r>
              <a:rPr lang="en-US" sz="2400" dirty="0" smtClean="0"/>
              <a:t>, Remove, </a:t>
            </a:r>
            <a:r>
              <a:rPr lang="en-US" sz="2400" dirty="0" err="1" smtClean="0"/>
              <a:t>PeekFront</a:t>
            </a:r>
            <a:r>
              <a:rPr lang="en-US" sz="2400" dirty="0" smtClean="0"/>
              <a:t>, size, </a:t>
            </a:r>
            <a:r>
              <a:rPr lang="en-US" sz="2400" dirty="0" err="1" smtClean="0"/>
              <a:t>isEmpty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isFull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26" name="Picture 2" descr="http://kenner.kprdsb.ca/teachers/jmoloney/06691F21-0119EC9D.3/homework%20graphic.gif?src=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32634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34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priority queue is a more specialized data structure than a stack or a </a:t>
            </a:r>
            <a:r>
              <a:rPr lang="en-US" dirty="0" smtClean="0"/>
              <a:t>queue</a:t>
            </a:r>
          </a:p>
          <a:p>
            <a:r>
              <a:rPr lang="en-US" dirty="0" smtClean="0"/>
              <a:t>It is useful </a:t>
            </a:r>
            <a:r>
              <a:rPr lang="en-US" dirty="0"/>
              <a:t>tool in a surprising number of </a:t>
            </a:r>
            <a:r>
              <a:rPr lang="en-US" dirty="0" smtClean="0"/>
              <a:t>situations</a:t>
            </a:r>
          </a:p>
          <a:p>
            <a:r>
              <a:rPr lang="en-US" dirty="0"/>
              <a:t>Like an ordinary queue, a </a:t>
            </a:r>
            <a:r>
              <a:rPr lang="en-US" dirty="0" smtClean="0"/>
              <a:t>priority queue </a:t>
            </a:r>
            <a:r>
              <a:rPr lang="en-US" dirty="0"/>
              <a:t>has a front and a rear, and items are inserted in the rear and removed from </a:t>
            </a:r>
            <a:r>
              <a:rPr lang="en-US" dirty="0" smtClean="0"/>
              <a:t>the front</a:t>
            </a:r>
          </a:p>
          <a:p>
            <a:r>
              <a:rPr lang="en-US" dirty="0" smtClean="0"/>
              <a:t>In </a:t>
            </a:r>
            <a:r>
              <a:rPr lang="en-US" dirty="0"/>
              <a:t>a priority queue, items are ordered by key value, so that the item </a:t>
            </a:r>
            <a:r>
              <a:rPr lang="en-US" dirty="0" smtClean="0"/>
              <a:t>with the </a:t>
            </a:r>
            <a:r>
              <a:rPr lang="en-US" dirty="0"/>
              <a:t>lowest key (or </a:t>
            </a:r>
            <a:r>
              <a:rPr lang="en-US" dirty="0" smtClean="0"/>
              <a:t>highest </a:t>
            </a:r>
            <a:r>
              <a:rPr lang="en-US" dirty="0"/>
              <a:t>key) is always at the </a:t>
            </a:r>
            <a:r>
              <a:rPr lang="en-US" dirty="0" smtClean="0"/>
              <a:t>front</a:t>
            </a:r>
          </a:p>
          <a:p>
            <a:r>
              <a:rPr lang="en-US" dirty="0" smtClean="0"/>
              <a:t>Items are </a:t>
            </a:r>
            <a:r>
              <a:rPr lang="en-US" dirty="0"/>
              <a:t>inserted in the proper position to maintain the </a:t>
            </a:r>
            <a:r>
              <a:rPr lang="en-US" dirty="0" smtClean="0"/>
              <a:t>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5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Queues: Inserting a New Item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4764066" cy="4873752"/>
          </a:xfrm>
        </p:spPr>
        <p:txBody>
          <a:bodyPr>
            <a:normAutofit fontScale="92500" lnSpcReduction="10000"/>
          </a:bodyPr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Notice that there is </a:t>
            </a:r>
            <a:r>
              <a:rPr lang="en-US" sz="4300" dirty="0" smtClean="0">
                <a:solidFill>
                  <a:srgbClr val="FF0000"/>
                </a:solidFill>
              </a:rPr>
              <a:t>no wraparound </a:t>
            </a:r>
            <a:r>
              <a:rPr lang="en-US" dirty="0" smtClean="0"/>
              <a:t>in implementation of the priority queue</a:t>
            </a:r>
          </a:p>
          <a:p>
            <a:pPr algn="just"/>
            <a:r>
              <a:rPr lang="en-US" dirty="0" smtClean="0"/>
              <a:t>Insertion is slow because the proper in-order position must be found, but deletion is fast</a:t>
            </a:r>
          </a:p>
          <a:p>
            <a:pPr algn="just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66" y="4114800"/>
            <a:ext cx="4227534" cy="262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152400" y="1752600"/>
            <a:ext cx="8839200" cy="518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Firstly, find the appropriate position by his value</a:t>
            </a:r>
          </a:p>
          <a:p>
            <a:r>
              <a:rPr lang="en-US" dirty="0" smtClean="0"/>
              <a:t>Insert a new item to the found position</a:t>
            </a:r>
          </a:p>
        </p:txBody>
      </p:sp>
    </p:spTree>
    <p:extLst>
      <p:ext uri="{BB962C8B-B14F-4D97-AF65-F5344CB8AC3E}">
        <p14:creationId xmlns:p14="http://schemas.microsoft.com/office/powerpoint/2010/main" val="350895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</a:t>
            </a:r>
            <a:r>
              <a:rPr lang="en-US" dirty="0" smtClean="0"/>
              <a:t>Queues: Deleting an Item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05672" cy="4572000"/>
          </a:xfrm>
        </p:spPr>
        <p:txBody>
          <a:bodyPr/>
          <a:lstStyle/>
          <a:p>
            <a:r>
              <a:rPr lang="en-US" dirty="0" smtClean="0"/>
              <a:t>The item to be removed is always the front item (in both ascending and descending), thus removal is quick and easy</a:t>
            </a:r>
          </a:p>
          <a:p>
            <a:r>
              <a:rPr lang="en-US" sz="2800" dirty="0"/>
              <a:t>The item is removed and the Front moves to the next item of the array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52400" y="3276600"/>
            <a:ext cx="3886200" cy="29748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No comparisons or shifting are necessary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486" y="3733800"/>
            <a:ext cx="5469114" cy="2627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766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Queues: Priority Queues in C++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839200" cy="57912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CMyPriorQueue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{		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Array is sorted order, from max at 0 to min at ItemNumber-1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9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[ DEF_SIZE 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];			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//PQ Array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9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QueueMaxSize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;			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//Size of PQ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9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ItemNumber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;			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//Item Number of PQ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InitPriorQueue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();			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//Function for initiation </a:t>
            </a:r>
            <a:r>
              <a:rPr lang="en-US" sz="9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QueueMaxSize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and </a:t>
            </a:r>
            <a:r>
              <a:rPr lang="en-US" sz="9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ItemNumber</a:t>
            </a:r>
            <a:endParaRPr lang="en-US" sz="9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9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IsFull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();			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//Function to check, is the PQ full? true - full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InsertPQ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9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NewItem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);		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//Function to Insert </a:t>
            </a:r>
            <a:r>
              <a:rPr lang="en-US" sz="9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NewItem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to PQ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RemovePQ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();    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//Remove the first item from PQ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	</a:t>
            </a:r>
            <a:endParaRPr lang="en-US" sz="9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9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IsEmptyPQ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();   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//Check, is the </a:t>
            </a:r>
            <a:r>
              <a:rPr lang="en-US" sz="9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PQueue</a:t>
            </a:r>
            <a:r>
              <a:rPr lang="en-US" sz="9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empty?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9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SizePQ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();       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//Return </a:t>
            </a:r>
            <a:r>
              <a:rPr lang="en-US" sz="9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ItemNumber</a:t>
            </a:r>
            <a:endParaRPr lang="en-US" sz="9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9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PeekFrontPQ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();  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//Read, value of the front item (Min or Max)</a:t>
            </a:r>
          </a:p>
          <a:p>
            <a:pPr marL="0" indent="0">
              <a:buNone/>
            </a:pPr>
            <a:r>
              <a:rPr lang="en-US" sz="9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sz="9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CMyPriorQueue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InitPriorQueue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9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QueueMaxSize</a:t>
            </a:r>
            <a:r>
              <a:rPr lang="en-US" sz="9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9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DEF_SIZE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;			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9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value of </a:t>
            </a:r>
            <a:r>
              <a:rPr lang="en-US" sz="9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QueueMaxSize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and </a:t>
            </a:r>
            <a:r>
              <a:rPr lang="en-US" sz="9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ItemNumber</a:t>
            </a:r>
            <a:endParaRPr lang="en-US" sz="9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9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ItemNumber</a:t>
            </a:r>
            <a:r>
              <a:rPr lang="en-US" sz="9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= 0;</a:t>
            </a:r>
          </a:p>
          <a:p>
            <a:pPr marL="0" indent="0">
              <a:buNone/>
            </a:pPr>
            <a:r>
              <a:rPr lang="en-US" sz="9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sz="9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CMyPriorQueue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InsertPQ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NewItem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9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ItemNumber</a:t>
            </a:r>
            <a:r>
              <a:rPr lang="en-US" sz="9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== 0 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){			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//If the PQ is Empty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9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[ </a:t>
            </a:r>
            <a:r>
              <a:rPr lang="en-US" sz="9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ItemNumber</a:t>
            </a:r>
            <a:r>
              <a:rPr lang="en-US" sz="9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NewItem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;		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//Insert </a:t>
            </a:r>
            <a:r>
              <a:rPr lang="en-US" sz="9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NewItem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and increase </a:t>
            </a:r>
            <a:r>
              <a:rPr lang="en-US" sz="9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ItemNumber</a:t>
            </a:r>
            <a:endParaRPr lang="en-US" sz="9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9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ItemNumber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}</a:t>
            </a: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{				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//if the PQ is not Empty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9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ItemNumber</a:t>
            </a:r>
            <a:r>
              <a:rPr lang="en-US" sz="9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9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QueueMaxSize</a:t>
            </a:r>
            <a:r>
              <a:rPr lang="en-US" sz="9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){		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//if the PQ is not full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9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9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ItemNumber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-1;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&gt;= 0; --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 ){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9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NewItem</a:t>
            </a:r>
            <a:r>
              <a:rPr lang="en-US" sz="9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9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[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] 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)		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//Define the appropriate position by value of </a:t>
            </a:r>
            <a:r>
              <a:rPr lang="en-US" sz="9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NewItem</a:t>
            </a:r>
            <a:endParaRPr lang="en-US" sz="9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9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[ i+1 ] = </a:t>
            </a:r>
            <a:r>
              <a:rPr lang="en-US" sz="9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[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];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;			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//Found the appropriate position for the </a:t>
            </a:r>
            <a:r>
              <a:rPr lang="en-US" sz="9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NewItem</a:t>
            </a:r>
            <a:endParaRPr lang="en-US" sz="9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9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[ i+1 ] = </a:t>
            </a:r>
            <a:r>
              <a:rPr lang="en-US" sz="9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NewItem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;		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//Insert </a:t>
            </a:r>
            <a:r>
              <a:rPr lang="en-US" sz="9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NewItem</a:t>
            </a:r>
            <a:endParaRPr lang="en-US" sz="9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9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ItemNumber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++;			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//Increase </a:t>
            </a:r>
            <a:r>
              <a:rPr lang="en-US" sz="9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ItemNumber</a:t>
            </a:r>
            <a:endParaRPr lang="en-US" sz="9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    }</a:t>
            </a: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sz="9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"The PQ is full</a:t>
            </a:r>
            <a:r>
              <a:rPr lang="en-US" sz="9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!"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;		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//In case, the PQ is full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4672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8551" y="2438400"/>
            <a:ext cx="8773353" cy="213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Create Priority </a:t>
            </a:r>
            <a:r>
              <a:rPr lang="en-US" sz="2400" dirty="0"/>
              <a:t>Queue (ascending and </a:t>
            </a:r>
            <a:r>
              <a:rPr lang="en-US" sz="2400" dirty="0" smtClean="0"/>
              <a:t>descending) with full operations</a:t>
            </a:r>
            <a:r>
              <a:rPr lang="en-US" sz="2400" dirty="0"/>
              <a:t>: </a:t>
            </a:r>
            <a:r>
              <a:rPr lang="en-US" sz="2400" dirty="0" err="1"/>
              <a:t>IsFull</a:t>
            </a:r>
            <a:r>
              <a:rPr lang="en-US" sz="2400" dirty="0"/>
              <a:t>(), </a:t>
            </a:r>
            <a:r>
              <a:rPr lang="en-US" sz="2400" dirty="0" err="1">
                <a:solidFill>
                  <a:srgbClr val="FF0000"/>
                </a:solidFill>
              </a:rPr>
              <a:t>InsertPQ</a:t>
            </a:r>
            <a:r>
              <a:rPr lang="en-US" sz="2400" dirty="0">
                <a:solidFill>
                  <a:srgbClr val="FF0000"/>
                </a:solidFill>
              </a:rPr>
              <a:t>( 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NewItem</a:t>
            </a:r>
            <a:r>
              <a:rPr lang="en-US" sz="2400" dirty="0">
                <a:solidFill>
                  <a:srgbClr val="FF0000"/>
                </a:solidFill>
              </a:rPr>
              <a:t> )</a:t>
            </a:r>
            <a:r>
              <a:rPr lang="en-US" sz="2400" dirty="0"/>
              <a:t>, </a:t>
            </a:r>
            <a:r>
              <a:rPr lang="en-US" sz="2400" dirty="0" err="1"/>
              <a:t>RemovePQ</a:t>
            </a:r>
            <a:r>
              <a:rPr lang="en-US" sz="2400" dirty="0"/>
              <a:t>(), </a:t>
            </a:r>
            <a:r>
              <a:rPr lang="en-US" sz="2400" dirty="0" err="1"/>
              <a:t>IsEmptyPQ</a:t>
            </a:r>
            <a:r>
              <a:rPr lang="en-US" sz="2400" dirty="0"/>
              <a:t>(), </a:t>
            </a:r>
            <a:r>
              <a:rPr lang="en-US" sz="2400" dirty="0" err="1"/>
              <a:t>SizePQ</a:t>
            </a:r>
            <a:r>
              <a:rPr lang="en-US" sz="2400" dirty="0"/>
              <a:t>(), </a:t>
            </a:r>
            <a:r>
              <a:rPr lang="en-US" sz="2400" dirty="0" smtClean="0"/>
              <a:t>and </a:t>
            </a:r>
            <a:r>
              <a:rPr lang="en-US" sz="2400" dirty="0" err="1" smtClean="0"/>
              <a:t>PeekFrontPQ</a:t>
            </a:r>
            <a:r>
              <a:rPr lang="en-US" sz="2400" dirty="0" smtClean="0"/>
              <a:t>().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Read book of </a:t>
            </a:r>
            <a:r>
              <a:rPr lang="en-US" sz="2400" b="1" dirty="0">
                <a:solidFill>
                  <a:srgbClr val="FF0000"/>
                </a:solidFill>
              </a:rPr>
              <a:t>Robert </a:t>
            </a:r>
            <a:r>
              <a:rPr lang="en-US" sz="2400" b="1" dirty="0" err="1">
                <a:solidFill>
                  <a:srgbClr val="FF0000"/>
                </a:solidFill>
              </a:rPr>
              <a:t>Lafore</a:t>
            </a:r>
            <a:r>
              <a:rPr lang="en-US" sz="2400" dirty="0">
                <a:solidFill>
                  <a:srgbClr val="FF0000"/>
                </a:solidFill>
              </a:rPr>
              <a:t>, page: 146– 165 for next lecture</a:t>
            </a:r>
          </a:p>
          <a:p>
            <a:pPr marL="0" indent="0">
              <a:buNone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26" name="Picture 2" descr="http://kenner.kprdsb.ca/teachers/jmoloney/06691F21-0119EC9D.3/homework%20graphic.gif?src=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8466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32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3505200"/>
            <a:ext cx="8503920" cy="25938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To be continued…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1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</a:p>
          <a:p>
            <a:r>
              <a:rPr lang="en-US" dirty="0" smtClean="0"/>
              <a:t>Queues and Priority Queues</a:t>
            </a:r>
          </a:p>
          <a:p>
            <a:r>
              <a:rPr lang="en-US" dirty="0" smtClean="0"/>
              <a:t>Linked Lists</a:t>
            </a:r>
          </a:p>
          <a:p>
            <a:r>
              <a:rPr lang="en-US" dirty="0" smtClean="0"/>
              <a:t>Abstract Data Types</a:t>
            </a:r>
          </a:p>
          <a:p>
            <a:r>
              <a:rPr lang="en-US" dirty="0" smtClean="0"/>
              <a:t>Specialized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0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Stacks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Queues and Priority Queues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Linked Lists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Abstract Data Types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Specialized Lists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1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The word </a:t>
            </a:r>
            <a:r>
              <a:rPr lang="en-US" i="1" dirty="0"/>
              <a:t>queue </a:t>
            </a:r>
            <a:r>
              <a:rPr lang="en-US" dirty="0"/>
              <a:t>is British for </a:t>
            </a:r>
            <a:r>
              <a:rPr lang="en-US" i="1" dirty="0"/>
              <a:t>line </a:t>
            </a:r>
            <a:r>
              <a:rPr lang="en-US" dirty="0"/>
              <a:t>(the kind you wait 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 </a:t>
            </a:r>
            <a:r>
              <a:rPr lang="en-US" dirty="0"/>
              <a:t>computer science a queue is a data structure that is similar to a stack, </a:t>
            </a:r>
            <a:r>
              <a:rPr lang="en-US" dirty="0" smtClean="0"/>
              <a:t>but in </a:t>
            </a:r>
            <a:r>
              <a:rPr lang="en-US" dirty="0"/>
              <a:t>a queue the </a:t>
            </a:r>
            <a:r>
              <a:rPr lang="en-US" dirty="0" smtClean="0"/>
              <a:t>First In, the First Out </a:t>
            </a:r>
            <a:r>
              <a:rPr lang="en-US" dirty="0"/>
              <a:t>(FIFO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0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Queues: How Does It Work?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queue works like the line at the movies</a:t>
            </a:r>
          </a:p>
          <a:p>
            <a:r>
              <a:rPr lang="en-US" dirty="0" smtClean="0"/>
              <a:t>The </a:t>
            </a:r>
            <a:r>
              <a:rPr lang="en-US" dirty="0"/>
              <a:t>first person to join the rear of the line is the first person to reach the front of the line and buy a ticket</a:t>
            </a:r>
            <a:endParaRPr lang="en-US" dirty="0" smtClean="0"/>
          </a:p>
          <a:p>
            <a:r>
              <a:rPr lang="en-US" dirty="0" smtClean="0"/>
              <a:t>The last person to line up is the last person to buy a ticket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973382"/>
            <a:ext cx="5267325" cy="2315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3954717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People join the queue at the rear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315200" y="58674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People leave the</a:t>
            </a:r>
          </a:p>
          <a:p>
            <a:r>
              <a:rPr lang="en-US" sz="1600" dirty="0"/>
              <a:t>queue at the front</a:t>
            </a:r>
          </a:p>
        </p:txBody>
      </p:sp>
      <p:sp>
        <p:nvSpPr>
          <p:cNvPr id="8" name="Curved Right Arrow 7"/>
          <p:cNvSpPr/>
          <p:nvPr/>
        </p:nvSpPr>
        <p:spPr>
          <a:xfrm rot="18642616">
            <a:off x="1258598" y="4416539"/>
            <a:ext cx="470743" cy="1337656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Right Arrow 9"/>
          <p:cNvSpPr/>
          <p:nvPr/>
        </p:nvSpPr>
        <p:spPr>
          <a:xfrm rot="8098568">
            <a:off x="7566922" y="4542410"/>
            <a:ext cx="470743" cy="1337656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64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Queue: Insert and Remove 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24000"/>
            <a:ext cx="3843338" cy="4604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613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Queue: Some Items Removed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3062288" cy="515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263640" y="1505634"/>
            <a:ext cx="2689360" cy="461665"/>
            <a:chOff x="2263640" y="1505634"/>
            <a:chExt cx="2689360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2263640" y="1505634"/>
              <a:ext cx="19273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MaxSize-1</a:t>
              </a:r>
              <a:endParaRPr lang="en-US" sz="24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3790911" y="1644134"/>
              <a:ext cx="1162089" cy="18466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592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Queue: The Empty and Full Error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case, there are no more items in the queue, you cannot remove an item from queue</a:t>
            </a:r>
          </a:p>
          <a:p>
            <a:endParaRPr lang="en-US" dirty="0"/>
          </a:p>
          <a:p>
            <a:r>
              <a:rPr lang="en-US" dirty="0" smtClean="0"/>
              <a:t>In case, all the cells are already occupied, you cannot insert a new item to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2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r>
              <a:rPr lang="en-US" baseline="30000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7"/>
            <a:ext cx="8503920" cy="502615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Avoid the problem of not </a:t>
            </a:r>
          </a:p>
          <a:p>
            <a:pPr marL="0" indent="0">
              <a:buNone/>
            </a:pPr>
            <a:r>
              <a:rPr lang="en-US" sz="2400" dirty="0" smtClean="0"/>
              <a:t>   being able to insert more items</a:t>
            </a:r>
          </a:p>
          <a:p>
            <a:pPr marL="0" indent="0">
              <a:buNone/>
            </a:pPr>
            <a:r>
              <a:rPr lang="en-US" sz="2400" dirty="0" smtClean="0"/>
              <a:t>   into </a:t>
            </a:r>
            <a:r>
              <a:rPr lang="en-US" sz="2400" dirty="0"/>
              <a:t>the queue </a:t>
            </a:r>
            <a:r>
              <a:rPr lang="en-US" sz="2400" dirty="0" smtClean="0"/>
              <a:t>even when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it’s </a:t>
            </a:r>
            <a:r>
              <a:rPr lang="en-US" sz="2400" dirty="0"/>
              <a:t>not full</a:t>
            </a:r>
          </a:p>
          <a:p>
            <a:endParaRPr lang="en-US" sz="2400" dirty="0" smtClean="0"/>
          </a:p>
          <a:p>
            <a:r>
              <a:rPr lang="en-US" sz="2400" dirty="0"/>
              <a:t>the Front and Rear arrows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i="1" dirty="0" smtClean="0"/>
              <a:t>   wrap </a:t>
            </a:r>
            <a:r>
              <a:rPr lang="en-US" sz="2400" i="1" dirty="0"/>
              <a:t>around </a:t>
            </a:r>
            <a:r>
              <a:rPr lang="en-US" sz="2400" dirty="0"/>
              <a:t>to the beginning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of the array.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The result is a </a:t>
            </a:r>
            <a:r>
              <a:rPr lang="en-US" sz="2400" i="1" dirty="0"/>
              <a:t>circular </a:t>
            </a:r>
            <a:r>
              <a:rPr lang="en-US" sz="2400" i="1" dirty="0" smtClean="0"/>
              <a:t>queue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/>
              <a:t>(sometimes called a </a:t>
            </a:r>
            <a:r>
              <a:rPr lang="en-US" sz="2400" i="1" dirty="0"/>
              <a:t>ring </a:t>
            </a:r>
            <a:r>
              <a:rPr lang="en-US" sz="2400" i="1" dirty="0" smtClean="0"/>
              <a:t>buffer</a:t>
            </a:r>
            <a:r>
              <a:rPr lang="en-US" sz="2400" dirty="0"/>
              <a:t>).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625" y="1057274"/>
            <a:ext cx="3672975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720840" y="1219200"/>
            <a:ext cx="2689360" cy="461665"/>
            <a:chOff x="2263640" y="1505634"/>
            <a:chExt cx="2689360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2263640" y="1505634"/>
              <a:ext cx="19273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MaxSize-1</a:t>
              </a:r>
              <a:endParaRPr lang="en-US" sz="2400" dirty="0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790911" y="1644134"/>
              <a:ext cx="1162089" cy="18466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637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2341</TotalTime>
  <Words>637</Words>
  <Application>Microsoft Office PowerPoint</Application>
  <PresentationFormat>On-screen Show (4:3)</PresentationFormat>
  <Paragraphs>181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Consolas</vt:lpstr>
      <vt:lpstr>Georgia</vt:lpstr>
      <vt:lpstr>Wingdings</vt:lpstr>
      <vt:lpstr>Wingdings 2</vt:lpstr>
      <vt:lpstr>Civic</vt:lpstr>
      <vt:lpstr>Chapter 2 Abstract Data Types</vt:lpstr>
      <vt:lpstr>Outline</vt:lpstr>
      <vt:lpstr>Outline</vt:lpstr>
      <vt:lpstr>Queues</vt:lpstr>
      <vt:lpstr>Queues: How Does It Work?</vt:lpstr>
      <vt:lpstr>Queue: Insert and Remove Operations</vt:lpstr>
      <vt:lpstr>Queue: Some Items Removed</vt:lpstr>
      <vt:lpstr>Queue: The Empty and Full Error</vt:lpstr>
      <vt:lpstr>Circular Queue1</vt:lpstr>
      <vt:lpstr>Circular Queue2</vt:lpstr>
      <vt:lpstr>PowerPoint Presentation</vt:lpstr>
      <vt:lpstr>PowerPoint Presentation</vt:lpstr>
      <vt:lpstr>Priority Queues</vt:lpstr>
      <vt:lpstr>Priority Queues: Inserting a New Item</vt:lpstr>
      <vt:lpstr>Priority Queues: Deleting an Item</vt:lpstr>
      <vt:lpstr>Priority Queues: Priority Queues in C++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The Role of Statistics and the Data Analysis Process</dc:title>
  <dc:creator>Sokha</dc:creator>
  <cp:lastModifiedBy>User</cp:lastModifiedBy>
  <cp:revision>325</cp:revision>
  <dcterms:created xsi:type="dcterms:W3CDTF">2015-04-24T22:36:42Z</dcterms:created>
  <dcterms:modified xsi:type="dcterms:W3CDTF">2016-11-20T14:19:39Z</dcterms:modified>
</cp:coreProperties>
</file>