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3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Recursion and Quicksort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7733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program that uses recursion: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for Binary Search;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to calculate the factorial of a number.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2" y="192156"/>
            <a:ext cx="10541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.ymcdn.com/sites/cbaofga.site-ym.com/resource/resmgr/Newsletter_Images/dead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117"/>
            <a:ext cx="1809750" cy="121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Applied 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Recursion: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is more efficient sorting technique than Bubble and Insertion sort, in term of time</a:t>
            </a:r>
          </a:p>
          <a:p>
            <a:r>
              <a:rPr lang="en-US" dirty="0" smtClean="0"/>
              <a:t>Bubble and Insertion take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time, the </a:t>
            </a:r>
            <a:r>
              <a:rPr lang="en-US" dirty="0" err="1" smtClean="0"/>
              <a:t>mergesort</a:t>
            </a:r>
            <a:r>
              <a:rPr lang="en-US" dirty="0" smtClean="0"/>
              <a:t>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O(N*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logN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For example: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10,000,</a:t>
            </a:r>
            <a:r>
              <a:rPr lang="en-US" dirty="0" smtClean="0"/>
              <a:t> then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100,000,000</a:t>
            </a:r>
            <a:r>
              <a:rPr lang="en-US" dirty="0" smtClean="0"/>
              <a:t>, where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logN</a:t>
            </a:r>
            <a:r>
              <a:rPr lang="en-US" dirty="0" smtClean="0"/>
              <a:t> is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40,000</a:t>
            </a:r>
            <a:r>
              <a:rPr lang="en-US" dirty="0" smtClean="0"/>
              <a:t>. Thus, if sorting this many items required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40</a:t>
            </a:r>
            <a:r>
              <a:rPr lang="en-US" dirty="0" smtClean="0"/>
              <a:t> Seconds with the </a:t>
            </a:r>
            <a:r>
              <a:rPr lang="en-US" dirty="0" err="1" smtClean="0"/>
              <a:t>mergesort</a:t>
            </a:r>
            <a:r>
              <a:rPr lang="en-US" dirty="0" smtClean="0"/>
              <a:t>, it would take almost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28</a:t>
            </a:r>
            <a:r>
              <a:rPr lang="en-US" dirty="0" smtClean="0"/>
              <a:t> hours for the insertion sort</a:t>
            </a:r>
          </a:p>
          <a:p>
            <a:r>
              <a:rPr lang="en-US" dirty="0"/>
              <a:t>The </a:t>
            </a:r>
            <a:r>
              <a:rPr lang="en-US" dirty="0" err="1"/>
              <a:t>mergesort</a:t>
            </a:r>
            <a:r>
              <a:rPr lang="en-US" dirty="0"/>
              <a:t> is also fairly easy to </a:t>
            </a:r>
            <a:r>
              <a:rPr lang="en-US" dirty="0" smtClean="0"/>
              <a:t>implement, it’s </a:t>
            </a:r>
            <a:r>
              <a:rPr lang="en-US" dirty="0"/>
              <a:t>conceptually easier than </a:t>
            </a:r>
            <a:r>
              <a:rPr lang="en-US" i="1" dirty="0" smtClean="0"/>
              <a:t>quicksort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6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Two Sorted 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Merging of two sorted arrays A and B to C, that contains </a:t>
            </a:r>
            <a:r>
              <a:rPr lang="en-US" dirty="0"/>
              <a:t>all the </a:t>
            </a:r>
            <a:r>
              <a:rPr lang="en-US" dirty="0" smtClean="0"/>
              <a:t>elements of </a:t>
            </a:r>
            <a:r>
              <a:rPr lang="en-US" dirty="0"/>
              <a:t>A and B, also arranged in sorted </a:t>
            </a:r>
            <a:r>
              <a:rPr lang="en-US" dirty="0" smtClean="0"/>
              <a:t>order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398"/>
            <a:ext cx="4038600" cy="364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8600" y="2743200"/>
          <a:ext cx="518160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098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Copy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B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 to C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Sorting by Merging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/>
              <a:t>is to divide an array in half, sort each half, and then </a:t>
            </a:r>
            <a:r>
              <a:rPr lang="en-US" dirty="0" smtClean="0"/>
              <a:t>merge </a:t>
            </a:r>
            <a:r>
              <a:rPr lang="en-US" dirty="0"/>
              <a:t>the two halves into a single sorted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How </a:t>
            </a:r>
            <a:r>
              <a:rPr lang="en-US" sz="2800" dirty="0" smtClean="0">
                <a:solidFill>
                  <a:srgbClr val="FF0000"/>
                </a:solidFill>
              </a:rPr>
              <a:t>do you </a:t>
            </a:r>
            <a:r>
              <a:rPr lang="en-US" sz="2800" dirty="0">
                <a:solidFill>
                  <a:srgbClr val="FF0000"/>
                </a:solidFill>
              </a:rPr>
              <a:t>sort each half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Half array divide into </a:t>
            </a:r>
            <a:r>
              <a:rPr lang="en-US" sz="2800" dirty="0"/>
              <a:t>two quarters, sort each of the quarters, and merge </a:t>
            </a:r>
            <a:r>
              <a:rPr lang="en-US" sz="2800" dirty="0" smtClean="0"/>
              <a:t>them to </a:t>
            </a:r>
            <a:r>
              <a:rPr lang="en-US" sz="2800" dirty="0"/>
              <a:t>make a sorted </a:t>
            </a:r>
            <a:r>
              <a:rPr lang="en-US" sz="2800" dirty="0" smtClean="0"/>
              <a:t>half</a:t>
            </a:r>
          </a:p>
          <a:p>
            <a:r>
              <a:rPr lang="en-US" sz="2800" dirty="0"/>
              <a:t>You divide the array again and again until </a:t>
            </a:r>
            <a:r>
              <a:rPr lang="en-US" sz="2800" dirty="0" smtClean="0"/>
              <a:t>you reach </a:t>
            </a:r>
            <a:r>
              <a:rPr lang="en-US" sz="2800" dirty="0"/>
              <a:t>a </a:t>
            </a:r>
            <a:r>
              <a:rPr lang="en-US" sz="2800" dirty="0" err="1"/>
              <a:t>subarray</a:t>
            </a:r>
            <a:r>
              <a:rPr lang="en-US" sz="2800" dirty="0"/>
              <a:t> with only one </a:t>
            </a:r>
            <a:r>
              <a:rPr lang="en-US" sz="2800" dirty="0" smtClean="0"/>
              <a:t>element. The one element is already sorted.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5413248" cy="758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06" y="0"/>
            <a:ext cx="5372894" cy="5175888"/>
          </a:xfrm>
        </p:spPr>
      </p:pic>
      <p:sp>
        <p:nvSpPr>
          <p:cNvPr id="6" name="TextBox 5"/>
          <p:cNvSpPr txBox="1"/>
          <p:nvPr/>
        </p:nvSpPr>
        <p:spPr>
          <a:xfrm>
            <a:off x="12700" y="4114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//Result of Sorted Array A will be written in Array B</a:t>
            </a:r>
          </a:p>
          <a:p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A[],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B[])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//if range is 1,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return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//no use sorting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else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midpoint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mid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lowerBound+upperBound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/ 2;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low half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mid, B);</a:t>
            </a: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high half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mid+1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B);</a:t>
            </a: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//merge 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-&gt;mid and mid+1-&gt;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to B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merge(A,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lowerBound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mid+1,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upperBound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B);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else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</a:t>
            </a:r>
            <a:r>
              <a:rPr lang="en-US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recMergeSort</a:t>
            </a:r>
            <a:r>
              <a:rPr lang="en-US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9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7733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program: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Merge of two sorted Arrays;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Use recursion to create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function.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738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bubble and insertion </a:t>
            </a:r>
            <a:r>
              <a:rPr lang="en-US" sz="2400" dirty="0" smtClean="0"/>
              <a:t>sorts — </a:t>
            </a:r>
            <a:r>
              <a:rPr lang="en-US" sz="2400" dirty="0"/>
              <a:t>are easy to implement but are rather </a:t>
            </a:r>
            <a:r>
              <a:rPr lang="en-US" sz="2400" dirty="0" smtClean="0"/>
              <a:t>slow</a:t>
            </a:r>
          </a:p>
          <a:p>
            <a:r>
              <a:rPr lang="en-US" sz="2400" dirty="0" err="1" smtClean="0"/>
              <a:t>Mergesort</a:t>
            </a:r>
            <a:r>
              <a:rPr lang="en-US" sz="2400" dirty="0" smtClean="0"/>
              <a:t> is applied recursion, it runs much faster than the simple sorts, but requires twice space as original array</a:t>
            </a:r>
          </a:p>
          <a:p>
            <a:endParaRPr lang="en-US" sz="2400" dirty="0" smtClean="0"/>
          </a:p>
          <a:p>
            <a:r>
              <a:rPr lang="en-US" sz="2400" dirty="0" smtClean="0"/>
              <a:t>Quicksort runs faster than simple sorts, in O(N*</a:t>
            </a:r>
            <a:r>
              <a:rPr lang="en-US" sz="2400" dirty="0" err="1" smtClean="0"/>
              <a:t>logN</a:t>
            </a:r>
            <a:r>
              <a:rPr lang="en-US" sz="2400" dirty="0" smtClean="0"/>
              <a:t>) time, it does not require a large amount of extra memory space, as </a:t>
            </a:r>
            <a:r>
              <a:rPr lang="en-US" sz="2400" dirty="0" err="1" smtClean="0"/>
              <a:t>mergesort</a:t>
            </a:r>
            <a:endParaRPr lang="en-US" sz="2400" dirty="0" smtClean="0"/>
          </a:p>
          <a:p>
            <a:r>
              <a:rPr lang="en-US" sz="2400" dirty="0" smtClean="0"/>
              <a:t>Quicksort is based on the idea of partitions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3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Quicksort: Partitioning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i="1" dirty="0" smtClean="0"/>
              <a:t>partition </a:t>
            </a:r>
            <a:r>
              <a:rPr lang="en-US" dirty="0" smtClean="0"/>
              <a:t>data is to divide it into two groups:</a:t>
            </a:r>
          </a:p>
          <a:p>
            <a:pPr lvl="1" algn="just"/>
            <a:r>
              <a:rPr lang="en-US" dirty="0" smtClean="0"/>
              <a:t>all the items with a key value higher than a specified amount;</a:t>
            </a:r>
          </a:p>
          <a:p>
            <a:pPr lvl="1" algn="just"/>
            <a:r>
              <a:rPr lang="en-US" dirty="0" smtClean="0"/>
              <a:t>All the time with a lower key value.</a:t>
            </a:r>
          </a:p>
          <a:p>
            <a:pPr algn="just"/>
            <a:r>
              <a:rPr lang="en-US" dirty="0" smtClean="0"/>
              <a:t>Examples</a:t>
            </a:r>
          </a:p>
          <a:p>
            <a:pPr lvl="1" algn="just"/>
            <a:r>
              <a:rPr lang="en-US" sz="2300" dirty="0"/>
              <a:t>Maybe you </a:t>
            </a:r>
            <a:r>
              <a:rPr lang="en-US" sz="2300" dirty="0" smtClean="0"/>
              <a:t>want to </a:t>
            </a:r>
            <a:r>
              <a:rPr lang="en-US" sz="2300" dirty="0"/>
              <a:t>divide your personnel records into two groups: employees who live within 15 miles </a:t>
            </a:r>
            <a:r>
              <a:rPr lang="en-US" sz="2300" dirty="0" smtClean="0"/>
              <a:t>of the </a:t>
            </a:r>
            <a:r>
              <a:rPr lang="en-US" sz="2300" dirty="0"/>
              <a:t>office and those who live farther </a:t>
            </a:r>
            <a:r>
              <a:rPr lang="en-US" sz="2300" dirty="0" smtClean="0"/>
              <a:t>away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school administrator might want to divide students into those with grade point averages higher and lower than 3.5, so as to know who deserves to be on the dean’s </a:t>
            </a:r>
            <a:r>
              <a:rPr lang="en-US" dirty="0" smtClean="0"/>
              <a:t>list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r>
              <a:rPr lang="en-US" dirty="0" smtClean="0"/>
              <a:t>Applied Recursion</a:t>
            </a:r>
          </a:p>
          <a:p>
            <a:r>
              <a:rPr lang="en-US" dirty="0" smtClean="0"/>
              <a:t>Quicksort</a:t>
            </a:r>
          </a:p>
          <a:p>
            <a:r>
              <a:rPr lang="en-US" dirty="0" smtClean="0"/>
              <a:t>Improving Quicksort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1" y="1752600"/>
            <a:ext cx="8822151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Pivot – is the value used to determine into two groups (less and greater). It is the border of less than and greater.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0"/>
            <a:ext cx="4114800" cy="400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3500"/>
            <a:ext cx="4021552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199" y="4267200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Twelve </a:t>
            </a:r>
            <a:r>
              <a:rPr lang="en-US" sz="1400" i="1" dirty="0" smtClean="0">
                <a:solidFill>
                  <a:srgbClr val="FF0000"/>
                </a:solidFill>
              </a:rPr>
              <a:t>Bars Before Partitioning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900" y="4483100"/>
            <a:ext cx="335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Twelve </a:t>
            </a:r>
            <a:r>
              <a:rPr lang="en-US" sz="1400" i="1" dirty="0" smtClean="0">
                <a:solidFill>
                  <a:srgbClr val="FF0000"/>
                </a:solidFill>
              </a:rPr>
              <a:t>Bars After Partitioning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en-US" dirty="0" smtClean="0"/>
              <a:t>Partitioning Pseudo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PartitionIt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left, right, pivot)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find the element greater than pivot;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to the right, but 						//possible greater than right element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find the element smaller than pivot;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//find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 the left, but possible 					   //less than the left element</a:t>
            </a:r>
            <a:endParaRPr lang="en-US" sz="18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the index of left cross to right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//partition done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then partition done (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swap(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RightMark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swap( </a:t>
            </a:r>
            <a:r>
              <a:rPr lang="en-US" sz="1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Pivot)//swap the element in index </a:t>
            </a:r>
            <a:r>
              <a:rPr lang="en-US" sz="18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with Pivot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LeftMark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/>
          <a:lstStyle/>
          <a:p>
            <a:pPr algn="just"/>
            <a:r>
              <a:rPr lang="en-US" dirty="0" smtClean="0"/>
              <a:t>Quicksort was discovered by British Computer Scientist C. A. R. Hoare, 1962</a:t>
            </a:r>
          </a:p>
          <a:p>
            <a:pPr algn="just"/>
            <a:r>
              <a:rPr lang="en-US" dirty="0"/>
              <a:t>Basically the quicksort algorithm operates by partitioning an </a:t>
            </a:r>
            <a:r>
              <a:rPr lang="en-US" dirty="0" smtClean="0"/>
              <a:t>array into </a:t>
            </a:r>
            <a:r>
              <a:rPr lang="en-US" dirty="0"/>
              <a:t>two </a:t>
            </a:r>
            <a:r>
              <a:rPr lang="en-US" dirty="0" smtClean="0"/>
              <a:t>sub-arrays</a:t>
            </a:r>
            <a:r>
              <a:rPr lang="en-US" dirty="0"/>
              <a:t>, and then calling itself recursively to quicksort each of these </a:t>
            </a:r>
            <a:r>
              <a:rPr lang="en-US" dirty="0" smtClean="0"/>
              <a:t>sub-arrays</a:t>
            </a:r>
          </a:p>
          <a:p>
            <a:pPr algn="just"/>
            <a:r>
              <a:rPr lang="en-US" dirty="0" smtClean="0"/>
              <a:t>The pivot will be selected at right, but it will be finally placed between these two sub-arrays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6200"/>
            <a:ext cx="8534400" cy="758952"/>
          </a:xfrm>
        </p:spPr>
        <p:txBody>
          <a:bodyPr/>
          <a:lstStyle/>
          <a:p>
            <a:r>
              <a:rPr lang="en-US" dirty="0" smtClean="0"/>
              <a:t>Quicksort: Recursive Calls Sort </a:t>
            </a:r>
            <a:r>
              <a:rPr lang="en-US" dirty="0" err="1" smtClean="0"/>
              <a:t>Subarrays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97880"/>
            <a:ext cx="6705600" cy="5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4879848" cy="758952"/>
          </a:xfrm>
        </p:spPr>
        <p:txBody>
          <a:bodyPr/>
          <a:lstStyle/>
          <a:p>
            <a:r>
              <a:rPr lang="en-US" dirty="0" smtClean="0"/>
              <a:t>Quicksort: Pseudo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right) 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Array has only element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//already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 //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size is 2 or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larger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pivot is the right element of Array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rightmost item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partition range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partition &lt;-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PartitionIt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right, pivot);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(left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partition-1);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left side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(partition+1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right);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//sort right side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end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recQuickSort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pic>
        <p:nvPicPr>
          <p:cNvPr id="3074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6091"/>
            <a:ext cx="3276600" cy="25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9085"/>
            <a:ext cx="4000500" cy="758952"/>
          </a:xfrm>
        </p:spPr>
        <p:txBody>
          <a:bodyPr/>
          <a:lstStyle/>
          <a:p>
            <a:r>
              <a:rPr lang="en-US" dirty="0" smtClean="0"/>
              <a:t>Quicksort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116"/>
            <a:ext cx="3662863" cy="639244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925753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Write a program: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1. to partition Array;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2. Use recursion to create Quicksort function.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88" y="15007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Improving Quicksort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Inversely Sorted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use quicksort to sort 100 inversely sorted items, the algorithm runs much more slowly</a:t>
            </a:r>
          </a:p>
          <a:p>
            <a:r>
              <a:rPr lang="en-US" dirty="0" smtClean="0"/>
              <a:t>During partitioning, pivot will be larger then sub-arrays</a:t>
            </a:r>
          </a:p>
          <a:p>
            <a:endParaRPr lang="en-US" dirty="0"/>
          </a:p>
          <a:p>
            <a:r>
              <a:rPr lang="en-US" dirty="0" smtClean="0"/>
              <a:t>Pivot should be larger than half array, and smaller than half array</a:t>
            </a:r>
          </a:p>
          <a:p>
            <a:r>
              <a:rPr lang="en-US" dirty="0" smtClean="0"/>
              <a:t>Two equal sub-arrays is the optimum situation for the quicksort algorithm</a:t>
            </a:r>
          </a:p>
          <a:p>
            <a:r>
              <a:rPr lang="en-US" dirty="0" smtClean="0"/>
              <a:t>The worst situation results when a </a:t>
            </a:r>
            <a:r>
              <a:rPr lang="en-US" dirty="0" err="1" smtClean="0"/>
              <a:t>subarray</a:t>
            </a:r>
            <a:r>
              <a:rPr lang="en-US" dirty="0" smtClean="0"/>
              <a:t> with N elements is divided into one </a:t>
            </a:r>
            <a:r>
              <a:rPr lang="en-US" dirty="0" err="1" smtClean="0"/>
              <a:t>subarray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Pivot?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pivot should be the median </a:t>
            </a:r>
            <a:r>
              <a:rPr lang="en-US" dirty="0"/>
              <a:t>of the items being </a:t>
            </a:r>
            <a:r>
              <a:rPr lang="en-US" dirty="0" smtClean="0"/>
              <a:t>sorted</a:t>
            </a:r>
          </a:p>
          <a:p>
            <a:r>
              <a:rPr lang="en-US" dirty="0"/>
              <a:t>The </a:t>
            </a:r>
            <a:r>
              <a:rPr lang="en-US" i="1" dirty="0"/>
              <a:t>median </a:t>
            </a:r>
            <a:r>
              <a:rPr lang="en-US" dirty="0"/>
              <a:t>or </a:t>
            </a:r>
            <a:r>
              <a:rPr lang="en-US" i="1" dirty="0"/>
              <a:t>middle </a:t>
            </a:r>
            <a:r>
              <a:rPr lang="en-US" dirty="0"/>
              <a:t>item is the data </a:t>
            </a:r>
            <a:r>
              <a:rPr lang="en-US" dirty="0" smtClean="0"/>
              <a:t>item chosen, it will be divided half smaller </a:t>
            </a:r>
            <a:r>
              <a:rPr lang="en-US" dirty="0"/>
              <a:t>and half </a:t>
            </a:r>
            <a:r>
              <a:rPr lang="en-US" dirty="0" smtClean="0"/>
              <a:t>larger</a:t>
            </a:r>
          </a:p>
          <a:p>
            <a:r>
              <a:rPr lang="en-US" dirty="0" smtClean="0"/>
              <a:t>Choosing pivot at </a:t>
            </a:r>
            <a:r>
              <a:rPr lang="en-US" dirty="0"/>
              <a:t>random is simple </a:t>
            </a:r>
            <a:r>
              <a:rPr lang="en-US" dirty="0" smtClean="0"/>
              <a:t>but it does NOT </a:t>
            </a:r>
            <a:r>
              <a:rPr lang="en-US" dirty="0"/>
              <a:t>always result in a good selection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should be </a:t>
            </a:r>
            <a:r>
              <a:rPr lang="en-US" dirty="0" smtClean="0"/>
              <a:t>simple but </a:t>
            </a:r>
            <a:r>
              <a:rPr lang="en-US" dirty="0"/>
              <a:t>have a good chance of avoiding the largest or smallest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Thus, the pivot should be selected by </a:t>
            </a:r>
            <a:r>
              <a:rPr lang="en-US" b="1" i="1" dirty="0" smtClean="0"/>
              <a:t>Median-of-Three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Applied Recursion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Quicksort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Improving Quicksort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Median-of-Three Partitioning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A compromise solution is to find the median of the </a:t>
            </a:r>
            <a:r>
              <a:rPr lang="en-US" sz="2000" i="1" dirty="0"/>
              <a:t>first</a:t>
            </a:r>
            <a:r>
              <a:rPr lang="en-US" sz="2000" dirty="0"/>
              <a:t>, </a:t>
            </a:r>
            <a:r>
              <a:rPr lang="en-US" sz="2000" i="1" dirty="0"/>
              <a:t>last</a:t>
            </a:r>
            <a:r>
              <a:rPr lang="en-US" sz="2000" dirty="0"/>
              <a:t>, and </a:t>
            </a:r>
            <a:r>
              <a:rPr lang="en-US" sz="2000" i="1" dirty="0"/>
              <a:t>middle </a:t>
            </a:r>
            <a:r>
              <a:rPr lang="en-US" sz="2000" dirty="0" smtClean="0"/>
              <a:t>elements of </a:t>
            </a:r>
            <a:r>
              <a:rPr lang="en-US" sz="2000" dirty="0"/>
              <a:t>the array, and use this for the </a:t>
            </a:r>
            <a:r>
              <a:rPr lang="en-US" sz="2000" dirty="0" smtClean="0"/>
              <a:t>pivot</a:t>
            </a:r>
          </a:p>
          <a:p>
            <a:r>
              <a:rPr lang="en-US" sz="2000" dirty="0" smtClean="0"/>
              <a:t>This is called the </a:t>
            </a:r>
            <a:r>
              <a:rPr lang="en-US" sz="2000" i="1" dirty="0" smtClean="0"/>
              <a:t>median-of-three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000" dirty="0" smtClean="0"/>
              <a:t>During finding median, the three element should be sorted (which the smallest is in left, largest is in right, and pivot is in center)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362200"/>
            <a:ext cx="4800600" cy="201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48131"/>
            <a:ext cx="4953000" cy="170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4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Small Partitions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use the median-of-three partitioning scheme, it will not work for partitions of three or fewer items</a:t>
            </a:r>
          </a:p>
          <a:p>
            <a:r>
              <a:rPr lang="en-US" dirty="0" smtClean="0"/>
              <a:t>For example, after partitioning we have sub-arrays of 2 and 3 items</a:t>
            </a:r>
          </a:p>
          <a:p>
            <a:r>
              <a:rPr lang="en-US" dirty="0" smtClean="0"/>
              <a:t>In this case, for the sub-arrays use manual sorting</a:t>
            </a:r>
          </a:p>
          <a:p>
            <a:endParaRPr lang="en-US" dirty="0"/>
          </a:p>
          <a:p>
            <a:r>
              <a:rPr lang="en-US" dirty="0" smtClean="0"/>
              <a:t>Knuth</a:t>
            </a:r>
            <a:r>
              <a:rPr lang="en-US" baseline="300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recommends using insertion sort, in case if number item of array is 9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960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* - </a:t>
            </a:r>
            <a:r>
              <a:rPr lang="en-US" sz="1600" i="1" dirty="0">
                <a:solidFill>
                  <a:srgbClr val="FF0000"/>
                </a:solidFill>
              </a:rPr>
              <a:t>The Art of Computer Programming by Donald E. Knuth, of </a:t>
            </a:r>
            <a:r>
              <a:rPr lang="en-US" sz="1600" i="1" dirty="0" smtClean="0">
                <a:solidFill>
                  <a:srgbClr val="FF0000"/>
                </a:solidFill>
              </a:rPr>
              <a:t>Stanford University </a:t>
            </a:r>
            <a:r>
              <a:rPr lang="en-US" sz="1600" i="1" dirty="0">
                <a:solidFill>
                  <a:srgbClr val="FF0000"/>
                </a:solidFill>
              </a:rPr>
              <a:t>(Addison Wesley, 1997</a:t>
            </a:r>
            <a:r>
              <a:rPr lang="en-US" sz="1600" i="1" dirty="0" smtClean="0">
                <a:solidFill>
                  <a:srgbClr val="FF0000"/>
                </a:solidFill>
              </a:rPr>
              <a:t>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19400"/>
            <a:ext cx="8773353" cy="236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Write a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program which is: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pivot is selected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by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median-of-three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and using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insertion sort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 sub-arrays, which is    	   number items 2 or 3.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 of 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Recursion is one </a:t>
            </a:r>
            <a:r>
              <a:rPr lang="en-US" dirty="0"/>
              <a:t>of the most interesting, and surprisingly effective, techniques in </a:t>
            </a:r>
            <a:r>
              <a:rPr lang="en-US" dirty="0" smtClean="0"/>
              <a:t>programming</a:t>
            </a:r>
          </a:p>
          <a:p>
            <a:r>
              <a:rPr lang="en-US" dirty="0"/>
              <a:t>Recursion is a programming technique in which a function calls </a:t>
            </a:r>
            <a:r>
              <a:rPr lang="en-US" i="1" dirty="0">
                <a:solidFill>
                  <a:srgbClr val="FF0000"/>
                </a:solidFill>
              </a:rPr>
              <a:t>itself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758952"/>
          </a:xfrm>
        </p:spPr>
        <p:txBody>
          <a:bodyPr>
            <a:noAutofit/>
          </a:bodyPr>
          <a:lstStyle/>
          <a:p>
            <a:r>
              <a:rPr lang="en-US" sz="2400" dirty="0"/>
              <a:t>Recursion: Demonstrating Recursion with Triangular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baseline="30000" dirty="0"/>
              <a:t>th</a:t>
            </a:r>
            <a:r>
              <a:rPr lang="en-US" dirty="0"/>
              <a:t> term in the series is obtained by adding </a:t>
            </a:r>
            <a:r>
              <a:rPr lang="en-US" i="1" dirty="0"/>
              <a:t>n </a:t>
            </a:r>
            <a:r>
              <a:rPr lang="en-US" dirty="0"/>
              <a:t>to the previous </a:t>
            </a:r>
            <a:r>
              <a:rPr lang="en-US" dirty="0" smtClean="0"/>
              <a:t>term</a:t>
            </a:r>
          </a:p>
          <a:p>
            <a:r>
              <a:rPr lang="en-US" dirty="0"/>
              <a:t>Thus the </a:t>
            </a:r>
            <a:r>
              <a:rPr lang="en-US" dirty="0" smtClean="0"/>
              <a:t>second term </a:t>
            </a:r>
            <a:r>
              <a:rPr lang="en-US" dirty="0"/>
              <a:t>is found by adding 2 to the first term (which is 1), giving 3.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40" y="3253026"/>
            <a:ext cx="5806960" cy="346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3253026"/>
            <a:ext cx="3032240" cy="29191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third term is 3 added to the second term </a:t>
            </a:r>
            <a:r>
              <a:rPr lang="en-US" dirty="0" smtClean="0"/>
              <a:t>giving </a:t>
            </a:r>
            <a:r>
              <a:rPr lang="en-US" dirty="0"/>
              <a:t>6, and so on.</a:t>
            </a:r>
          </a:p>
        </p:txBody>
      </p:sp>
    </p:spTree>
    <p:extLst>
      <p:ext uri="{BB962C8B-B14F-4D97-AF65-F5344CB8AC3E}">
        <p14:creationId xmlns:p14="http://schemas.microsoft.com/office/powerpoint/2010/main" val="14443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r>
              <a:rPr lang="en-US" dirty="0"/>
              <a:t>: Finding the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dirty="0"/>
              <a:t> Term Using a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dirty="0" smtClean="0"/>
              <a:t>the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term</a:t>
            </a:r>
            <a:r>
              <a:rPr lang="en-US" sz="2000" dirty="0"/>
              <a:t>, the first column has four little squares, the second column has three, and so </a:t>
            </a:r>
            <a:r>
              <a:rPr lang="en-US" sz="2000" dirty="0" smtClean="0"/>
              <a:t>on  </a:t>
            </a:r>
            <a:r>
              <a:rPr lang="en-US" sz="2000" dirty="0"/>
              <a:t>Adding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4+3+2+1 </a:t>
            </a:r>
            <a:r>
              <a:rPr lang="en-US" sz="2000" dirty="0" smtClean="0"/>
              <a:t>gives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4572709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400" y="2441476"/>
            <a:ext cx="6400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triangle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 ) 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total =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0 ) {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//until n is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total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total + n;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//add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 (column height) to total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--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n;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decrement column height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total;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4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Recursion: Finding the </a:t>
            </a:r>
            <a:r>
              <a:rPr lang="en-US" sz="2800" i="1" dirty="0"/>
              <a:t>n</a:t>
            </a:r>
            <a:r>
              <a:rPr lang="en-US" sz="2800" i="1" baseline="30000" dirty="0"/>
              <a:t>th</a:t>
            </a:r>
            <a:r>
              <a:rPr lang="en-US" sz="2800" i="1" dirty="0"/>
              <a:t> </a:t>
            </a:r>
            <a:r>
              <a:rPr lang="en-US" sz="2800" dirty="0"/>
              <a:t>Term Using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3152" y="1527048"/>
            <a:ext cx="6632448" cy="457200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loop </a:t>
            </a:r>
            <a:r>
              <a:rPr lang="en-US" sz="2000" dirty="0"/>
              <a:t>approach might seem straightforward, but there’s another way to look at </a:t>
            </a:r>
            <a:r>
              <a:rPr lang="en-US" sz="2000" dirty="0" smtClean="0"/>
              <a:t>this problem</a:t>
            </a:r>
            <a:endParaRPr lang="en-US" sz="2000" dirty="0"/>
          </a:p>
          <a:p>
            <a:r>
              <a:rPr lang="en-US" sz="2000" dirty="0"/>
              <a:t>The value of the </a:t>
            </a:r>
            <a:r>
              <a:rPr lang="en-US" sz="2000" i="1" dirty="0"/>
              <a:t>n</a:t>
            </a:r>
            <a:r>
              <a:rPr lang="en-US" sz="2000" i="1" baseline="30000" dirty="0"/>
              <a:t>th</a:t>
            </a:r>
            <a:r>
              <a:rPr lang="en-US" sz="2000" dirty="0"/>
              <a:t> term can be thought of as the sum of only two things</a:t>
            </a:r>
            <a:r>
              <a:rPr lang="en-US" sz="2000" dirty="0" smtClean="0"/>
              <a:t>, instead </a:t>
            </a:r>
            <a:r>
              <a:rPr lang="en-US" sz="2000" dirty="0"/>
              <a:t>of a whole series. These </a:t>
            </a:r>
            <a:r>
              <a:rPr lang="en-US" sz="2000" dirty="0" smtClean="0"/>
              <a:t>are:</a:t>
            </a:r>
          </a:p>
          <a:p>
            <a:pPr lvl="1"/>
            <a:r>
              <a:rPr lang="en-US" sz="1800" dirty="0"/>
              <a:t>The first (tallest) column, which has the value </a:t>
            </a:r>
            <a:r>
              <a:rPr lang="en-US" sz="1800" i="1" dirty="0" smtClean="0"/>
              <a:t>n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sum </a:t>
            </a:r>
            <a:r>
              <a:rPr lang="en-US" sz="1800" dirty="0"/>
              <a:t>of all the remaining </a:t>
            </a:r>
            <a:r>
              <a:rPr lang="en-US" sz="1800" dirty="0" smtClean="0"/>
              <a:t>columns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908166"/>
            <a:ext cx="4158473" cy="283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38200"/>
            <a:ext cx="2524125" cy="5991225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3924300"/>
            <a:ext cx="3886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triangle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1 )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n + triangle(n-1)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5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701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(double Key, 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lower, </a:t>
            </a:r>
            <a:r>
              <a:rPr lang="en-US" sz="16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upper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lower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upper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/ 2;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v[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]==Key 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//found it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lower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upper)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-1;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//can’t find it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//divide range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v[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curIn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Key )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//it’s in upper half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(Key, curIn+1, upper);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//it’s in lower half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lower, </a:t>
            </a:r>
            <a:r>
              <a:rPr lang="en-US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curIn-1);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}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else divide range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//end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recFind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87" y="609601"/>
            <a:ext cx="2760513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1752" y="228600"/>
            <a:ext cx="8534400" cy="533400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Recursion: Using Recursion in a Binary 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562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10, 23, 27, 34,…,99</a:t>
            </a:r>
          </a:p>
          <a:p>
            <a:r>
              <a:rPr lang="en-US" dirty="0" smtClean="0"/>
              <a:t>Key =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Recursion: Understanding Divide-and-Conquer Algorithms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Autofit/>
          </a:bodyPr>
          <a:lstStyle/>
          <a:p>
            <a:r>
              <a:rPr lang="en-US" sz="2400" dirty="0"/>
              <a:t>The recursive binary search is an example of the </a:t>
            </a:r>
            <a:r>
              <a:rPr lang="en-US" sz="2400" b="1" i="1" dirty="0"/>
              <a:t>divide-and-conquer</a:t>
            </a:r>
            <a:r>
              <a:rPr lang="en-US" sz="2400" i="1" dirty="0"/>
              <a:t> </a:t>
            </a:r>
            <a:r>
              <a:rPr lang="en-US" sz="2400" dirty="0" smtClean="0"/>
              <a:t>approach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big </a:t>
            </a:r>
            <a:r>
              <a:rPr lang="en-US" sz="2400" dirty="0" smtClean="0"/>
              <a:t>problem divided </a:t>
            </a:r>
            <a:r>
              <a:rPr lang="en-US" sz="2400" dirty="0"/>
              <a:t>into two smaller problems and solve each one </a:t>
            </a:r>
            <a:r>
              <a:rPr lang="en-US" sz="2400" dirty="0" smtClean="0"/>
              <a:t>separately</a:t>
            </a:r>
          </a:p>
          <a:p>
            <a:r>
              <a:rPr lang="en-US" sz="2400" dirty="0"/>
              <a:t>The process continues until you get to the </a:t>
            </a:r>
            <a:r>
              <a:rPr lang="en-US" sz="2400" dirty="0" smtClean="0"/>
              <a:t>base case</a:t>
            </a:r>
            <a:r>
              <a:rPr lang="en-US" sz="2400" dirty="0"/>
              <a:t>, which can be solved easily, with no further division into </a:t>
            </a:r>
            <a:r>
              <a:rPr lang="en-US" sz="2400" dirty="0" smtClean="0"/>
              <a:t>halves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i="1" dirty="0"/>
              <a:t>divide-and-conquer </a:t>
            </a:r>
            <a:r>
              <a:rPr lang="en-US" sz="2400" dirty="0"/>
              <a:t>approach usually involves a function that contains two </a:t>
            </a:r>
            <a:r>
              <a:rPr lang="en-US" sz="2400" dirty="0" smtClean="0"/>
              <a:t>recursive calls </a:t>
            </a:r>
            <a:r>
              <a:rPr lang="en-US" sz="2400" dirty="0"/>
              <a:t>to itself, one for each half of the </a:t>
            </a:r>
            <a:r>
              <a:rPr lang="en-US" sz="2400" dirty="0" smtClean="0"/>
              <a:t>problem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the binary search, there are two </a:t>
            </a:r>
            <a:r>
              <a:rPr lang="en-US" sz="2400" dirty="0" smtClean="0"/>
              <a:t>such calls</a:t>
            </a:r>
            <a:r>
              <a:rPr lang="en-US" sz="2400" dirty="0"/>
              <a:t>, but only one of them is actually executed.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02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3503</TotalTime>
  <Words>1574</Words>
  <Application>Microsoft Office PowerPoint</Application>
  <PresentationFormat>On-screen Show (4:3)</PresentationFormat>
  <Paragraphs>293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3 Recursion and Quicksort</vt:lpstr>
      <vt:lpstr>Outline</vt:lpstr>
      <vt:lpstr>Outline</vt:lpstr>
      <vt:lpstr>Recursion</vt:lpstr>
      <vt:lpstr>Recursion: Demonstrating Recursion with Triangular Numbers</vt:lpstr>
      <vt:lpstr>Recursion: Finding the nth Term Using a Loop</vt:lpstr>
      <vt:lpstr>Recursion: Finding the nth Term Using Recursion</vt:lpstr>
      <vt:lpstr>PowerPoint Presentation</vt:lpstr>
      <vt:lpstr>Recursion: Understanding Divide-and-Conquer Algorithms</vt:lpstr>
      <vt:lpstr>PowerPoint Presentation</vt:lpstr>
      <vt:lpstr>Outline</vt:lpstr>
      <vt:lpstr>Applied Recursion: Mergesort</vt:lpstr>
      <vt:lpstr>Merge Two Sorted Arrays</vt:lpstr>
      <vt:lpstr>Recursion: Sorting by Merging</vt:lpstr>
      <vt:lpstr>PowerPoint Presentation</vt:lpstr>
      <vt:lpstr>PowerPoint Presentation</vt:lpstr>
      <vt:lpstr>Outline</vt:lpstr>
      <vt:lpstr>Quicksort</vt:lpstr>
      <vt:lpstr>Quicksort: Partitioning</vt:lpstr>
      <vt:lpstr>Quicksort: Partitioning Example</vt:lpstr>
      <vt:lpstr>Quicksort: Partitioning Pseudo Code</vt:lpstr>
      <vt:lpstr>Basic Quicksort</vt:lpstr>
      <vt:lpstr>Quicksort: Recursive Calls Sort Subarrays</vt:lpstr>
      <vt:lpstr>Quicksort: Pseudo Code</vt:lpstr>
      <vt:lpstr>Quicksort Process</vt:lpstr>
      <vt:lpstr>PowerPoint Presentation</vt:lpstr>
      <vt:lpstr>Outline</vt:lpstr>
      <vt:lpstr>Problems with Inversely Sorted Data</vt:lpstr>
      <vt:lpstr>How to Select Pivot?</vt:lpstr>
      <vt:lpstr>Median-of-Three Partitioning</vt:lpstr>
      <vt:lpstr>Handling Small Partitions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488</cp:revision>
  <dcterms:created xsi:type="dcterms:W3CDTF">2015-04-24T22:36:42Z</dcterms:created>
  <dcterms:modified xsi:type="dcterms:W3CDTF">2016-12-06T09:13:37Z</dcterms:modified>
</cp:coreProperties>
</file>