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97" r:id="rId2"/>
    <p:sldId id="344" r:id="rId3"/>
    <p:sldId id="345" r:id="rId4"/>
    <p:sldId id="346" r:id="rId5"/>
    <p:sldId id="347" r:id="rId6"/>
    <p:sldId id="321" r:id="rId7"/>
    <p:sldId id="341" r:id="rId8"/>
    <p:sldId id="342" r:id="rId9"/>
    <p:sldId id="343" r:id="rId10"/>
    <p:sldId id="340" r:id="rId11"/>
    <p:sldId id="348" r:id="rId12"/>
    <p:sldId id="349" r:id="rId13"/>
    <p:sldId id="350" r:id="rId14"/>
    <p:sldId id="351" r:id="rId15"/>
    <p:sldId id="28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>
      <p:cViewPr varScale="1">
        <p:scale>
          <a:sx n="70" d="100"/>
          <a:sy n="70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3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1/13/2018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1/13/2018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 dirty="0" smtClean="0">
                <a:solidFill>
                  <a:schemeClr val="bg1"/>
                </a:solidFill>
              </a:rPr>
              <a:t>Chapter 4</a:t>
            </a:r>
            <a:r>
              <a:rPr lang="en-US" baseline="30000" dirty="0">
                <a:solidFill>
                  <a:schemeClr val="bg1"/>
                </a:solidFill>
              </a:rPr>
              <a:t/>
            </a:r>
            <a:br>
              <a:rPr lang="en-US" baseline="30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Hash 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hape 49"/>
          <p:cNvSpPr txBox="1">
            <a:spLocks/>
          </p:cNvSpPr>
          <p:nvPr/>
        </p:nvSpPr>
        <p:spPr>
          <a:xfrm>
            <a:off x="304800" y="533400"/>
            <a:ext cx="84582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/>
                <a:cs typeface="Times New Roman" pitchFamily="18" charset="0"/>
              </a:rPr>
              <a:t>ZAMAN UNIVERSITY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+mj-lt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799" y="2743200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Structures and Algorithms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8247" y="2895600"/>
            <a:ext cx="8773353" cy="2362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Create a Hash Table with size 20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Words are converted to number by Multiply Powers;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Solve collision problem with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Separate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Chaining</a:t>
            </a:r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88" y="228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6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Quadratic Probing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Separate Chaining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When to Use What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General-Purpose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4953000" cy="572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6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Comparing Storage Data Structures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301624" y="1527175"/>
          <a:ext cx="82327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289"/>
                <a:gridCol w="1715098"/>
                <a:gridCol w="2058194"/>
                <a:gridCol w="2058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Ordered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 Linked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Sorting Algorithms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381000" y="2209800"/>
          <a:ext cx="83089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44"/>
                <a:gridCol w="2077244"/>
                <a:gridCol w="2077244"/>
                <a:gridCol w="20772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Quicksort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O(N*log</a:t>
                      </a:r>
                      <a:r>
                        <a:rPr lang="en-US" baseline="0" dirty="0" smtClean="0"/>
                        <a:t>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Mergesort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O(N*log</a:t>
                      </a:r>
                      <a:r>
                        <a:rPr lang="en-US" baseline="0" dirty="0" smtClean="0"/>
                        <a:t> N)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O(N*log</a:t>
                      </a:r>
                      <a:r>
                        <a:rPr lang="en-US" baseline="0" dirty="0" smtClean="0"/>
                        <a:t> N)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End of Chapter IV – Hash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89848" cy="479755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When deleting records from a hash table, there are two important </a:t>
            </a:r>
            <a:r>
              <a:rPr lang="en-US" dirty="0" smtClean="0"/>
              <a:t>considerations:</a:t>
            </a:r>
          </a:p>
          <a:p>
            <a:pPr lvl="1" algn="just"/>
            <a:r>
              <a:rPr lang="en-US" dirty="0" smtClean="0"/>
              <a:t>Deleting a record must not hinder later searches – thus, </a:t>
            </a:r>
            <a:r>
              <a:rPr lang="en-US" dirty="0"/>
              <a:t>the search process must still pass through the newly emptied slot to reach records whose probe sequence passed through this slot. </a:t>
            </a:r>
            <a:r>
              <a:rPr lang="en-US" dirty="0" smtClean="0"/>
              <a:t>The </a:t>
            </a:r>
            <a:r>
              <a:rPr lang="en-US" dirty="0"/>
              <a:t>delete process cannot simply mark the slot as empty, because this will isolate records further down the probe </a:t>
            </a:r>
            <a:r>
              <a:rPr lang="en-US" dirty="0" smtClean="0"/>
              <a:t>sequence;</a:t>
            </a:r>
          </a:p>
          <a:p>
            <a:pPr lvl="1" algn="just"/>
            <a:r>
              <a:rPr lang="en-US" dirty="0"/>
              <a:t>We do not want to make positions in the hash table unusable because </a:t>
            </a:r>
            <a:r>
              <a:rPr lang="en-US" dirty="0" smtClean="0"/>
              <a:t>of deletion</a:t>
            </a:r>
            <a:r>
              <a:rPr lang="en-US" dirty="0"/>
              <a:t>. The freed slot should be available to a future insertion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Both of these problems can be resolved by placing a special mark in place of the deleted record, called a </a:t>
            </a:r>
            <a:r>
              <a:rPr lang="en-US" b="1" dirty="0"/>
              <a:t>tombstone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1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Deletion: tombstone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689848" cy="4724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tombstone </a:t>
            </a:r>
            <a:r>
              <a:rPr lang="en-US" dirty="0"/>
              <a:t>indicates that a record </a:t>
            </a:r>
            <a:r>
              <a:rPr lang="en-US" dirty="0" smtClean="0"/>
              <a:t>once occupied </a:t>
            </a:r>
            <a:r>
              <a:rPr lang="en-US" dirty="0"/>
              <a:t>the slot but does so no </a:t>
            </a:r>
            <a:r>
              <a:rPr lang="en-US" dirty="0" smtClean="0"/>
              <a:t>longer</a:t>
            </a:r>
          </a:p>
          <a:p>
            <a:pPr algn="just"/>
            <a:r>
              <a:rPr lang="en-US" dirty="0"/>
              <a:t>If a </a:t>
            </a:r>
            <a:r>
              <a:rPr lang="en-US" b="1" dirty="0"/>
              <a:t>tombstone </a:t>
            </a:r>
            <a:r>
              <a:rPr lang="en-US" dirty="0"/>
              <a:t>is encountered when </a:t>
            </a:r>
            <a:r>
              <a:rPr lang="en-US" i="1" dirty="0" smtClean="0">
                <a:solidFill>
                  <a:srgbClr val="C00000"/>
                </a:solidFill>
              </a:rPr>
              <a:t>searching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through </a:t>
            </a:r>
            <a:r>
              <a:rPr lang="en-US" dirty="0"/>
              <a:t>a probe sequence, the search procedure is to continue with the </a:t>
            </a:r>
            <a:r>
              <a:rPr lang="en-US" dirty="0" smtClean="0"/>
              <a:t>search</a:t>
            </a:r>
          </a:p>
          <a:p>
            <a:pPr algn="just"/>
            <a:r>
              <a:rPr lang="en-US" dirty="0"/>
              <a:t>When a </a:t>
            </a:r>
            <a:r>
              <a:rPr lang="en-US" b="1" dirty="0"/>
              <a:t>tombstone </a:t>
            </a:r>
            <a:r>
              <a:rPr lang="en-US" dirty="0"/>
              <a:t>is encountered during </a:t>
            </a:r>
            <a:r>
              <a:rPr lang="en-US" i="1" dirty="0">
                <a:solidFill>
                  <a:srgbClr val="C00000"/>
                </a:solidFill>
              </a:rPr>
              <a:t>insertion</a:t>
            </a:r>
            <a:r>
              <a:rPr lang="en-US" dirty="0"/>
              <a:t>, that slot can be used to store </a:t>
            </a:r>
            <a:r>
              <a:rPr lang="en-US" dirty="0" smtClean="0"/>
              <a:t>the new record</a:t>
            </a:r>
          </a:p>
          <a:p>
            <a:pPr algn="just"/>
            <a:r>
              <a:rPr lang="en-US" dirty="0"/>
              <a:t>However, to </a:t>
            </a:r>
            <a:r>
              <a:rPr lang="en-US" i="1" dirty="0">
                <a:solidFill>
                  <a:srgbClr val="C00000"/>
                </a:solidFill>
              </a:rPr>
              <a:t>avoid inserting duplicate keys</a:t>
            </a:r>
            <a:r>
              <a:rPr lang="en-US" dirty="0"/>
              <a:t>, it will still be necessary </a:t>
            </a:r>
            <a:r>
              <a:rPr lang="en-US" dirty="0" smtClean="0"/>
              <a:t>for the </a:t>
            </a:r>
            <a:r>
              <a:rPr lang="en-US" dirty="0"/>
              <a:t>search procedure to follow the probe sequence until a truly empty position </a:t>
            </a:r>
            <a:r>
              <a:rPr lang="en-US" dirty="0" smtClean="0"/>
              <a:t>has been found. And the new record </a:t>
            </a:r>
            <a:r>
              <a:rPr lang="en-US" dirty="0"/>
              <a:t>would actually be inserted into the slot of the first </a:t>
            </a:r>
            <a:r>
              <a:rPr lang="en-US" b="1" dirty="0"/>
              <a:t>tombstone</a:t>
            </a:r>
            <a:r>
              <a:rPr lang="en-US" dirty="0"/>
              <a:t> encountered.</a:t>
            </a:r>
          </a:p>
        </p:txBody>
      </p:sp>
    </p:spTree>
    <p:extLst>
      <p:ext uri="{BB962C8B-B14F-4D97-AF65-F5344CB8AC3E}">
        <p14:creationId xmlns:p14="http://schemas.microsoft.com/office/powerpoint/2010/main" val="6542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Deletion: Solutions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Two possible solutions </a:t>
            </a:r>
            <a:r>
              <a:rPr lang="en-US" dirty="0" smtClean="0"/>
              <a:t>for deletions:</a:t>
            </a:r>
          </a:p>
          <a:p>
            <a:pPr lvl="1" algn="just"/>
            <a:r>
              <a:rPr lang="en-US" dirty="0"/>
              <a:t>Do a </a:t>
            </a:r>
            <a:r>
              <a:rPr lang="en-US" dirty="0">
                <a:solidFill>
                  <a:srgbClr val="C00000"/>
                </a:solidFill>
              </a:rPr>
              <a:t>local reorganization </a:t>
            </a:r>
            <a:r>
              <a:rPr lang="en-US" dirty="0"/>
              <a:t>upon deletion to try to shorten the average </a:t>
            </a:r>
            <a:r>
              <a:rPr lang="en-US" dirty="0" smtClean="0"/>
              <a:t>path length</a:t>
            </a:r>
            <a:r>
              <a:rPr lang="en-US" dirty="0"/>
              <a:t>. For example, after deleting a key, continue to follow the probe </a:t>
            </a:r>
            <a:r>
              <a:rPr lang="en-US" dirty="0" smtClean="0"/>
              <a:t>sequence of </a:t>
            </a:r>
            <a:r>
              <a:rPr lang="en-US" dirty="0"/>
              <a:t>that key and swap records further down the probe sequence </a:t>
            </a:r>
            <a:r>
              <a:rPr lang="en-US" dirty="0" smtClean="0"/>
              <a:t>into the </a:t>
            </a:r>
            <a:r>
              <a:rPr lang="en-US" dirty="0"/>
              <a:t>slot of the recently deleted </a:t>
            </a:r>
            <a:r>
              <a:rPr lang="en-US" dirty="0" smtClean="0"/>
              <a:t>record</a:t>
            </a:r>
          </a:p>
          <a:p>
            <a:pPr lvl="1"/>
            <a:r>
              <a:rPr lang="en-US" dirty="0"/>
              <a:t>Periodically </a:t>
            </a:r>
            <a:r>
              <a:rPr lang="en-US" dirty="0">
                <a:solidFill>
                  <a:srgbClr val="C00000"/>
                </a:solidFill>
              </a:rPr>
              <a:t>rehash the table</a:t>
            </a:r>
            <a:r>
              <a:rPr lang="en-US" dirty="0"/>
              <a:t> by reinserting all records into a new hash </a:t>
            </a:r>
            <a:r>
              <a:rPr lang="en-US" dirty="0" smtClean="0"/>
              <a:t>table. Not </a:t>
            </a:r>
            <a:r>
              <a:rPr lang="en-US" dirty="0"/>
              <a:t>only will this remove the tombstones, but it also provides an </a:t>
            </a:r>
            <a:r>
              <a:rPr lang="en-US" dirty="0" smtClean="0"/>
              <a:t>opportunity to </a:t>
            </a:r>
            <a:r>
              <a:rPr lang="en-US" dirty="0"/>
              <a:t>place the most frequently accessed records into their home positions</a:t>
            </a:r>
          </a:p>
        </p:txBody>
      </p:sp>
    </p:spTree>
    <p:extLst>
      <p:ext uri="{BB962C8B-B14F-4D97-AF65-F5344CB8AC3E}">
        <p14:creationId xmlns:p14="http://schemas.microsoft.com/office/powerpoint/2010/main" val="30981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8247" y="2895600"/>
            <a:ext cx="8773353" cy="236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Create deletion functions (for linear and quadratic probing) based on idea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of Tombstone </a:t>
            </a:r>
            <a:r>
              <a:rPr lang="en-US" sz="2400" strike="sngStrike" dirty="0" smtClean="0">
                <a:latin typeface="Consolas" pitchFamily="49" charset="0"/>
                <a:cs typeface="Consolas" pitchFamily="49" charset="0"/>
              </a:rPr>
              <a:t>Local Reorganization</a:t>
            </a:r>
            <a:endParaRPr lang="en-US" sz="2400" strike="sngStrik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88" y="228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3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</a:p>
          <a:p>
            <a:r>
              <a:rPr lang="en-US" dirty="0" smtClean="0"/>
              <a:t>Quadratic Probing</a:t>
            </a:r>
          </a:p>
          <a:p>
            <a:r>
              <a:rPr lang="en-US" dirty="0" smtClean="0"/>
              <a:t>Separate Chaining</a:t>
            </a:r>
          </a:p>
          <a:p>
            <a:r>
              <a:rPr lang="en-US" dirty="0" smtClean="0"/>
              <a:t>When to Use What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Quadratic Probing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Separate Chaining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Use What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Chaining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Collisions </a:t>
            </a:r>
            <a:r>
              <a:rPr lang="en-US" dirty="0"/>
              <a:t>are resolved by looking for an open cell in </a:t>
            </a:r>
            <a:r>
              <a:rPr lang="en-US" dirty="0" smtClean="0"/>
              <a:t>the hash table</a:t>
            </a:r>
          </a:p>
          <a:p>
            <a:r>
              <a:rPr lang="en-US" dirty="0"/>
              <a:t>In </a:t>
            </a:r>
            <a:r>
              <a:rPr lang="en-US" i="1" dirty="0"/>
              <a:t>separate chaining</a:t>
            </a:r>
            <a:r>
              <a:rPr lang="en-US" dirty="0"/>
              <a:t> a linked list is installed at each index in </a:t>
            </a:r>
            <a:r>
              <a:rPr lang="en-US" dirty="0" smtClean="0"/>
              <a:t>the hash table;</a:t>
            </a:r>
          </a:p>
          <a:p>
            <a:r>
              <a:rPr lang="en-US" dirty="0"/>
              <a:t>A data item’s key is hashed to the index in the usual way, and </a:t>
            </a:r>
            <a:r>
              <a:rPr lang="en-US" dirty="0" smtClean="0"/>
              <a:t>the item </a:t>
            </a:r>
            <a:r>
              <a:rPr lang="en-US" dirty="0"/>
              <a:t>is inserted into the linked list at that </a:t>
            </a:r>
            <a:r>
              <a:rPr lang="en-US" dirty="0" smtClean="0"/>
              <a:t>index;</a:t>
            </a:r>
          </a:p>
          <a:p>
            <a:r>
              <a:rPr lang="en-US" dirty="0"/>
              <a:t>Other items that hash to </a:t>
            </a:r>
            <a:r>
              <a:rPr lang="en-US" dirty="0" smtClean="0"/>
              <a:t>the same </a:t>
            </a:r>
            <a:r>
              <a:rPr lang="en-US" dirty="0"/>
              <a:t>index (collisions) are simply inserted in the same linked list</a:t>
            </a:r>
            <a:r>
              <a:rPr lang="en-US" dirty="0" smtClean="0"/>
              <a:t>;</a:t>
            </a:r>
          </a:p>
          <a:p>
            <a:r>
              <a:rPr lang="en-US" dirty="0"/>
              <a:t>there’s </a:t>
            </a:r>
            <a:r>
              <a:rPr lang="en-US" dirty="0" smtClean="0"/>
              <a:t>no need </a:t>
            </a:r>
            <a:r>
              <a:rPr lang="en-US" dirty="0"/>
              <a:t>to search for empty cells in the primary array.</a:t>
            </a:r>
          </a:p>
        </p:txBody>
      </p:sp>
    </p:spTree>
    <p:extLst>
      <p:ext uri="{BB962C8B-B14F-4D97-AF65-F5344CB8AC3E}">
        <p14:creationId xmlns:p14="http://schemas.microsoft.com/office/powerpoint/2010/main" val="8641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Separate Chaining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06475"/>
            <a:ext cx="6924675" cy="58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6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3685</TotalTime>
  <Words>627</Words>
  <Application>Microsoft Office PowerPoint</Application>
  <PresentationFormat>On-screen Show (4:3)</PresentationFormat>
  <Paragraphs>119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Consolas</vt:lpstr>
      <vt:lpstr>Georgia</vt:lpstr>
      <vt:lpstr>Times New Roman</vt:lpstr>
      <vt:lpstr>Wingdings</vt:lpstr>
      <vt:lpstr>Wingdings 2</vt:lpstr>
      <vt:lpstr>Civic</vt:lpstr>
      <vt:lpstr>Chapter 4 Hash Tables</vt:lpstr>
      <vt:lpstr>Deletion</vt:lpstr>
      <vt:lpstr>Deletion: tombstone</vt:lpstr>
      <vt:lpstr>Deletion: Solutions</vt:lpstr>
      <vt:lpstr>PowerPoint Presentation</vt:lpstr>
      <vt:lpstr>Outline</vt:lpstr>
      <vt:lpstr>Outline</vt:lpstr>
      <vt:lpstr>Separate Chaining</vt:lpstr>
      <vt:lpstr>Example of Separate Chaining</vt:lpstr>
      <vt:lpstr>PowerPoint Presentation</vt:lpstr>
      <vt:lpstr>Outline</vt:lpstr>
      <vt:lpstr>General-Purpose Data Structures</vt:lpstr>
      <vt:lpstr>Comparing Storage Data Structures</vt:lpstr>
      <vt:lpstr>Comparison of Sorting Algorithms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lastModifiedBy>User</cp:lastModifiedBy>
  <cp:revision>504</cp:revision>
  <dcterms:created xsi:type="dcterms:W3CDTF">2015-04-24T22:36:42Z</dcterms:created>
  <dcterms:modified xsi:type="dcterms:W3CDTF">2018-01-13T04:32:50Z</dcterms:modified>
</cp:coreProperties>
</file>