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7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19" r:id="rId15"/>
    <p:sldId id="333" r:id="rId16"/>
    <p:sldId id="334" r:id="rId17"/>
    <p:sldId id="335" r:id="rId18"/>
    <p:sldId id="336" r:id="rId19"/>
    <p:sldId id="337" r:id="rId20"/>
    <p:sldId id="338" r:id="rId21"/>
    <p:sldId id="340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3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12/11/2016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12/11/2016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Chapter 4</a:t>
            </a:r>
            <a:r>
              <a:rPr lang="en-US" baseline="30000" dirty="0">
                <a:solidFill>
                  <a:schemeClr val="bg1"/>
                </a:solidFill>
              </a:rPr>
              <a:t/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Hash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84582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</a:rPr>
              <a:t>ZAMAN UNIVERSITY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+mj-lt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Structures and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Hash Tables: Converting Words to </a:t>
            </a:r>
            <a:r>
              <a:rPr lang="en-US" sz="2800" dirty="0" smtClean="0"/>
              <a:t>Numbers (cont.)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Add the digits</a:t>
            </a:r>
            <a:r>
              <a:rPr lang="en-US" sz="2400" dirty="0" smtClean="0"/>
              <a:t>: convert </a:t>
            </a:r>
            <a:r>
              <a:rPr lang="en-US" sz="2400" i="1" dirty="0" smtClean="0"/>
              <a:t>cats</a:t>
            </a:r>
            <a:r>
              <a:rPr lang="en-US" sz="2400" dirty="0" smtClean="0"/>
              <a:t> to a number. First we convert character to number: c=3, a=1, t=20, s=19, thus we add them: 3+1+20+19=43</a:t>
            </a:r>
          </a:p>
          <a:p>
            <a:r>
              <a:rPr lang="en-US" sz="2400" dirty="0" smtClean="0"/>
              <a:t>Multiply by Powers: different way to map words to number. Examples:</a:t>
            </a:r>
          </a:p>
          <a:p>
            <a:pPr lvl="1"/>
            <a:r>
              <a:rPr lang="en-US" sz="2000" dirty="0" smtClean="0"/>
              <a:t>Analogous situation, define index of number instead of word</a:t>
            </a:r>
          </a:p>
          <a:p>
            <a:pPr marL="274320" lvl="1" indent="0">
              <a:buNone/>
            </a:pPr>
            <a:r>
              <a:rPr lang="en-US" sz="2000" dirty="0" smtClean="0"/>
              <a:t>    thus, 7546 means: 7*10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+ 5*10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+4*10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+6*10</a:t>
            </a:r>
            <a:r>
              <a:rPr lang="en-US" sz="2000" baseline="30000" dirty="0" smtClean="0"/>
              <a:t>0</a:t>
            </a:r>
            <a:endParaRPr lang="en-US" sz="2000" dirty="0"/>
          </a:p>
          <a:p>
            <a:pPr lvl="1"/>
            <a:r>
              <a:rPr lang="en-US" sz="2000" dirty="0" smtClean="0"/>
              <a:t>Convert the word </a:t>
            </a:r>
            <a:r>
              <a:rPr lang="en-US" sz="2000" i="1" dirty="0" smtClean="0"/>
              <a:t>cats </a:t>
            </a:r>
            <a:r>
              <a:rPr lang="en-US" sz="2000" dirty="0" smtClean="0"/>
              <a:t>to a number. The result:</a:t>
            </a:r>
          </a:p>
          <a:p>
            <a:pPr marL="274320" lvl="1" indent="0">
              <a:buNone/>
            </a:pPr>
            <a:r>
              <a:rPr lang="en-US" sz="2000" dirty="0" smtClean="0"/>
              <a:t>   3*27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+1*27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+20*27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+19*27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=60,337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84" y="4775200"/>
            <a:ext cx="448231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9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Hashing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arrayIndex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hugeNumber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%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arraySize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hashes (converts) a number in a </a:t>
            </a:r>
            <a:r>
              <a:rPr lang="en-US" dirty="0" smtClean="0"/>
              <a:t>large range </a:t>
            </a:r>
            <a:r>
              <a:rPr lang="en-US" dirty="0"/>
              <a:t>into a number in a smaller </a:t>
            </a:r>
            <a:r>
              <a:rPr lang="en-US" dirty="0" smtClean="0"/>
              <a:t>range</a:t>
            </a:r>
          </a:p>
          <a:p>
            <a:r>
              <a:rPr lang="en-US" dirty="0" smtClean="0"/>
              <a:t>This </a:t>
            </a:r>
            <a:r>
              <a:rPr lang="en-US" dirty="0"/>
              <a:t>smaller range corresponds to </a:t>
            </a:r>
            <a:r>
              <a:rPr lang="en-US" dirty="0" smtClean="0"/>
              <a:t>the index </a:t>
            </a:r>
            <a:r>
              <a:rPr lang="en-US" dirty="0"/>
              <a:t>numbers in an </a:t>
            </a:r>
            <a:r>
              <a:rPr lang="en-US" dirty="0" smtClean="0"/>
              <a:t>array</a:t>
            </a:r>
          </a:p>
          <a:p>
            <a:r>
              <a:rPr lang="en-US" dirty="0"/>
              <a:t>An array into which data is inserted using a hash function </a:t>
            </a:r>
            <a:r>
              <a:rPr lang="en-US" dirty="0" smtClean="0"/>
              <a:t>is called </a:t>
            </a:r>
            <a:r>
              <a:rPr lang="en-US" dirty="0"/>
              <a:t>a </a:t>
            </a:r>
            <a:r>
              <a:rPr lang="en-US" i="1" dirty="0"/>
              <a:t>hash 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97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Collisions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Perhaps you want to insert </a:t>
            </a:r>
            <a:r>
              <a:rPr lang="en-US" dirty="0" smtClean="0"/>
              <a:t>a new word into </a:t>
            </a:r>
            <a:r>
              <a:rPr lang="en-US" dirty="0"/>
              <a:t>the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You </a:t>
            </a:r>
            <a:r>
              <a:rPr lang="en-US" dirty="0"/>
              <a:t>hash </a:t>
            </a:r>
            <a:r>
              <a:rPr lang="en-US" dirty="0" smtClean="0"/>
              <a:t>the new word </a:t>
            </a:r>
            <a:r>
              <a:rPr lang="en-US" dirty="0"/>
              <a:t>to obtain its index number, but find that the cell at that number is </a:t>
            </a:r>
            <a:r>
              <a:rPr lang="en-US" dirty="0" smtClean="0"/>
              <a:t>already occupied </a:t>
            </a:r>
            <a:r>
              <a:rPr lang="en-US" dirty="0"/>
              <a:t>by </a:t>
            </a:r>
            <a:r>
              <a:rPr lang="en-US" dirty="0" smtClean="0"/>
              <a:t>another word, </a:t>
            </a:r>
            <a:r>
              <a:rPr lang="en-US" dirty="0"/>
              <a:t>which happens to hash to the exact same number (for </a:t>
            </a:r>
            <a:r>
              <a:rPr lang="en-US" dirty="0" smtClean="0"/>
              <a:t>a certain </a:t>
            </a:r>
            <a:r>
              <a:rPr lang="en-US" dirty="0"/>
              <a:t>size array).</a:t>
            </a:r>
          </a:p>
        </p:txBody>
      </p:sp>
    </p:spTree>
    <p:extLst>
      <p:ext uri="{BB962C8B-B14F-4D97-AF65-F5344CB8AC3E}">
        <p14:creationId xmlns:p14="http://schemas.microsoft.com/office/powerpoint/2010/main" val="34545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Probing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linear probing we search sequentially for vacant cells when a collision </a:t>
            </a:r>
            <a:r>
              <a:rPr lang="en-US" dirty="0" smtClean="0"/>
              <a:t>occurs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dirty="0"/>
              <a:t>If 5,421 is occupied when we try to insert </a:t>
            </a:r>
            <a:r>
              <a:rPr lang="en-US" i="1" dirty="0"/>
              <a:t>cats </a:t>
            </a:r>
            <a:r>
              <a:rPr lang="en-US" dirty="0"/>
              <a:t>there, we go to 5,422, then 5,423</a:t>
            </a:r>
            <a:r>
              <a:rPr lang="en-US" dirty="0" smtClean="0"/>
              <a:t>, and </a:t>
            </a:r>
            <a:r>
              <a:rPr lang="en-US" dirty="0"/>
              <a:t>so on, incrementing the index until we find an empty cell.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called </a:t>
            </a:r>
            <a:r>
              <a:rPr lang="en-US" i="1" dirty="0"/>
              <a:t>linear </a:t>
            </a:r>
            <a:r>
              <a:rPr lang="en-US" i="1" dirty="0" smtClean="0"/>
              <a:t>probing </a:t>
            </a:r>
            <a:r>
              <a:rPr lang="en-US" dirty="0" smtClean="0"/>
              <a:t>because </a:t>
            </a:r>
            <a:r>
              <a:rPr lang="en-US" dirty="0"/>
              <a:t>it steps sequentially along the line of cells, probing for an empty cell.</a:t>
            </a:r>
          </a:p>
        </p:txBody>
      </p:sp>
    </p:spTree>
    <p:extLst>
      <p:ext uri="{BB962C8B-B14F-4D97-AF65-F5344CB8AC3E}">
        <p14:creationId xmlns:p14="http://schemas.microsoft.com/office/powerpoint/2010/main" val="31351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2895600"/>
            <a:ext cx="8773353" cy="2362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Create a Hash Table with size 200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Create Has Function to convert words to number by Multiply Powers for Insertion and Searching.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Using Linear Probing to solve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collision problem.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88" y="22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9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Quadratic Probing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Separate Chaining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Use What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6022849" cy="758952"/>
          </a:xfrm>
        </p:spPr>
        <p:txBody>
          <a:bodyPr/>
          <a:lstStyle/>
          <a:p>
            <a:r>
              <a:rPr lang="en-US" dirty="0" smtClean="0"/>
              <a:t>What Is Clustering?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5946648" cy="4572000"/>
          </a:xfrm>
        </p:spPr>
        <p:txBody>
          <a:bodyPr/>
          <a:lstStyle/>
          <a:p>
            <a:pPr algn="just"/>
            <a:r>
              <a:rPr lang="en-US" dirty="0" smtClean="0"/>
              <a:t>A sequence of </a:t>
            </a:r>
            <a:r>
              <a:rPr lang="en-US" dirty="0"/>
              <a:t>filled cells in a hash table </a:t>
            </a:r>
            <a:r>
              <a:rPr lang="en-US" dirty="0" smtClean="0"/>
              <a:t>called </a:t>
            </a:r>
            <a:r>
              <a:rPr lang="en-US" i="1" dirty="0">
                <a:solidFill>
                  <a:srgbClr val="FF0000"/>
                </a:solidFill>
              </a:rPr>
              <a:t>filled </a:t>
            </a:r>
            <a:r>
              <a:rPr lang="en-US" i="1" dirty="0" smtClean="0">
                <a:solidFill>
                  <a:srgbClr val="FF0000"/>
                </a:solidFill>
              </a:rPr>
              <a:t>sequence</a:t>
            </a:r>
          </a:p>
          <a:p>
            <a:pPr algn="just"/>
            <a:r>
              <a:rPr lang="en-US" dirty="0"/>
              <a:t>As you </a:t>
            </a:r>
            <a:r>
              <a:rPr lang="en-US" dirty="0" smtClean="0"/>
              <a:t>add more </a:t>
            </a:r>
            <a:r>
              <a:rPr lang="en-US" dirty="0"/>
              <a:t>and more items, the filled sequences become </a:t>
            </a:r>
            <a:r>
              <a:rPr lang="en-US" dirty="0" smtClean="0"/>
              <a:t>longer</a:t>
            </a:r>
          </a:p>
          <a:p>
            <a:pPr algn="just"/>
            <a:r>
              <a:rPr lang="en-US" dirty="0" smtClean="0"/>
              <a:t>This is called </a:t>
            </a:r>
            <a:r>
              <a:rPr lang="en-US" i="1" dirty="0" smtClean="0">
                <a:solidFill>
                  <a:srgbClr val="FF0000"/>
                </a:solidFill>
              </a:rPr>
              <a:t>clustering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69275"/>
            <a:ext cx="3048001" cy="692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Quadratic probing is an attempt to keep clusters from </a:t>
            </a:r>
            <a:r>
              <a:rPr lang="en-US" dirty="0" smtClean="0"/>
              <a:t>forming</a:t>
            </a:r>
          </a:p>
          <a:p>
            <a:r>
              <a:rPr lang="en-US" dirty="0" smtClean="0"/>
              <a:t>The </a:t>
            </a:r>
            <a:r>
              <a:rPr lang="en-US" dirty="0"/>
              <a:t>idea is to probe </a:t>
            </a:r>
            <a:r>
              <a:rPr lang="en-US" dirty="0" smtClean="0"/>
              <a:t>more widely </a:t>
            </a:r>
            <a:r>
              <a:rPr lang="en-US" dirty="0"/>
              <a:t>separated cells, instead of those adjacent to the initial hash </a:t>
            </a:r>
            <a:r>
              <a:rPr lang="en-US" dirty="0" smtClean="0"/>
              <a:t>site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step is the square of the step number</a:t>
            </a:r>
          </a:p>
          <a:p>
            <a:pPr lvl="1"/>
            <a:r>
              <a:rPr lang="en-US" dirty="0"/>
              <a:t>In quadratic probing, probes go to x+1, x+4, x+9, x+16, x+25, and so </a:t>
            </a:r>
            <a:r>
              <a:rPr lang="en-US" dirty="0" smtClean="0"/>
              <a:t>on;</a:t>
            </a:r>
          </a:p>
          <a:p>
            <a:pPr lvl="1"/>
            <a:r>
              <a:rPr lang="en-US" sz="2300" dirty="0" smtClean="0"/>
              <a:t>It means that the distance </a:t>
            </a:r>
            <a:r>
              <a:rPr lang="en-US" sz="2300" dirty="0"/>
              <a:t>from the initial site is the square of the step number, so the probes fall at </a:t>
            </a:r>
            <a:r>
              <a:rPr lang="en-US" sz="2300" dirty="0" smtClean="0"/>
              <a:t>x+1</a:t>
            </a:r>
            <a:r>
              <a:rPr lang="en-US" sz="2300" baseline="30000" dirty="0" smtClean="0"/>
              <a:t>2</a:t>
            </a:r>
            <a:r>
              <a:rPr lang="en-US" sz="300" dirty="0" smtClean="0"/>
              <a:t> </a:t>
            </a:r>
            <a:r>
              <a:rPr lang="en-US" sz="2300" dirty="0" smtClean="0"/>
              <a:t>, x+2</a:t>
            </a:r>
            <a:r>
              <a:rPr lang="en-US" sz="2300" baseline="30000" dirty="0" smtClean="0"/>
              <a:t>2</a:t>
            </a:r>
            <a:r>
              <a:rPr lang="en-US" sz="2300" dirty="0" smtClean="0"/>
              <a:t>, x+3</a:t>
            </a:r>
            <a:r>
              <a:rPr lang="en-US" sz="2300" baseline="30000" dirty="0" smtClean="0"/>
              <a:t>2</a:t>
            </a:r>
            <a:r>
              <a:rPr lang="en-US" sz="2300" dirty="0" smtClean="0"/>
              <a:t>, x+4</a:t>
            </a:r>
            <a:r>
              <a:rPr lang="en-US" sz="2300" baseline="30000" dirty="0" smtClean="0"/>
              <a:t>2</a:t>
            </a:r>
            <a:r>
              <a:rPr lang="en-US" sz="2300" dirty="0" smtClean="0"/>
              <a:t>, x+5</a:t>
            </a:r>
            <a:r>
              <a:rPr lang="en-US" sz="2300" baseline="30000" dirty="0" smtClean="0"/>
              <a:t>2</a:t>
            </a:r>
            <a:r>
              <a:rPr lang="en-US" sz="2300" dirty="0" smtClean="0"/>
              <a:t> </a:t>
            </a:r>
            <a:r>
              <a:rPr lang="en-US" sz="2300" dirty="0"/>
              <a:t>and so </a:t>
            </a:r>
            <a:r>
              <a:rPr lang="en-US" sz="2300" dirty="0" smtClean="0"/>
              <a:t>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Searching by Quadratic Probing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94980"/>
            <a:ext cx="6272897" cy="536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4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Quadratic Probing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Quadratic probes eliminate the clustering problem </a:t>
            </a:r>
            <a:r>
              <a:rPr lang="en-US" dirty="0" smtClean="0"/>
              <a:t>in linear </a:t>
            </a:r>
            <a:r>
              <a:rPr lang="en-US" dirty="0"/>
              <a:t>probe</a:t>
            </a:r>
            <a:r>
              <a:rPr lang="en-US" dirty="0" smtClean="0"/>
              <a:t>, which </a:t>
            </a:r>
            <a:r>
              <a:rPr lang="en-US" dirty="0"/>
              <a:t>is called </a:t>
            </a:r>
            <a:r>
              <a:rPr lang="en-US" i="1" dirty="0"/>
              <a:t>primary </a:t>
            </a:r>
            <a:r>
              <a:rPr lang="en-US" i="1" dirty="0" smtClean="0"/>
              <a:t>clustering</a:t>
            </a:r>
          </a:p>
          <a:p>
            <a:r>
              <a:rPr lang="en-US" dirty="0"/>
              <a:t>However</a:t>
            </a:r>
            <a:r>
              <a:rPr lang="en-US" dirty="0" smtClean="0"/>
              <a:t>, </a:t>
            </a:r>
            <a:r>
              <a:rPr lang="en-US" dirty="0"/>
              <a:t>the </a:t>
            </a:r>
            <a:r>
              <a:rPr lang="en-US" dirty="0" smtClean="0"/>
              <a:t>quadratic probe </a:t>
            </a:r>
            <a:r>
              <a:rPr lang="en-US" dirty="0"/>
              <a:t>always generates the same steps: 1, 4, 9, 16, and so </a:t>
            </a:r>
            <a:r>
              <a:rPr lang="en-US" dirty="0" smtClean="0"/>
              <a:t>on, this is called </a:t>
            </a:r>
            <a:r>
              <a:rPr lang="en-US" i="1" dirty="0" smtClean="0"/>
              <a:t>secondary clustering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To eliminate secondary and primary clustering, another approach can be used: </a:t>
            </a:r>
            <a:r>
              <a:rPr lang="en-US" i="1" dirty="0" smtClean="0">
                <a:solidFill>
                  <a:srgbClr val="FF0000"/>
                </a:solidFill>
              </a:rPr>
              <a:t>double hashing</a:t>
            </a:r>
            <a:r>
              <a:rPr lang="en-US" dirty="0" smtClean="0"/>
              <a:t> (sometimes called </a:t>
            </a:r>
            <a:r>
              <a:rPr lang="en-US" i="1" dirty="0" smtClean="0">
                <a:solidFill>
                  <a:srgbClr val="FF0000"/>
                </a:solidFill>
              </a:rPr>
              <a:t>rehashing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</a:p>
          <a:p>
            <a:r>
              <a:rPr lang="en-US" dirty="0" smtClean="0"/>
              <a:t>Quadratic Probing</a:t>
            </a:r>
          </a:p>
          <a:p>
            <a:r>
              <a:rPr lang="en-US" dirty="0" smtClean="0"/>
              <a:t>Separate Chaining</a:t>
            </a:r>
          </a:p>
          <a:p>
            <a:r>
              <a:rPr lang="en-US" dirty="0" smtClean="0"/>
              <a:t>When to Use What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What we need is a way to generate probe sequences that depend on the key instead </a:t>
            </a:r>
            <a:r>
              <a:rPr lang="en-US" sz="2400" dirty="0" smtClean="0"/>
              <a:t>of being </a:t>
            </a:r>
            <a:r>
              <a:rPr lang="en-US" sz="2400" dirty="0"/>
              <a:t>the same for every </a:t>
            </a:r>
            <a:r>
              <a:rPr lang="en-US" sz="2400" dirty="0" smtClean="0"/>
              <a:t>key</a:t>
            </a:r>
          </a:p>
          <a:p>
            <a:r>
              <a:rPr lang="en-US" sz="2400" dirty="0" smtClean="0"/>
              <a:t>Then </a:t>
            </a:r>
            <a:r>
              <a:rPr lang="en-US" sz="2400" dirty="0"/>
              <a:t>numbers with different keys that hash to the </a:t>
            </a:r>
            <a:r>
              <a:rPr lang="en-US" sz="2400" dirty="0" smtClean="0"/>
              <a:t>same index </a:t>
            </a:r>
            <a:r>
              <a:rPr lang="en-US" sz="2400" dirty="0"/>
              <a:t>will use different probe </a:t>
            </a:r>
            <a:r>
              <a:rPr lang="en-US" sz="2400" dirty="0" smtClean="0"/>
              <a:t>sequences</a:t>
            </a:r>
          </a:p>
          <a:p>
            <a:r>
              <a:rPr lang="en-US" sz="2400" dirty="0"/>
              <a:t>Experience has shown that this secondary hash function must have certain </a:t>
            </a:r>
            <a:r>
              <a:rPr lang="en-US" sz="2400" dirty="0" smtClean="0"/>
              <a:t>characteristics:</a:t>
            </a:r>
            <a:endParaRPr lang="en-US" sz="1900" dirty="0"/>
          </a:p>
          <a:p>
            <a:pPr lvl="1"/>
            <a:r>
              <a:rPr lang="en-US" sz="1900" dirty="0" smtClean="0"/>
              <a:t> </a:t>
            </a:r>
            <a:r>
              <a:rPr lang="en-US" sz="1900" dirty="0"/>
              <a:t>It must not be the same as the primary hash </a:t>
            </a:r>
            <a:r>
              <a:rPr lang="en-US" sz="1900" dirty="0" smtClean="0"/>
              <a:t>function;</a:t>
            </a:r>
            <a:endParaRPr lang="en-US" sz="1900" dirty="0"/>
          </a:p>
          <a:p>
            <a:pPr lvl="1"/>
            <a:r>
              <a:rPr lang="en-US" sz="1900" dirty="0" smtClean="0"/>
              <a:t>It </a:t>
            </a:r>
            <a:r>
              <a:rPr lang="en-US" sz="1900" dirty="0"/>
              <a:t>must never output </a:t>
            </a:r>
            <a:r>
              <a:rPr lang="en-US" sz="1900" dirty="0" smtClean="0"/>
              <a:t>zero </a:t>
            </a:r>
            <a:r>
              <a:rPr lang="en-US" sz="1900" dirty="0"/>
              <a:t>(otherwise there would be no step; every probe would </a:t>
            </a:r>
            <a:r>
              <a:rPr lang="en-US" sz="1900" dirty="0" smtClean="0"/>
              <a:t>land on the same cell).</a:t>
            </a:r>
          </a:p>
          <a:p>
            <a:r>
              <a:rPr lang="en-US" sz="2400" dirty="0"/>
              <a:t>Experts have discovered that functions of the following form work well</a:t>
            </a:r>
            <a:r>
              <a:rPr lang="en-US" sz="2400" dirty="0" smtClean="0"/>
              <a:t>: </a:t>
            </a:r>
          </a:p>
          <a:p>
            <a:pPr marL="274320" lvl="1" indent="0" algn="ctr">
              <a:buNone/>
            </a:pP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stepSize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constant - (key % constant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274320" lvl="1" indent="0">
              <a:buNone/>
            </a:pPr>
            <a:r>
              <a:rPr lang="en-US" sz="2000" dirty="0"/>
              <a:t>where constant - prime and smaller than the array size</a:t>
            </a:r>
            <a:r>
              <a:rPr lang="en-US" sz="2000" dirty="0" smtClean="0"/>
              <a:t>.</a:t>
            </a: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For example: </a:t>
            </a:r>
            <a:r>
              <a:rPr lang="en-US" sz="1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stepSize</a:t>
            </a:r>
            <a:r>
              <a: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5 - (key % 5);</a:t>
            </a:r>
          </a:p>
        </p:txBody>
      </p:sp>
    </p:spTree>
    <p:extLst>
      <p:ext uri="{BB962C8B-B14F-4D97-AF65-F5344CB8AC3E}">
        <p14:creationId xmlns:p14="http://schemas.microsoft.com/office/powerpoint/2010/main" val="32349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2895600"/>
            <a:ext cx="8773353" cy="2362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Create a Hash Table with size 200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Words are converted to number by Multiply Powers;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Create Hash Function by using Double Hashing</a:t>
            </a:r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88" y="22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6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>Continue…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Hash Tables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Quadratic Probing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Separate Chaining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Use What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Introducing to Hashing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hash table is a data structure that offers very fast insertion and </a:t>
            </a:r>
            <a:r>
              <a:rPr lang="en-US" dirty="0" smtClean="0"/>
              <a:t>searching, takes constant time O(1)</a:t>
            </a:r>
          </a:p>
          <a:p>
            <a:r>
              <a:rPr lang="en-US" dirty="0"/>
              <a:t>It’s so fast to look up tens of thousands of items in less than a </a:t>
            </a:r>
            <a:r>
              <a:rPr lang="en-US" dirty="0" smtClean="0"/>
              <a:t>second</a:t>
            </a:r>
          </a:p>
          <a:p>
            <a:endParaRPr lang="en-US" dirty="0"/>
          </a:p>
          <a:p>
            <a:r>
              <a:rPr lang="en-US" dirty="0"/>
              <a:t>Hash tables do have several </a:t>
            </a:r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Developed based on arrays, difficult to </a:t>
            </a:r>
            <a:r>
              <a:rPr lang="en-US" dirty="0"/>
              <a:t>expand after they’ve been </a:t>
            </a:r>
            <a:r>
              <a:rPr lang="en-US" dirty="0" smtClean="0"/>
              <a:t>created;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might degrade catastrophically when the table becomes too </a:t>
            </a:r>
            <a:r>
              <a:rPr lang="en-US" dirty="0" smtClean="0"/>
              <a:t>full;</a:t>
            </a:r>
          </a:p>
          <a:p>
            <a:pPr lvl="1"/>
            <a:r>
              <a:rPr lang="en-US" dirty="0"/>
              <a:t>Thus, programmer needs to have a fairly accurate idea of how many data items will need to be </a:t>
            </a:r>
            <a:r>
              <a:rPr lang="en-US" dirty="0" smtClean="0"/>
              <a:t>stored;</a:t>
            </a:r>
          </a:p>
          <a:p>
            <a:pPr lvl="1"/>
            <a:r>
              <a:rPr lang="en-US" sz="2300" dirty="0" smtClean="0"/>
              <a:t>There’s </a:t>
            </a:r>
            <a:r>
              <a:rPr lang="en-US" sz="2300" dirty="0"/>
              <a:t>no convenient way to visit the items in a hash table in any kind of </a:t>
            </a:r>
            <a:r>
              <a:rPr lang="en-US" sz="2300" dirty="0" smtClean="0"/>
              <a:t>order (such </a:t>
            </a:r>
            <a:r>
              <a:rPr lang="en-US" sz="2300" dirty="0"/>
              <a:t>as from smallest to largest</a:t>
            </a:r>
            <a:r>
              <a:rPr lang="en-US" sz="2300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Introducing to Hashing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important concept is how </a:t>
            </a:r>
            <a:r>
              <a:rPr lang="en-US" dirty="0" smtClean="0"/>
              <a:t>a range </a:t>
            </a:r>
            <a:r>
              <a:rPr lang="en-US" dirty="0"/>
              <a:t>of key values is transformed into a range of array index </a:t>
            </a:r>
            <a:r>
              <a:rPr lang="en-US" dirty="0" smtClean="0"/>
              <a:t>values</a:t>
            </a:r>
          </a:p>
          <a:p>
            <a:r>
              <a:rPr lang="en-US" dirty="0"/>
              <a:t>In a hash table </a:t>
            </a:r>
            <a:r>
              <a:rPr lang="en-US" dirty="0" smtClean="0"/>
              <a:t>this is </a:t>
            </a:r>
            <a:r>
              <a:rPr lang="en-US" dirty="0"/>
              <a:t>accomplished with a hash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/>
              <a:t>However, for certain kinds of keys, no hash </a:t>
            </a:r>
            <a:r>
              <a:rPr lang="en-US" dirty="0" smtClean="0"/>
              <a:t>function is </a:t>
            </a:r>
            <a:r>
              <a:rPr lang="en-US" dirty="0"/>
              <a:t>necessary; the key values can be used directly as array </a:t>
            </a:r>
            <a:r>
              <a:rPr lang="en-US" dirty="0" smtClean="0"/>
              <a:t>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Employee Numbers as Keys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you’re writing a program to access employee records for a small company with</a:t>
            </a:r>
            <a:r>
              <a:rPr lang="en-US" dirty="0" smtClean="0"/>
              <a:t>, say</a:t>
            </a:r>
            <a:r>
              <a:rPr lang="en-US" dirty="0"/>
              <a:t>, 1,000 </a:t>
            </a:r>
            <a:r>
              <a:rPr lang="en-US" dirty="0" smtClean="0"/>
              <a:t>employees</a:t>
            </a:r>
          </a:p>
          <a:p>
            <a:r>
              <a:rPr lang="en-US" dirty="0"/>
              <a:t>Each employee record requires 1,000 bytes of </a:t>
            </a:r>
            <a:r>
              <a:rPr lang="en-US" dirty="0" smtClean="0"/>
              <a:t>storage</a:t>
            </a:r>
          </a:p>
          <a:p>
            <a:endParaRPr lang="en-US" dirty="0"/>
          </a:p>
          <a:p>
            <a:r>
              <a:rPr lang="en-US" dirty="0"/>
              <a:t>The company’s </a:t>
            </a:r>
            <a:r>
              <a:rPr lang="en-US" dirty="0" smtClean="0"/>
              <a:t>director </a:t>
            </a:r>
            <a:r>
              <a:rPr lang="en-US" dirty="0"/>
              <a:t>has specified that she wants the fastest possible </a:t>
            </a:r>
            <a:r>
              <a:rPr lang="en-US" dirty="0" smtClean="0"/>
              <a:t>access to </a:t>
            </a:r>
            <a:r>
              <a:rPr lang="en-US" dirty="0"/>
              <a:t>any individual </a:t>
            </a:r>
            <a:r>
              <a:rPr lang="en-US" dirty="0" smtClean="0"/>
              <a:t>record</a:t>
            </a:r>
          </a:p>
          <a:p>
            <a:r>
              <a:rPr lang="en-US" dirty="0"/>
              <a:t>Also, every employee has been given a number from 1 (for </a:t>
            </a:r>
            <a:r>
              <a:rPr lang="en-US" dirty="0" smtClean="0"/>
              <a:t>the founder</a:t>
            </a:r>
            <a:r>
              <a:rPr lang="en-US" dirty="0"/>
              <a:t>) to 1,000 (for the most recently hired worker</a:t>
            </a:r>
            <a:r>
              <a:rPr lang="en-US" dirty="0" smtClean="0"/>
              <a:t>)</a:t>
            </a:r>
          </a:p>
          <a:p>
            <a:r>
              <a:rPr lang="en-US" dirty="0"/>
              <a:t>These employee numbers can </a:t>
            </a:r>
            <a:r>
              <a:rPr lang="en-US" dirty="0" smtClean="0"/>
              <a:t>be used </a:t>
            </a:r>
            <a:r>
              <a:rPr lang="en-US" dirty="0"/>
              <a:t>as keys to access the </a:t>
            </a:r>
            <a:r>
              <a:rPr lang="en-US" dirty="0" smtClean="0"/>
              <a:t>records</a:t>
            </a:r>
          </a:p>
          <a:p>
            <a:r>
              <a:rPr lang="en-US" dirty="0"/>
              <a:t>What sort of data structure should you use in this situation?</a:t>
            </a:r>
          </a:p>
        </p:txBody>
      </p:sp>
    </p:spTree>
    <p:extLst>
      <p:ext uri="{BB962C8B-B14F-4D97-AF65-F5344CB8AC3E}">
        <p14:creationId xmlns:p14="http://schemas.microsoft.com/office/powerpoint/2010/main" val="6585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Keys Are Index Numbers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0"/>
            <a:ext cx="524597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228600" y="1295400"/>
            <a:ext cx="8729472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Each employee record occupies one cell of the array, and the index number of the cell is the employee number for that record</a:t>
            </a:r>
          </a:p>
          <a:p>
            <a:endParaRPr lang="en-US" sz="2000" dirty="0" smtClean="0"/>
          </a:p>
          <a:p>
            <a:r>
              <a:rPr lang="en-US" sz="2000" dirty="0" smtClean="0"/>
              <a:t>Accessing a specified array element is very fast if you know its index number</a:t>
            </a:r>
          </a:p>
          <a:p>
            <a:r>
              <a:rPr lang="en-US" sz="2000" dirty="0" smtClean="0"/>
              <a:t>Example: We are looking for Herman Alcazar, his employee number 72.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empRecord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rec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databaseArray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[72];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96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A Dictionary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want to store a </a:t>
            </a:r>
            <a:r>
              <a:rPr lang="en-US" dirty="0" smtClean="0"/>
              <a:t>50.000-word </a:t>
            </a:r>
            <a:r>
              <a:rPr lang="en-US" dirty="0"/>
              <a:t>English-language dictionary in main </a:t>
            </a:r>
            <a:r>
              <a:rPr lang="en-US" dirty="0" smtClean="0"/>
              <a:t>memory</a:t>
            </a:r>
          </a:p>
          <a:p>
            <a:r>
              <a:rPr lang="en-US" dirty="0"/>
              <a:t>You would like every word to occupy its own cell in a 50,000-cell array, so you </a:t>
            </a:r>
            <a:r>
              <a:rPr lang="en-US" dirty="0" smtClean="0"/>
              <a:t>can access </a:t>
            </a:r>
            <a:r>
              <a:rPr lang="en-US" dirty="0"/>
              <a:t>the word using an index </a:t>
            </a:r>
            <a:r>
              <a:rPr lang="en-US" dirty="0" smtClean="0"/>
              <a:t>number</a:t>
            </a:r>
          </a:p>
          <a:p>
            <a:r>
              <a:rPr lang="en-US" dirty="0"/>
              <a:t>This will make access very </a:t>
            </a:r>
            <a:r>
              <a:rPr lang="en-US" dirty="0" smtClean="0"/>
              <a:t>fast</a:t>
            </a:r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dirty="0" smtClean="0"/>
              <a:t>what is the relationship </a:t>
            </a:r>
            <a:r>
              <a:rPr lang="en-US" dirty="0"/>
              <a:t>of these index numbers to the words</a:t>
            </a:r>
            <a:r>
              <a:rPr lang="en-US" dirty="0" smtClean="0"/>
              <a:t>? Given the word, how do we define its index number?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Converting Words to Numbers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we need is a system for turning a word into an appropriate index </a:t>
            </a:r>
            <a:r>
              <a:rPr lang="en-US" dirty="0" smtClean="0"/>
              <a:t>number</a:t>
            </a:r>
            <a:endParaRPr lang="en-US" b="1" i="1" dirty="0" smtClean="0"/>
          </a:p>
          <a:p>
            <a:r>
              <a:rPr lang="en-US" dirty="0" smtClean="0"/>
              <a:t>ASCII </a:t>
            </a:r>
            <a:r>
              <a:rPr lang="en-US" dirty="0"/>
              <a:t>code runs from 0 to 255, to accommodate capitals, punctuation, </a:t>
            </a:r>
            <a:r>
              <a:rPr lang="en-US" dirty="0" smtClean="0"/>
              <a:t>and so on</a:t>
            </a:r>
          </a:p>
          <a:p>
            <a:r>
              <a:rPr lang="en-US" dirty="0"/>
              <a:t>There are really only 26 letters in English words, so let’s devise our own </a:t>
            </a:r>
            <a:r>
              <a:rPr lang="en-US" dirty="0" smtClean="0"/>
              <a:t>code: </a:t>
            </a:r>
            <a:r>
              <a:rPr lang="en-US" dirty="0"/>
              <a:t>Let’s </a:t>
            </a:r>
            <a:r>
              <a:rPr lang="en-US" dirty="0" smtClean="0"/>
              <a:t>say blank is 0, </a:t>
            </a:r>
            <a:r>
              <a:rPr lang="en-US" b="1" i="1" dirty="0"/>
              <a:t>a</a:t>
            </a:r>
            <a:r>
              <a:rPr lang="en-US" i="1" dirty="0"/>
              <a:t> </a:t>
            </a:r>
            <a:r>
              <a:rPr lang="en-US" dirty="0"/>
              <a:t>is 1, </a:t>
            </a:r>
            <a:r>
              <a:rPr lang="en-US" b="1" i="1" dirty="0"/>
              <a:t>b</a:t>
            </a:r>
            <a:r>
              <a:rPr lang="en-US" i="1" dirty="0"/>
              <a:t> </a:t>
            </a:r>
            <a:r>
              <a:rPr lang="en-US" dirty="0"/>
              <a:t>is 2, </a:t>
            </a:r>
            <a:r>
              <a:rPr lang="en-US" b="1" i="1" dirty="0"/>
              <a:t>c</a:t>
            </a:r>
            <a:r>
              <a:rPr lang="en-US" i="1" dirty="0"/>
              <a:t> </a:t>
            </a:r>
            <a:r>
              <a:rPr lang="en-US" dirty="0"/>
              <a:t>is 3, and </a:t>
            </a:r>
            <a:r>
              <a:rPr lang="en-US" dirty="0" smtClean="0"/>
              <a:t>so on </a:t>
            </a:r>
            <a:r>
              <a:rPr lang="en-US" dirty="0"/>
              <a:t>up to 26 for </a:t>
            </a:r>
            <a:r>
              <a:rPr lang="en-US" b="1" i="1" dirty="0" smtClean="0"/>
              <a:t>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3398</TotalTime>
  <Words>1223</Words>
  <Application>Microsoft Office PowerPoint</Application>
  <PresentationFormat>On-screen Show (4:3)</PresentationFormat>
  <Paragraphs>135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Consolas</vt:lpstr>
      <vt:lpstr>Georgia</vt:lpstr>
      <vt:lpstr>Times New Roman</vt:lpstr>
      <vt:lpstr>Wingdings</vt:lpstr>
      <vt:lpstr>Wingdings 2</vt:lpstr>
      <vt:lpstr>Civic</vt:lpstr>
      <vt:lpstr>Chapter 4 Hash Tables</vt:lpstr>
      <vt:lpstr>Outline</vt:lpstr>
      <vt:lpstr>Outline</vt:lpstr>
      <vt:lpstr>Hash Tables: Introducing to Hashing</vt:lpstr>
      <vt:lpstr>Hash Tables: Introducing to Hashing (cont.)</vt:lpstr>
      <vt:lpstr>Hash Tables: Employee Numbers as Keys</vt:lpstr>
      <vt:lpstr>Hash Tables: Keys Are Index Numbers</vt:lpstr>
      <vt:lpstr>Hash Tables: A Dictionary</vt:lpstr>
      <vt:lpstr>Hash Tables: Converting Words to Numbers</vt:lpstr>
      <vt:lpstr>Hash Tables: Converting Words to Numbers (cont.)</vt:lpstr>
      <vt:lpstr>Hash Tables: Hashing</vt:lpstr>
      <vt:lpstr>Hash Tables: Collisions</vt:lpstr>
      <vt:lpstr>Linear Probing</vt:lpstr>
      <vt:lpstr>PowerPoint Presentation</vt:lpstr>
      <vt:lpstr>Outline</vt:lpstr>
      <vt:lpstr>What Is Clustering?</vt:lpstr>
      <vt:lpstr>Quadratic Probing</vt:lpstr>
      <vt:lpstr>Example: Searching by Quadratic Probing</vt:lpstr>
      <vt:lpstr>Problems with Quadratic Probing</vt:lpstr>
      <vt:lpstr>Double Hashing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490</cp:revision>
  <dcterms:created xsi:type="dcterms:W3CDTF">2015-04-24T22:36:42Z</dcterms:created>
  <dcterms:modified xsi:type="dcterms:W3CDTF">2016-12-11T03:44:30Z</dcterms:modified>
</cp:coreProperties>
</file>