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16" r:id="rId2"/>
    <p:sldId id="264" r:id="rId3"/>
    <p:sldId id="300" r:id="rId4"/>
    <p:sldId id="301" r:id="rId5"/>
    <p:sldId id="302" r:id="rId6"/>
    <p:sldId id="303" r:id="rId7"/>
    <p:sldId id="304" r:id="rId8"/>
    <p:sldId id="306" r:id="rId9"/>
    <p:sldId id="307" r:id="rId10"/>
    <p:sldId id="305" r:id="rId11"/>
    <p:sldId id="308" r:id="rId12"/>
    <p:sldId id="314" r:id="rId13"/>
    <p:sldId id="315" r:id="rId14"/>
    <p:sldId id="309" r:id="rId15"/>
    <p:sldId id="310" r:id="rId16"/>
    <p:sldId id="313" r:id="rId17"/>
    <p:sldId id="312" r:id="rId18"/>
    <p:sldId id="28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660"/>
  </p:normalViewPr>
  <p:slideViewPr>
    <p:cSldViewPr>
      <p:cViewPr varScale="1">
        <p:scale>
          <a:sx n="70" d="100"/>
          <a:sy n="70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F8CEB-1302-415F-94A5-665A1A6353E2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C4F37-632B-434A-A042-F171291F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0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F37-632B-434A-A042-F171291F83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81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F67D-494B-44B3-885E-087099292403}" type="datetime1">
              <a:rPr lang="en-US" smtClean="0"/>
              <a:t>12/20/2016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30B-65E1-4915-B548-117303F6EF30}" type="datetime1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D53E-A6C9-41A2-B92B-AA09E4BBB999}" type="datetime1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2675-5FEC-4D3B-9C41-A93511181201}" type="datetime1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90DA-56DD-4196-8DF4-BE2A207B7178}" type="datetime1">
              <a:rPr lang="en-US" smtClean="0"/>
              <a:t>12/20/2016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8F0833F-E2A1-44C8-8DB2-70423BF392BF}" type="datetime1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DCDB-167F-41C3-8B0C-B6464203DA9F}" type="datetime1">
              <a:rPr lang="en-US" smtClean="0"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87A-B144-4886-A4F7-340E6919EF0D}" type="datetime1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8E7B-D643-4284-B662-154C3C76CB3B}" type="datetime1">
              <a:rPr lang="en-US" smtClean="0"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B039-D469-446A-BA10-3D5E0B3C0B1E}" type="datetime1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5F34E2F-C917-412F-9E3E-BE8C81F2664A}" type="datetime1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ED39F3A-8567-4592-B1DA-57083B7F65A4}" type="datetime1">
              <a:rPr lang="en-US" smtClean="0"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BST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429000"/>
            <a:ext cx="7772400" cy="1470025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aseline="30000" dirty="0" smtClean="0">
                <a:solidFill>
                  <a:schemeClr val="bg1"/>
                </a:solidFill>
              </a:rPr>
              <a:t>Chapter </a:t>
            </a:r>
            <a:r>
              <a:rPr lang="en-US" baseline="30000" dirty="0" smtClean="0">
                <a:solidFill>
                  <a:schemeClr val="bg1"/>
                </a:solidFill>
              </a:rPr>
              <a:t>5</a:t>
            </a:r>
            <a:r>
              <a:rPr lang="en-US" baseline="30000" dirty="0">
                <a:solidFill>
                  <a:schemeClr val="bg1"/>
                </a:solidFill>
              </a:rPr>
              <a:t/>
            </a:r>
            <a:br>
              <a:rPr lang="en-US" baseline="30000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Tree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hape 49"/>
          <p:cNvSpPr txBox="1">
            <a:spLocks/>
          </p:cNvSpPr>
          <p:nvPr/>
        </p:nvSpPr>
        <p:spPr>
          <a:xfrm>
            <a:off x="304800" y="533400"/>
            <a:ext cx="84582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Times New Roman"/>
                <a:cs typeface="Times New Roman" pitchFamily="18" charset="0"/>
              </a:rPr>
              <a:t>ZAMAN UNIVERSITY</a:t>
            </a:r>
            <a:endParaRPr lang="en-US" sz="2600" dirty="0">
              <a:solidFill>
                <a:schemeClr val="tx2">
                  <a:lumMod val="75000"/>
                </a:schemeClr>
              </a:solidFill>
              <a:latin typeface="+mj-lt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799" y="2743200"/>
            <a:ext cx="4503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Structures and Algorithms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</a:t>
            </a:fld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0237"/>
            <a:ext cx="8915400" cy="577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0" y="64124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Tree Terms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97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8458200" cy="616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81400" y="6324600"/>
            <a:ext cx="304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A Binary Search Tree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22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 BST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479755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Start at the root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Compare the value of the item you are searching for the value stored at the root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the values are equal, then </a:t>
            </a:r>
            <a:r>
              <a:rPr lang="en-US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 found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otherwise, if it is a leaf node, then </a:t>
            </a:r>
            <a:r>
              <a:rPr lang="en-US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found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it is less than the value stored at the root, then search the </a:t>
            </a:r>
            <a:r>
              <a:rPr lang="en-US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 </a:t>
            </a:r>
            <a:r>
              <a:rPr lang="en-US" i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subtree</a:t>
            </a:r>
            <a:endParaRPr lang="en-US" i="1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it is greater than the value stored at the root, then search the </a:t>
            </a:r>
            <a:r>
              <a:rPr lang="en-US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 </a:t>
            </a:r>
            <a:r>
              <a:rPr lang="en-US" i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subtree</a:t>
            </a:r>
            <a:endParaRPr lang="en-US" i="1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Repeat steps 2-6 for the root of the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subtree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chosen in the previous step 4 or 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680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New Node in BST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4224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Insert(Node root, Key k)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1. 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(root == null)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 insertion position found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2. 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new Node(k);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3.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(k &lt;=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root.key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 proceed to the left branch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4.    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root.left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Insert(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root.left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k);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5. else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 k 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root.key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i.e. proceed to the right branch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6.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root.right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Insert(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root.right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k);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088" y="64008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https://www.cs.usfca.edu/~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galles/visualization/BST.html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056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Node in Binary Search Tree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/>
          </a:bodyPr>
          <a:lstStyle/>
          <a:p>
            <a:r>
              <a:rPr lang="en-US" dirty="0" smtClean="0"/>
              <a:t>During deletion node, there possibilities arise:</a:t>
            </a:r>
          </a:p>
          <a:p>
            <a:pPr marL="274320" lvl="1" indent="0">
              <a:buSzPct val="90000"/>
              <a:buNone/>
            </a:pPr>
            <a:r>
              <a:rPr lang="en-US" dirty="0" smtClean="0">
                <a:solidFill>
                  <a:schemeClr val="tx1"/>
                </a:solidFill>
              </a:rPr>
              <a:t>1. Deleted node </a:t>
            </a:r>
            <a:r>
              <a:rPr lang="en-US" i="1" dirty="0" smtClean="0">
                <a:solidFill>
                  <a:schemeClr val="tx1"/>
                </a:solidFill>
              </a:rPr>
              <a:t>is </a:t>
            </a:r>
            <a:r>
              <a:rPr lang="en-US" i="1" dirty="0" smtClean="0">
                <a:solidFill>
                  <a:srgbClr val="FF0000"/>
                </a:solidFill>
              </a:rPr>
              <a:t>leaf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i="1" dirty="0" smtClean="0">
              <a:solidFill>
                <a:srgbClr val="FF0000"/>
              </a:solidFill>
            </a:endParaRPr>
          </a:p>
          <a:p>
            <a:pPr marL="274320" lvl="1" indent="0">
              <a:buSzPct val="90000"/>
              <a:buNone/>
            </a:pPr>
            <a:endParaRPr lang="en-US" i="1" dirty="0" smtClean="0">
              <a:solidFill>
                <a:schemeClr val="tx1"/>
              </a:solidFill>
            </a:endParaRPr>
          </a:p>
          <a:p>
            <a:pPr marL="274320" lvl="1" indent="0">
              <a:buSzPct val="90000"/>
              <a:buNone/>
            </a:pPr>
            <a:endParaRPr lang="en-US" i="1" dirty="0" smtClean="0">
              <a:solidFill>
                <a:schemeClr val="tx1"/>
              </a:solidFill>
            </a:endParaRPr>
          </a:p>
          <a:p>
            <a:pPr marL="274320" lvl="1" indent="0">
              <a:buSzPct val="90000"/>
              <a:buNone/>
            </a:pPr>
            <a:endParaRPr lang="en-US" i="1" dirty="0">
              <a:solidFill>
                <a:schemeClr val="tx1"/>
              </a:solidFill>
            </a:endParaRPr>
          </a:p>
          <a:p>
            <a:pPr marL="274320" lvl="1" indent="0">
              <a:buSzPct val="90000"/>
              <a:buNone/>
            </a:pPr>
            <a:endParaRPr lang="en-US" i="1" dirty="0" smtClean="0">
              <a:solidFill>
                <a:schemeClr val="tx1"/>
              </a:solidFill>
            </a:endParaRPr>
          </a:p>
          <a:p>
            <a:pPr marL="274320" lvl="1" indent="0">
              <a:buSzPct val="90000"/>
              <a:buNone/>
            </a:pPr>
            <a:r>
              <a:rPr lang="en-US" dirty="0" smtClean="0">
                <a:solidFill>
                  <a:schemeClr val="tx1"/>
                </a:solidFill>
              </a:rPr>
              <a:t>2. Deleted </a:t>
            </a:r>
            <a:r>
              <a:rPr lang="en-US" dirty="0">
                <a:solidFill>
                  <a:schemeClr val="tx1"/>
                </a:solidFill>
              </a:rPr>
              <a:t>node has only </a:t>
            </a:r>
            <a:r>
              <a:rPr lang="en-US" i="1" dirty="0">
                <a:solidFill>
                  <a:srgbClr val="FF0000"/>
                </a:solidFill>
              </a:rPr>
              <a:t>one </a:t>
            </a:r>
            <a:r>
              <a:rPr lang="en-US" i="1" dirty="0" smtClean="0">
                <a:solidFill>
                  <a:srgbClr val="FF0000"/>
                </a:solidFill>
              </a:rPr>
              <a:t>child</a:t>
            </a:r>
          </a:p>
          <a:p>
            <a:pPr marL="274320" lvl="1" indent="0">
              <a:buSzPct val="90000"/>
              <a:buNone/>
            </a:pPr>
            <a:endParaRPr lang="en-US" i="1" dirty="0">
              <a:solidFill>
                <a:schemeClr val="tx1"/>
              </a:solidFill>
            </a:endParaRPr>
          </a:p>
          <a:p>
            <a:pPr marL="274320" lvl="1" indent="0">
              <a:buSzPct val="90000"/>
              <a:buNone/>
            </a:pPr>
            <a:endParaRPr lang="en-US" i="1" dirty="0" smtClean="0">
              <a:solidFill>
                <a:schemeClr val="tx1"/>
              </a:solidFill>
            </a:endParaRPr>
          </a:p>
          <a:p>
            <a:pPr marL="274320" lvl="1" indent="0">
              <a:buSzPct val="90000"/>
              <a:buNone/>
            </a:pP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2057400" cy="1523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457958"/>
            <a:ext cx="1742998" cy="1491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2971800" y="3048000"/>
            <a:ext cx="2057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12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19600"/>
            <a:ext cx="1837030" cy="1572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4466128"/>
            <a:ext cx="1525588" cy="152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2781300" y="4900858"/>
            <a:ext cx="2057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0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Node in Binary Search Tree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/>
          </a:bodyPr>
          <a:lstStyle/>
          <a:p>
            <a:pPr marL="274320" lvl="1" indent="0">
              <a:buSzPct val="90000"/>
              <a:buNone/>
            </a:pPr>
            <a:r>
              <a:rPr lang="en-US" dirty="0" smtClean="0">
                <a:solidFill>
                  <a:schemeClr val="tx1"/>
                </a:solidFill>
              </a:rPr>
              <a:t>3. Deleted node has </a:t>
            </a:r>
            <a:r>
              <a:rPr lang="en-US" i="1" dirty="0" smtClean="0">
                <a:solidFill>
                  <a:srgbClr val="FF0000"/>
                </a:solidFill>
              </a:rPr>
              <a:t>two children</a:t>
            </a:r>
            <a:r>
              <a:rPr lang="en-US" i="1" dirty="0" smtClean="0">
                <a:solidFill>
                  <a:schemeClr val="tx1"/>
                </a:solidFill>
              </a:rPr>
              <a:t> - </a:t>
            </a:r>
            <a:r>
              <a:rPr lang="en-US" dirty="0" smtClean="0">
                <a:solidFill>
                  <a:schemeClr val="tx1"/>
                </a:solidFill>
              </a:rPr>
              <a:t>replace node </a:t>
            </a:r>
            <a:r>
              <a:rPr lang="en-US" dirty="0">
                <a:solidFill>
                  <a:schemeClr val="tx1"/>
                </a:solidFill>
              </a:rPr>
              <a:t>with </a:t>
            </a:r>
            <a:r>
              <a:rPr lang="en-US" dirty="0" smtClean="0">
                <a:solidFill>
                  <a:schemeClr val="tx1"/>
                </a:solidFill>
              </a:rPr>
              <a:t>largest </a:t>
            </a:r>
            <a:r>
              <a:rPr lang="en-US" dirty="0">
                <a:solidFill>
                  <a:schemeClr val="tx1"/>
                </a:solidFill>
              </a:rPr>
              <a:t>value in </a:t>
            </a:r>
            <a:r>
              <a:rPr lang="en-US" dirty="0" smtClean="0">
                <a:solidFill>
                  <a:schemeClr val="tx1"/>
                </a:solidFill>
              </a:rPr>
              <a:t>left </a:t>
            </a:r>
            <a:r>
              <a:rPr lang="en-US" dirty="0" err="1" smtClean="0">
                <a:solidFill>
                  <a:schemeClr val="tx1"/>
                </a:solidFill>
              </a:rPr>
              <a:t>subtree</a:t>
            </a:r>
            <a:endParaRPr lang="en-US" dirty="0">
              <a:solidFill>
                <a:schemeClr val="tx1"/>
              </a:solidFill>
            </a:endParaRPr>
          </a:p>
          <a:p>
            <a:pPr marL="274320" lvl="1" indent="0">
              <a:buSzPct val="90000"/>
              <a:buNone/>
            </a:pPr>
            <a:endParaRPr lang="en-US" i="1" dirty="0" smtClean="0">
              <a:solidFill>
                <a:schemeClr val="tx1"/>
              </a:solidFill>
            </a:endParaRPr>
          </a:p>
          <a:p>
            <a:pPr marL="274320" lvl="1" indent="0">
              <a:buSzPct val="90000"/>
              <a:buNone/>
            </a:pPr>
            <a:endParaRPr lang="en-US" i="1" dirty="0" smtClean="0">
              <a:solidFill>
                <a:schemeClr val="tx1"/>
              </a:solidFill>
            </a:endParaRPr>
          </a:p>
          <a:p>
            <a:pPr marL="274320" lvl="1" indent="0">
              <a:buSzPct val="90000"/>
              <a:buNone/>
            </a:pPr>
            <a:endParaRPr lang="en-US" i="1" dirty="0">
              <a:solidFill>
                <a:schemeClr val="tx1"/>
              </a:solidFill>
            </a:endParaRPr>
          </a:p>
          <a:p>
            <a:pPr marL="274320" lvl="1" indent="0">
              <a:buSzPct val="90000"/>
              <a:buNone/>
            </a:pPr>
            <a:endParaRPr lang="en-US" i="1" dirty="0" smtClean="0">
              <a:solidFill>
                <a:schemeClr val="tx1"/>
              </a:solidFill>
            </a:endParaRPr>
          </a:p>
          <a:p>
            <a:pPr marL="274320" lvl="1" indent="0">
              <a:buSzPct val="90000"/>
              <a:buNone/>
            </a:pPr>
            <a:endParaRPr lang="en-US" i="1" dirty="0" smtClean="0">
              <a:solidFill>
                <a:schemeClr val="tx1"/>
              </a:solidFill>
            </a:endParaRPr>
          </a:p>
          <a:p>
            <a:pPr marL="274320" lvl="1" indent="0">
              <a:buSzPct val="90000"/>
              <a:buNone/>
            </a:pPr>
            <a:endParaRPr lang="en-US" i="1" dirty="0">
              <a:solidFill>
                <a:schemeClr val="tx1"/>
              </a:solidFill>
            </a:endParaRPr>
          </a:p>
          <a:p>
            <a:pPr marL="274320" lvl="1" indent="0">
              <a:buSzPct val="90000"/>
              <a:buNone/>
            </a:pPr>
            <a:endParaRPr lang="en-US" i="1" dirty="0" smtClean="0">
              <a:solidFill>
                <a:schemeClr val="tx1"/>
              </a:solidFill>
            </a:endParaRPr>
          </a:p>
          <a:p>
            <a:pPr marL="274320" lvl="1" indent="0">
              <a:buSzPct val="90000"/>
              <a:buNone/>
            </a:pP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657600" y="3892550"/>
            <a:ext cx="2057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50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35300"/>
            <a:ext cx="328612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2997200"/>
            <a:ext cx="29813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9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 of Deletion a Node from BST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991600" cy="4572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1. Find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a node with value likes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Key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2. Study the found (deleted)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node for the following condition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2.1. node 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is leaf: Just remove it from BST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2.2. node 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has one child: replace node with the child 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node</a:t>
            </a:r>
          </a:p>
          <a:p>
            <a:pPr marL="274320" lvl="1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2.2.1. </a:t>
            </a:r>
            <a:r>
              <a:rPr lang="en-US" sz="14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the node has right child </a:t>
            </a:r>
            <a:r>
              <a:rPr lang="en-US" sz="14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then 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replace with right child;</a:t>
            </a:r>
          </a:p>
          <a:p>
            <a:pPr marL="274320" lvl="1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2.2.2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the node has 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left child 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replace with 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left child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2.3. node has 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two children: replace node with largest value 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	 in 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left 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sub-tree</a:t>
            </a:r>
          </a:p>
          <a:p>
            <a:pPr marL="27432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2.3.1. Go to Left child (</a:t>
            </a:r>
            <a:r>
              <a:rPr lang="en-US" sz="1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LeftSubChild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of deleted node</a:t>
            </a:r>
          </a:p>
          <a:p>
            <a:pPr marL="274320" lvl="1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2.3.2. </a:t>
            </a:r>
            <a:r>
              <a:rPr lang="en-US" sz="14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LeftSubChild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has no children (left and right) </a:t>
            </a:r>
            <a:r>
              <a:rPr lang="en-US" sz="14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replace deleted 	        node with </a:t>
            </a:r>
            <a:r>
              <a:rPr lang="en-US" sz="1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LeftSubChild</a:t>
            </a:r>
            <a:endParaRPr lang="en-US" sz="1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274320" lvl="1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2.3.3. 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1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LeftSubChild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has right child 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274320" lvl="1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2.3.4. go to the end of right child (node with largest value)</a:t>
            </a:r>
          </a:p>
          <a:p>
            <a:pPr marL="274320" lvl="1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2.3.5. replace node with largest value with deleted node</a:t>
            </a:r>
          </a:p>
          <a:p>
            <a:pPr marL="274320" lvl="1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2.3.4. 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14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LeftSubChild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has 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NO right </a:t>
            </a: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child </a:t>
            </a:r>
            <a:endParaRPr lang="en-US" sz="1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274320" lvl="1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then 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replace </a:t>
            </a:r>
            <a:r>
              <a:rPr lang="en-US" sz="1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LeftSubChild</a:t>
            </a:r>
            <a:r>
              <a:rPr lang="en-US" sz="1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with deleted node</a:t>
            </a:r>
            <a:r>
              <a:rPr lang="en-US" sz="1800" dirty="0" smtClean="0">
                <a:solidFill>
                  <a:schemeClr val="tx1"/>
                </a:solidFill>
              </a:rPr>
              <a:t>	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20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18247" y="1752600"/>
            <a:ext cx="8773353" cy="34290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Create a class of Binary Search Tree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Create a search function in BST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Create an insertion function in BST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Create deletion function in BST</a:t>
            </a:r>
            <a:endParaRPr lang="en-US" sz="2400" dirty="0"/>
          </a:p>
        </p:txBody>
      </p:sp>
      <p:pic>
        <p:nvPicPr>
          <p:cNvPr id="1026" name="Picture 2" descr="http://kenner.kprdsb.ca/teachers/jmoloney/06691F21-0119EC9D.3/homework%20graphic.gif?src=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544" y="210312"/>
            <a:ext cx="1542288" cy="154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38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3505200"/>
            <a:ext cx="8503920" cy="25938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To be continued…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</a:p>
          <a:p>
            <a:r>
              <a:rPr lang="en-US" dirty="0" smtClean="0"/>
              <a:t>Traversing Binary Tree</a:t>
            </a:r>
          </a:p>
          <a:p>
            <a:r>
              <a:rPr lang="en-US" dirty="0" smtClean="0"/>
              <a:t>Red-Black Trees</a:t>
            </a:r>
          </a:p>
          <a:p>
            <a:r>
              <a:rPr lang="en-US" dirty="0" smtClean="0"/>
              <a:t>Red-Black Tree Insertions</a:t>
            </a:r>
          </a:p>
          <a:p>
            <a:r>
              <a:rPr lang="en-US" dirty="0" smtClean="0"/>
              <a:t>2-3-4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0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Binary Trees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Traversing Binary Tree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Red-Black Trees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Red-Black Tree Insertions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2-3-4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1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Binary Trees are one of the fundamental data structures used in programming</a:t>
            </a:r>
          </a:p>
          <a:p>
            <a:r>
              <a:rPr lang="en-US" dirty="0" smtClean="0"/>
              <a:t>Binary Trees provide </a:t>
            </a:r>
            <a:r>
              <a:rPr lang="en-US" dirty="0"/>
              <a:t>advantages that the </a:t>
            </a:r>
            <a:r>
              <a:rPr lang="en-US" dirty="0" smtClean="0"/>
              <a:t>data structures such as arrays </a:t>
            </a:r>
            <a:r>
              <a:rPr lang="en-US" dirty="0"/>
              <a:t>and </a:t>
            </a:r>
            <a:r>
              <a:rPr lang="en-US" dirty="0" smtClean="0"/>
              <a:t>lists cannot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7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Binary Trees?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Usually because it combines the </a:t>
            </a:r>
            <a:r>
              <a:rPr lang="en-US" dirty="0" smtClean="0"/>
              <a:t>advantages of </a:t>
            </a:r>
            <a:r>
              <a:rPr lang="en-US" dirty="0"/>
              <a:t>two other structures: an ordered array and a linked </a:t>
            </a:r>
            <a:r>
              <a:rPr lang="en-US" dirty="0" smtClean="0"/>
              <a:t>list</a:t>
            </a:r>
          </a:p>
          <a:p>
            <a:endParaRPr lang="en-US" dirty="0" smtClean="0"/>
          </a:p>
          <a:p>
            <a:r>
              <a:rPr lang="en-US" dirty="0" smtClean="0"/>
              <a:t>Slow insertion and deletion in an </a:t>
            </a:r>
            <a:r>
              <a:rPr lang="en-US" b="1" dirty="0" smtClean="0"/>
              <a:t>ordered array</a:t>
            </a:r>
            <a:r>
              <a:rPr lang="en-US" dirty="0" smtClean="0"/>
              <a:t>:</a:t>
            </a:r>
            <a:endParaRPr lang="en-US" b="1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during insertion a new item into an ordered array, you first must find where the item will go, and then move all the items with greater keys up one space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deletion involves the same </a:t>
            </a:r>
            <a:r>
              <a:rPr lang="en-US" dirty="0" err="1" smtClean="0">
                <a:solidFill>
                  <a:schemeClr val="tx1"/>
                </a:solidFill>
              </a:rPr>
              <a:t>multimove</a:t>
            </a:r>
            <a:r>
              <a:rPr lang="en-US" dirty="0" smtClean="0">
                <a:solidFill>
                  <a:schemeClr val="tx1"/>
                </a:solidFill>
              </a:rPr>
              <a:t> operation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/>
              <a:t>Slow Searching in a </a:t>
            </a:r>
            <a:r>
              <a:rPr lang="en-US" b="1" dirty="0" smtClean="0"/>
              <a:t>Linked List</a:t>
            </a:r>
            <a:r>
              <a:rPr lang="en-US" dirty="0" smtClean="0"/>
              <a:t>:</a:t>
            </a:r>
            <a:endParaRPr lang="en-US" b="1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searching will be start checking from head until find the looking item</a:t>
            </a:r>
          </a:p>
          <a:p>
            <a:endParaRPr lang="en-US" dirty="0"/>
          </a:p>
          <a:p>
            <a:r>
              <a:rPr lang="en-US" dirty="0" smtClean="0"/>
              <a:t>Trees is data structure with the quick insertion and deletion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Tree?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572000"/>
          </a:xfrm>
        </p:spPr>
        <p:txBody>
          <a:bodyPr>
            <a:normAutofit/>
          </a:bodyPr>
          <a:lstStyle/>
          <a:p>
            <a:r>
              <a:rPr lang="en-US" sz="2000" dirty="0"/>
              <a:t>A tree consists of nodes connected by </a:t>
            </a:r>
            <a:r>
              <a:rPr lang="en-US" sz="2000" dirty="0" smtClean="0"/>
              <a:t>edges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nodes are represented as circles, and the </a:t>
            </a:r>
            <a:r>
              <a:rPr lang="en-US" sz="2000" dirty="0" smtClean="0"/>
              <a:t>edges as </a:t>
            </a:r>
            <a:r>
              <a:rPr lang="en-US" sz="2000" dirty="0"/>
              <a:t>lines connecting the </a:t>
            </a:r>
            <a:r>
              <a:rPr lang="en-US" sz="2000" dirty="0" smtClean="0"/>
              <a:t>circles</a:t>
            </a:r>
          </a:p>
          <a:p>
            <a:r>
              <a:rPr lang="en-US" sz="2000" dirty="0"/>
              <a:t>Typically there is one node in the top row of a tree, with lines connecting to more </a:t>
            </a:r>
            <a:r>
              <a:rPr lang="en-US" sz="2000" dirty="0" smtClean="0"/>
              <a:t>nodes on </a:t>
            </a:r>
            <a:r>
              <a:rPr lang="en-US" sz="2000" dirty="0"/>
              <a:t>the second row, even more on the third, and so </a:t>
            </a:r>
            <a:r>
              <a:rPr lang="en-US" sz="2000" dirty="0" smtClean="0"/>
              <a:t>on</a:t>
            </a:r>
          </a:p>
          <a:p>
            <a:r>
              <a:rPr lang="en-US" sz="2000" dirty="0" smtClean="0"/>
              <a:t>Thus </a:t>
            </a:r>
            <a:r>
              <a:rPr lang="en-US" sz="2000" dirty="0"/>
              <a:t>trees are small on the top </a:t>
            </a:r>
            <a:r>
              <a:rPr lang="en-US" sz="2000" dirty="0" smtClean="0"/>
              <a:t>and large </a:t>
            </a:r>
            <a:r>
              <a:rPr lang="en-US" sz="2000" dirty="0"/>
              <a:t>on the </a:t>
            </a:r>
            <a:r>
              <a:rPr lang="en-US" sz="2000" dirty="0" smtClean="0"/>
              <a:t>bottom</a:t>
            </a:r>
          </a:p>
          <a:p>
            <a:r>
              <a:rPr lang="en-US" sz="2000" dirty="0" smtClean="0"/>
              <a:t>There are different kinds of trees: binary tree and </a:t>
            </a:r>
            <a:r>
              <a:rPr lang="en-US" sz="2000" dirty="0" err="1" smtClean="0"/>
              <a:t>multiway</a:t>
            </a:r>
            <a:r>
              <a:rPr lang="en-US" sz="2000" dirty="0" smtClean="0"/>
              <a:t> tree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999" y="4419600"/>
            <a:ext cx="5842001" cy="2321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Terminology</a:t>
            </a:r>
            <a:r>
              <a:rPr lang="en-US" baseline="30000" dirty="0" smtClean="0"/>
              <a:t>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/>
              <a:t>Path </a:t>
            </a:r>
            <a:r>
              <a:rPr lang="en-US" sz="2400" dirty="0" smtClean="0"/>
              <a:t>- </a:t>
            </a:r>
            <a:r>
              <a:rPr lang="en-US" sz="2400" dirty="0"/>
              <a:t>Think of someone walking from node to node along the edges that connect them</a:t>
            </a:r>
            <a:r>
              <a:rPr lang="en-US" sz="2400" dirty="0" smtClean="0"/>
              <a:t>. The </a:t>
            </a:r>
            <a:r>
              <a:rPr lang="en-US" sz="2400" dirty="0"/>
              <a:t>resulting sequence of nodes is called a </a:t>
            </a:r>
            <a:r>
              <a:rPr lang="en-US" sz="2400" i="1" dirty="0"/>
              <a:t>path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Root </a:t>
            </a:r>
            <a:r>
              <a:rPr lang="en-US" sz="2400" dirty="0" smtClean="0"/>
              <a:t>- </a:t>
            </a:r>
            <a:r>
              <a:rPr lang="en-US" sz="2400" dirty="0"/>
              <a:t>The node at the top of the tree is called the </a:t>
            </a:r>
            <a:r>
              <a:rPr lang="en-US" sz="2400" i="1" dirty="0"/>
              <a:t>root</a:t>
            </a:r>
            <a:r>
              <a:rPr lang="en-US" sz="2400" dirty="0"/>
              <a:t>. There is only one root in a tree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Parent </a:t>
            </a:r>
            <a:r>
              <a:rPr lang="en-US" sz="2400" dirty="0" smtClean="0"/>
              <a:t>- </a:t>
            </a:r>
            <a:r>
              <a:rPr lang="en-US" sz="2400" dirty="0"/>
              <a:t>Any node (except the root) has exactly one edge running upward to </a:t>
            </a:r>
            <a:r>
              <a:rPr lang="en-US" sz="2400" dirty="0" smtClean="0"/>
              <a:t>another node</a:t>
            </a:r>
            <a:r>
              <a:rPr lang="en-US" sz="2400" dirty="0"/>
              <a:t>. The node above it is called the </a:t>
            </a:r>
            <a:r>
              <a:rPr lang="en-US" sz="2400" i="1" dirty="0"/>
              <a:t>parent </a:t>
            </a:r>
            <a:r>
              <a:rPr lang="en-US" sz="2400" dirty="0"/>
              <a:t>of the node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Child </a:t>
            </a:r>
            <a:r>
              <a:rPr lang="en-US" sz="2400" dirty="0" smtClean="0"/>
              <a:t>- Any </a:t>
            </a:r>
            <a:r>
              <a:rPr lang="en-US" sz="2400" dirty="0"/>
              <a:t>node can have one or more lines running downward to other nodes. </a:t>
            </a:r>
            <a:r>
              <a:rPr lang="en-US" sz="2400" dirty="0" smtClean="0"/>
              <a:t>These nodes </a:t>
            </a:r>
            <a:r>
              <a:rPr lang="en-US" sz="2400" dirty="0"/>
              <a:t>below a given node are called its </a:t>
            </a:r>
            <a:r>
              <a:rPr lang="en-US" sz="2400" i="1" dirty="0"/>
              <a:t>children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Leaf </a:t>
            </a:r>
            <a:r>
              <a:rPr lang="en-US" sz="2400" dirty="0" smtClean="0"/>
              <a:t>- </a:t>
            </a:r>
            <a:r>
              <a:rPr lang="en-US" sz="2400" dirty="0"/>
              <a:t>A node that has no children is called a </a:t>
            </a:r>
            <a:r>
              <a:rPr lang="en-US" sz="2400" i="1" dirty="0"/>
              <a:t>leaf node </a:t>
            </a:r>
            <a:r>
              <a:rPr lang="en-US" sz="2400" dirty="0"/>
              <a:t>or simply a </a:t>
            </a:r>
            <a:r>
              <a:rPr lang="en-US" sz="2400" i="1" dirty="0"/>
              <a:t>leaf</a:t>
            </a:r>
            <a:r>
              <a:rPr lang="en-US" sz="2400" dirty="0"/>
              <a:t>. There can </a:t>
            </a:r>
            <a:r>
              <a:rPr lang="en-US" sz="2400" dirty="0" smtClean="0"/>
              <a:t>be only </a:t>
            </a:r>
            <a:r>
              <a:rPr lang="en-US" sz="2400" dirty="0"/>
              <a:t>one root in a tree, but there can be many leaves.</a:t>
            </a:r>
          </a:p>
        </p:txBody>
      </p:sp>
    </p:spTree>
    <p:extLst>
      <p:ext uri="{BB962C8B-B14F-4D97-AF65-F5344CB8AC3E}">
        <p14:creationId xmlns:p14="http://schemas.microsoft.com/office/powerpoint/2010/main" val="255405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Terminology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err="1" smtClean="0"/>
              <a:t>Subtree</a:t>
            </a:r>
            <a:r>
              <a:rPr lang="en-US" sz="2400" dirty="0" smtClean="0"/>
              <a:t> - </a:t>
            </a:r>
            <a:r>
              <a:rPr lang="en-US" sz="2400" dirty="0"/>
              <a:t>Any node can be considered to be the root of a </a:t>
            </a:r>
            <a:r>
              <a:rPr lang="en-US" sz="2400" i="1" dirty="0" err="1"/>
              <a:t>subtree</a:t>
            </a:r>
            <a:r>
              <a:rPr lang="en-US" sz="2400" dirty="0"/>
              <a:t>, which consists of </a:t>
            </a:r>
            <a:r>
              <a:rPr lang="en-US" sz="2400" dirty="0" smtClean="0"/>
              <a:t>its children</a:t>
            </a:r>
            <a:r>
              <a:rPr lang="en-US" sz="2400" dirty="0"/>
              <a:t>, and its children’s children, and so on. If you think in terms of families</a:t>
            </a:r>
            <a:r>
              <a:rPr lang="en-US" sz="2400" dirty="0" smtClean="0"/>
              <a:t>, a </a:t>
            </a:r>
            <a:r>
              <a:rPr lang="en-US" sz="2400" dirty="0"/>
              <a:t>node’s </a:t>
            </a:r>
            <a:r>
              <a:rPr lang="en-US" sz="2400" dirty="0" err="1"/>
              <a:t>subtree</a:t>
            </a:r>
            <a:r>
              <a:rPr lang="en-US" sz="2400" dirty="0"/>
              <a:t> contains all its descendants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Visiting </a:t>
            </a:r>
            <a:r>
              <a:rPr lang="en-US" sz="2400" dirty="0" smtClean="0"/>
              <a:t>- </a:t>
            </a:r>
            <a:r>
              <a:rPr lang="en-US" sz="2400" dirty="0"/>
              <a:t>A node is </a:t>
            </a:r>
            <a:r>
              <a:rPr lang="en-US" sz="2400" i="1" dirty="0"/>
              <a:t>visited </a:t>
            </a:r>
            <a:r>
              <a:rPr lang="en-US" sz="2400" dirty="0"/>
              <a:t>when program control arrives at the node, usually for the </a:t>
            </a:r>
            <a:r>
              <a:rPr lang="en-US" sz="2400" dirty="0" smtClean="0"/>
              <a:t>purpose of </a:t>
            </a:r>
            <a:r>
              <a:rPr lang="en-US" sz="2400" dirty="0"/>
              <a:t>carrying out some operation on the node, such as checking the value </a:t>
            </a:r>
            <a:r>
              <a:rPr lang="en-US" sz="2400" dirty="0" smtClean="0"/>
              <a:t>of one </a:t>
            </a:r>
            <a:r>
              <a:rPr lang="en-US" sz="2400" dirty="0"/>
              <a:t>of its data members, or displaying it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Traversing </a:t>
            </a:r>
            <a:r>
              <a:rPr lang="en-US" sz="2400" dirty="0" smtClean="0"/>
              <a:t>- </a:t>
            </a:r>
            <a:r>
              <a:rPr lang="en-US" sz="2400" dirty="0"/>
              <a:t>To </a:t>
            </a:r>
            <a:r>
              <a:rPr lang="en-US" sz="2400" i="1" dirty="0"/>
              <a:t>traverse </a:t>
            </a:r>
            <a:r>
              <a:rPr lang="en-US" sz="2400" dirty="0"/>
              <a:t>a tree means to visit all the nodes in some specified order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Levels </a:t>
            </a:r>
            <a:r>
              <a:rPr lang="en-US" sz="2400" dirty="0" smtClean="0"/>
              <a:t>- </a:t>
            </a:r>
            <a:r>
              <a:rPr lang="en-US" sz="2400" dirty="0"/>
              <a:t>The </a:t>
            </a:r>
            <a:r>
              <a:rPr lang="en-US" sz="2400" i="1" dirty="0"/>
              <a:t>level </a:t>
            </a:r>
            <a:r>
              <a:rPr lang="en-US" sz="2400" dirty="0"/>
              <a:t>of a particular node refers to how many generations the node is </a:t>
            </a:r>
            <a:r>
              <a:rPr lang="en-US" sz="2400" dirty="0" smtClean="0"/>
              <a:t>from the </a:t>
            </a:r>
            <a:r>
              <a:rPr lang="en-US" sz="2400" dirty="0"/>
              <a:t>root. If we assume the root is Level 0, its children will be Level 1, its </a:t>
            </a:r>
            <a:r>
              <a:rPr lang="en-US" sz="2400" dirty="0" smtClean="0"/>
              <a:t>grandchildren will </a:t>
            </a:r>
            <a:r>
              <a:rPr lang="en-US" sz="2400" dirty="0"/>
              <a:t>be Level 2, and so on.</a:t>
            </a:r>
          </a:p>
        </p:txBody>
      </p:sp>
    </p:spTree>
    <p:extLst>
      <p:ext uri="{BB962C8B-B14F-4D97-AF65-F5344CB8AC3E}">
        <p14:creationId xmlns:p14="http://schemas.microsoft.com/office/powerpoint/2010/main" val="282990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Terminology</a:t>
            </a:r>
            <a:r>
              <a:rPr lang="en-US" baseline="30000" dirty="0" smtClean="0"/>
              <a:t>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8737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Keys </a:t>
            </a:r>
            <a:r>
              <a:rPr lang="en-US" sz="2400" dirty="0" smtClean="0"/>
              <a:t>- </a:t>
            </a:r>
            <a:r>
              <a:rPr lang="en-US" sz="2400" dirty="0"/>
              <a:t>In tree diagrams</a:t>
            </a:r>
            <a:r>
              <a:rPr lang="en-US" sz="2400" dirty="0" smtClean="0"/>
              <a:t>, when </a:t>
            </a:r>
            <a:r>
              <a:rPr lang="en-US" sz="2400" dirty="0"/>
              <a:t>a circle represents a node holding a data item, the key value of the </a:t>
            </a:r>
            <a:r>
              <a:rPr lang="en-US" sz="2400" dirty="0" smtClean="0"/>
              <a:t>item is typically </a:t>
            </a:r>
            <a:r>
              <a:rPr lang="en-US" sz="2400" dirty="0"/>
              <a:t>shown in the circle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Binary Trees </a:t>
            </a:r>
            <a:r>
              <a:rPr lang="en-US" sz="2400" dirty="0" smtClean="0"/>
              <a:t>- </a:t>
            </a:r>
            <a:r>
              <a:rPr lang="en-US" sz="2400" dirty="0"/>
              <a:t>If every node in a tree can have at most two children, the tree is called a </a:t>
            </a:r>
            <a:r>
              <a:rPr lang="en-US" sz="2400" i="1" dirty="0" smtClean="0"/>
              <a:t>binary tree</a:t>
            </a:r>
            <a:r>
              <a:rPr lang="en-US" sz="2400" dirty="0" smtClean="0"/>
              <a:t>. The </a:t>
            </a:r>
            <a:r>
              <a:rPr lang="en-US" sz="2400" dirty="0"/>
              <a:t>two children of each node in a binary tree are called the </a:t>
            </a:r>
            <a:r>
              <a:rPr lang="en-US" sz="2400" i="1" dirty="0"/>
              <a:t>left child </a:t>
            </a:r>
            <a:r>
              <a:rPr lang="en-US" sz="2400" dirty="0"/>
              <a:t>and </a:t>
            </a:r>
            <a:r>
              <a:rPr lang="en-US" sz="2400" dirty="0" smtClean="0"/>
              <a:t>the </a:t>
            </a:r>
            <a:r>
              <a:rPr lang="en-US" sz="2400" i="1" dirty="0" smtClean="0"/>
              <a:t>right child.</a:t>
            </a:r>
          </a:p>
          <a:p>
            <a:r>
              <a:rPr lang="en-US" sz="2400" b="1" dirty="0" smtClean="0"/>
              <a:t>Binary Search Tree </a:t>
            </a:r>
            <a:r>
              <a:rPr lang="en-US" sz="2400" dirty="0" smtClean="0"/>
              <a:t>is - a </a:t>
            </a:r>
            <a:r>
              <a:rPr lang="en-US" sz="2400" dirty="0"/>
              <a:t>node’s left child must have a key less than its parent, and a node’s right </a:t>
            </a:r>
            <a:r>
              <a:rPr lang="en-US" sz="2400" dirty="0" smtClean="0"/>
              <a:t>child must </a:t>
            </a:r>
            <a:r>
              <a:rPr lang="en-US" sz="2400" dirty="0"/>
              <a:t>have a key greater than or equal to its parent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37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5659</TotalTime>
  <Words>1017</Words>
  <Application>Microsoft Office PowerPoint</Application>
  <PresentationFormat>On-screen Show (4:3)</PresentationFormat>
  <Paragraphs>126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Consolas</vt:lpstr>
      <vt:lpstr>Georgia</vt:lpstr>
      <vt:lpstr>Times New Roman</vt:lpstr>
      <vt:lpstr>Wingdings</vt:lpstr>
      <vt:lpstr>Wingdings 2</vt:lpstr>
      <vt:lpstr>Civic</vt:lpstr>
      <vt:lpstr>Chapter 5 Tree</vt:lpstr>
      <vt:lpstr>Outline</vt:lpstr>
      <vt:lpstr>Outline</vt:lpstr>
      <vt:lpstr>Binary Trees</vt:lpstr>
      <vt:lpstr>Why Use Binary Trees?</vt:lpstr>
      <vt:lpstr>What Is a Tree?</vt:lpstr>
      <vt:lpstr>Tree Terminology1</vt:lpstr>
      <vt:lpstr>Tree Terminology2</vt:lpstr>
      <vt:lpstr>Tree Terminology3</vt:lpstr>
      <vt:lpstr>PowerPoint Presentation</vt:lpstr>
      <vt:lpstr>PowerPoint Presentation</vt:lpstr>
      <vt:lpstr>Search in BST</vt:lpstr>
      <vt:lpstr>Insert New Node in BST</vt:lpstr>
      <vt:lpstr>Delete Node in Binary Search Tree</vt:lpstr>
      <vt:lpstr>Delete Node in Binary Search Tree (cont.)</vt:lpstr>
      <vt:lpstr>Pseudo Code of Deletion a Node from BST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The Role of Statistics and the Data Analysis Process</dc:title>
  <dc:creator>Sokha</dc:creator>
  <cp:lastModifiedBy>User</cp:lastModifiedBy>
  <cp:revision>772</cp:revision>
  <dcterms:created xsi:type="dcterms:W3CDTF">2015-04-24T22:36:42Z</dcterms:created>
  <dcterms:modified xsi:type="dcterms:W3CDTF">2016-12-20T04:54:51Z</dcterms:modified>
</cp:coreProperties>
</file>