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9" r:id="rId2"/>
    <p:sldId id="264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8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12/27/2016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12/27/2016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5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Maximum and Minimum 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572000"/>
          </a:xfrm>
        </p:spPr>
        <p:txBody>
          <a:bodyPr/>
          <a:lstStyle/>
          <a:p>
            <a:r>
              <a:rPr lang="en-US" dirty="0" smtClean="0"/>
              <a:t>Minimum value – go to the end of left child (node) of root;</a:t>
            </a:r>
          </a:p>
          <a:p>
            <a:r>
              <a:rPr lang="en-US" dirty="0" smtClean="0"/>
              <a:t>Maximum value – go to the end of right child (node) of root;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03" y="2819400"/>
            <a:ext cx="423120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35814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Node* minimum()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Node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*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pLast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l-NL" dirty="0" smtClean="0">
                <a:latin typeface="Consolas" pitchFamily="49" charset="0"/>
                <a:cs typeface="Consolas" pitchFamily="49" charset="0"/>
              </a:rPr>
              <a:t>  pCurrent </a:t>
            </a:r>
            <a:r>
              <a:rPr lang="nl-NL" dirty="0">
                <a:latin typeface="Consolas" pitchFamily="49" charset="0"/>
                <a:cs typeface="Consolas" pitchFamily="49" charset="0"/>
              </a:rPr>
              <a:t>= pRoot; </a:t>
            </a:r>
            <a:r>
              <a:rPr lang="nl-NL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//start at root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!=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){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//until the bottom,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pLast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//remember node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go to left child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pCurrent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pLeftChild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  <a:endParaRPr lang="en-US" sz="12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pLast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7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Binary 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3107194"/>
              </p:ext>
            </p:extLst>
          </p:nvPr>
        </p:nvGraphicFramePr>
        <p:xfrm>
          <a:off x="152400" y="1371600"/>
          <a:ext cx="5105400" cy="546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8748"/>
                <a:gridCol w="34566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Levels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32,767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1,048,575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33,554,432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86400" y="2574686"/>
                <a:ext cx="3429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 – Number of Levels;</a:t>
                </a:r>
              </a:p>
              <a:p>
                <a:r>
                  <a:rPr lang="en-US" sz="2400" dirty="0" smtClean="0"/>
                  <a:t>N – Number of Nodes.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Thus,</a:t>
                </a:r>
              </a:p>
              <a:p>
                <a:endParaRPr lang="en-US" dirty="0" smtClean="0"/>
              </a:p>
              <a:p>
                <a:r>
                  <a:rPr lang="en-US" sz="2400" i="1" dirty="0">
                    <a:latin typeface="Cambria Math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2400" i="1" dirty="0">
                    <a:latin typeface="Cambria Math"/>
                  </a:rPr>
                  <a:t> – 1</a:t>
                </a:r>
              </a:p>
              <a:p>
                <a:r>
                  <a:rPr lang="en-US" sz="2400" i="1" dirty="0">
                    <a:latin typeface="Cambria Math"/>
                  </a:rPr>
                  <a:t>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latin typeface="Cambria Math"/>
                  </a:rPr>
                  <a:t>(N+1)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574686"/>
                <a:ext cx="3429000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266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Binary Trees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Traversing Binary Tree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Red-</a:t>
            </a:r>
            <a:r>
              <a:rPr lang="en-US" dirty="0" smtClean="0"/>
              <a:t>Black</a:t>
            </a:r>
            <a:r>
              <a:rPr lang="en-US" dirty="0" smtClean="0">
                <a:solidFill>
                  <a:srgbClr val="FF0000"/>
                </a:solidFill>
              </a:rPr>
              <a:t> Trees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Red-Black Tree Insertions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2-3-4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tx1"/>
                </a:solidFill>
              </a:rPr>
              <a:t>Black</a:t>
            </a:r>
            <a:r>
              <a:rPr lang="en-US" dirty="0" smtClean="0"/>
              <a:t> Trees?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/>
          <a:lstStyle/>
          <a:p>
            <a:r>
              <a:rPr lang="en-US" dirty="0" smtClean="0"/>
              <a:t>Binary Search Trees, if data is inserted in a non-random sequence, the tree might become unbalanced, seriously degrading its performance.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-Black Tree can fix this by ensuring that the tree remains balanced at all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8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and Unbalanced 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917" y="3779837"/>
            <a:ext cx="3516083" cy="305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01752" y="1447800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During insertion a series of nodes whose keys are in either ascending or descending order, thus binary tree becomes unbalanced</a:t>
            </a:r>
          </a:p>
          <a:p>
            <a:r>
              <a:rPr lang="en-US" dirty="0" smtClean="0"/>
              <a:t>With an unbalanced tree, the ability to quickly find (or insert or delete) a given element is lost</a:t>
            </a:r>
          </a:p>
          <a:p>
            <a:r>
              <a:rPr lang="en-US" dirty="0" smtClean="0"/>
              <a:t>When there are no branches, </a:t>
            </a:r>
          </a:p>
          <a:p>
            <a:pPr marL="0" indent="0">
              <a:buFont typeface="Wingdings 2"/>
              <a:buNone/>
            </a:pPr>
            <a:r>
              <a:rPr lang="en-US" dirty="0" smtClean="0"/>
              <a:t>   the tree becomes, in effect, a linked list.</a:t>
            </a:r>
          </a:p>
          <a:p>
            <a:r>
              <a:rPr lang="en-US" dirty="0" smtClean="0"/>
              <a:t>With linked list, we need O(n/2) for searching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2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 to the Rescue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guarantee the quick O(log N) search times a </a:t>
            </a:r>
            <a:r>
              <a:rPr lang="en-US" dirty="0" smtClean="0"/>
              <a:t>tree, </a:t>
            </a:r>
            <a:r>
              <a:rPr lang="en-US" dirty="0"/>
              <a:t>we need to ensure </a:t>
            </a:r>
            <a:r>
              <a:rPr lang="en-US" dirty="0" smtClean="0"/>
              <a:t>that our </a:t>
            </a:r>
            <a:r>
              <a:rPr lang="en-US" dirty="0"/>
              <a:t>tree is always balanced (or at least almost balanced</a:t>
            </a:r>
            <a:r>
              <a:rPr lang="en-US" dirty="0" smtClean="0"/>
              <a:t>)</a:t>
            </a:r>
          </a:p>
          <a:p>
            <a:r>
              <a:rPr lang="en-US" dirty="0"/>
              <a:t>This means that each node in </a:t>
            </a:r>
            <a:r>
              <a:rPr lang="en-US" dirty="0" smtClean="0"/>
              <a:t>a tree </a:t>
            </a:r>
            <a:r>
              <a:rPr lang="en-US" dirty="0"/>
              <a:t>must have roughly the same number of </a:t>
            </a:r>
            <a:r>
              <a:rPr lang="en-US" dirty="0" smtClean="0"/>
              <a:t>children on </a:t>
            </a:r>
            <a:r>
              <a:rPr lang="en-US" dirty="0"/>
              <a:t>its left side as it has on </a:t>
            </a:r>
            <a:r>
              <a:rPr lang="en-US" dirty="0" smtClean="0"/>
              <a:t>its right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a red-black tree, balance is achieved during </a:t>
            </a:r>
            <a:r>
              <a:rPr lang="en-US" dirty="0" smtClean="0"/>
              <a:t>insertion and deletion.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 Characteristics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Red-Black Tree Characteristics: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nodes are colored;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During insertion and deletion, rules are followed.</a:t>
            </a:r>
          </a:p>
          <a:p>
            <a:endParaRPr lang="en-US" dirty="0" smtClean="0"/>
          </a:p>
          <a:p>
            <a:r>
              <a:rPr lang="en-US" dirty="0" smtClean="0"/>
              <a:t>Colored nodes, in Red-Black tree every node is either red or black.</a:t>
            </a:r>
          </a:p>
          <a:p>
            <a:r>
              <a:rPr lang="en-US" dirty="0" smtClean="0"/>
              <a:t>Red-Black rules: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1. Every </a:t>
            </a:r>
            <a:r>
              <a:rPr lang="en-US" dirty="0">
                <a:solidFill>
                  <a:schemeClr val="tx1"/>
                </a:solidFill>
              </a:rPr>
              <a:t>node is either red or black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</a:rPr>
              <a:t>2. The root is always black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3. </a:t>
            </a:r>
            <a:r>
              <a:rPr lang="en-US" dirty="0">
                <a:solidFill>
                  <a:schemeClr val="tx1"/>
                </a:solidFill>
              </a:rPr>
              <a:t>If a node is red, its children must be </a:t>
            </a:r>
            <a:r>
              <a:rPr lang="en-US" dirty="0" smtClean="0">
                <a:solidFill>
                  <a:schemeClr val="tx1"/>
                </a:solidFill>
              </a:rPr>
              <a:t>black.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2200" dirty="0"/>
              <a:t>4. Every path from the root to a leaf, or to a null child, must contain the </a:t>
            </a:r>
            <a:r>
              <a:rPr lang="en-US" sz="2200" dirty="0" smtClean="0"/>
              <a:t>  </a:t>
            </a:r>
            <a:br>
              <a:rPr lang="en-US" sz="2200" dirty="0" smtClean="0"/>
            </a:br>
            <a:r>
              <a:rPr lang="en-US" sz="2200" dirty="0" smtClean="0"/>
              <a:t>        same </a:t>
            </a:r>
            <a:r>
              <a:rPr lang="en-US" sz="2200" dirty="0"/>
              <a:t>number of black nodes.</a:t>
            </a:r>
          </a:p>
        </p:txBody>
      </p:sp>
    </p:spTree>
    <p:extLst>
      <p:ext uri="{BB962C8B-B14F-4D97-AF65-F5344CB8AC3E}">
        <p14:creationId xmlns:p14="http://schemas.microsoft.com/office/powerpoint/2010/main" val="5319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actions can you take if one of the red-black rules is broken? There are two, </a:t>
            </a:r>
            <a:r>
              <a:rPr lang="en-US" dirty="0" smtClean="0"/>
              <a:t>and only </a:t>
            </a:r>
            <a:r>
              <a:rPr lang="en-US" dirty="0"/>
              <a:t>two, possibilities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 can change the colors of nodes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 can perform rotations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Try </a:t>
            </a:r>
            <a:r>
              <a:rPr lang="en-US" sz="2000" dirty="0"/>
              <a:t>red-black tree on </a:t>
            </a:r>
            <a:r>
              <a:rPr lang="en-US" sz="1600" dirty="0">
                <a:hlinkClick r:id="rId2"/>
              </a:rPr>
              <a:t>https://www.cs.usfca.edu/~</a:t>
            </a:r>
            <a:r>
              <a:rPr lang="en-US" sz="1600" dirty="0" smtClean="0">
                <a:hlinkClick r:id="rId2"/>
              </a:rPr>
              <a:t>galles/visualization/RedBlack.html</a:t>
            </a: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7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</a:p>
          <a:p>
            <a:r>
              <a:rPr lang="en-US" dirty="0" smtClean="0"/>
              <a:t>Traversing Binary Tree</a:t>
            </a:r>
          </a:p>
          <a:p>
            <a:r>
              <a:rPr lang="en-US" dirty="0" smtClean="0"/>
              <a:t>Red-Black Trees</a:t>
            </a:r>
          </a:p>
          <a:p>
            <a:r>
              <a:rPr lang="en-US" dirty="0" smtClean="0"/>
              <a:t>Red-Black Tree Insertions</a:t>
            </a:r>
          </a:p>
          <a:p>
            <a:r>
              <a:rPr lang="en-US" dirty="0" smtClean="0"/>
              <a:t>2-3-4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Binary Trees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Traversing Binary Tree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Red-Black Trees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Red-Black Tree Insertions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2-3-4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Traversing a tree means visiting each node in a specified </a:t>
            </a:r>
            <a:r>
              <a:rPr lang="en-US" dirty="0" smtClean="0"/>
              <a:t>order</a:t>
            </a:r>
          </a:p>
          <a:p>
            <a:r>
              <a:rPr lang="en-US" dirty="0"/>
              <a:t>There are three simple ways to traverse a </a:t>
            </a:r>
            <a:r>
              <a:rPr lang="en-US" dirty="0" smtClean="0"/>
              <a:t>tree: </a:t>
            </a:r>
            <a:r>
              <a:rPr lang="en-US" i="1" dirty="0" smtClean="0"/>
              <a:t>preorder</a:t>
            </a:r>
            <a:r>
              <a:rPr lang="en-US" dirty="0" smtClean="0"/>
              <a:t>, </a:t>
            </a:r>
            <a:r>
              <a:rPr lang="en-US" i="1" dirty="0" err="1" smtClean="0"/>
              <a:t>inorder</a:t>
            </a:r>
            <a:r>
              <a:rPr lang="en-US" dirty="0"/>
              <a:t>, and </a:t>
            </a:r>
            <a:r>
              <a:rPr lang="en-US" i="1" dirty="0" err="1"/>
              <a:t>postorder</a:t>
            </a:r>
            <a:r>
              <a:rPr lang="en-US" dirty="0" smtClean="0"/>
              <a:t>.</a:t>
            </a:r>
          </a:p>
          <a:p>
            <a:r>
              <a:rPr lang="en-US" dirty="0"/>
              <a:t>The order most commonly used for binary </a:t>
            </a:r>
            <a:r>
              <a:rPr lang="en-US" dirty="0" smtClean="0"/>
              <a:t>search trees </a:t>
            </a:r>
            <a:r>
              <a:rPr lang="en-US" dirty="0"/>
              <a:t>is </a:t>
            </a:r>
            <a:r>
              <a:rPr lang="en-US" dirty="0" err="1" smtClean="0"/>
              <a:t>inorder</a:t>
            </a:r>
            <a:endParaRPr lang="en-US" dirty="0" smtClean="0"/>
          </a:p>
          <a:p>
            <a:r>
              <a:rPr lang="en-US" dirty="0"/>
              <a:t>An </a:t>
            </a:r>
            <a:r>
              <a:rPr lang="en-US" i="1" dirty="0" err="1"/>
              <a:t>inorder</a:t>
            </a:r>
            <a:r>
              <a:rPr lang="en-US" i="1" dirty="0"/>
              <a:t> traversal </a:t>
            </a:r>
            <a:r>
              <a:rPr lang="en-US" dirty="0"/>
              <a:t>of a binary search tree will cause all the nodes to be </a:t>
            </a:r>
            <a:r>
              <a:rPr lang="en-US" dirty="0" smtClean="0"/>
              <a:t>visited in </a:t>
            </a:r>
            <a:r>
              <a:rPr lang="en-US" dirty="0"/>
              <a:t>ascending order, based on their key values.</a:t>
            </a:r>
          </a:p>
        </p:txBody>
      </p:sp>
    </p:spTree>
    <p:extLst>
      <p:ext uri="{BB962C8B-B14F-4D97-AF65-F5344CB8AC3E}">
        <p14:creationId xmlns:p14="http://schemas.microsoft.com/office/powerpoint/2010/main" val="40728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en-US" sz="2400" dirty="0"/>
              <a:t>The simplest way to carry out a traversal is the use of </a:t>
            </a:r>
            <a:r>
              <a:rPr lang="en-US" sz="2400" dirty="0" smtClean="0"/>
              <a:t>recursion</a:t>
            </a:r>
          </a:p>
          <a:p>
            <a:r>
              <a:rPr lang="en-US" sz="2400" dirty="0"/>
              <a:t>A recursive function to traverse the tree is called </a:t>
            </a:r>
            <a:r>
              <a:rPr lang="en-US" sz="2400" dirty="0" smtClean="0"/>
              <a:t>with a </a:t>
            </a:r>
            <a:r>
              <a:rPr lang="en-US" sz="2400" dirty="0"/>
              <a:t>node as an argument. Initially, this node is the root.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function must perform </a:t>
            </a:r>
            <a:r>
              <a:rPr lang="en-US" sz="2400" dirty="0" smtClean="0"/>
              <a:t>only three tasks:</a:t>
            </a:r>
          </a:p>
          <a:p>
            <a:pPr marL="822960" lvl="3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1. Call </a:t>
            </a:r>
            <a:r>
              <a:rPr lang="en-US" sz="1800" dirty="0">
                <a:solidFill>
                  <a:schemeClr val="tx1"/>
                </a:solidFill>
              </a:rPr>
              <a:t>itself to traverse the node’s left </a:t>
            </a:r>
            <a:r>
              <a:rPr lang="en-US" sz="1800" dirty="0" err="1">
                <a:solidFill>
                  <a:schemeClr val="tx1"/>
                </a:solidFill>
              </a:rPr>
              <a:t>subtree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822960" lvl="3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2. Visit the node.</a:t>
            </a:r>
          </a:p>
          <a:p>
            <a:pPr marL="822960" lvl="3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3. Call itself to traverse the node’s right </a:t>
            </a:r>
            <a:r>
              <a:rPr lang="en-US" sz="1800" dirty="0" err="1">
                <a:solidFill>
                  <a:schemeClr val="tx1"/>
                </a:solidFill>
              </a:rPr>
              <a:t>subtree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/>
              <a:t>C++ Code for </a:t>
            </a:r>
            <a:r>
              <a:rPr lang="en-US" sz="2400" dirty="0" smtClean="0"/>
              <a:t>traversing: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2300" y="4965700"/>
            <a:ext cx="8382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inOrder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(Node*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pLocalRoot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pLocalRoot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!=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){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inOrder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pLocalRoot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pLeftChild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//left child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pLocalRoot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iData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&lt;&lt; “ “;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//display node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inOrder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pLocalRoot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pRightChild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//right child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70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-76200"/>
            <a:ext cx="8534400" cy="758952"/>
          </a:xfrm>
        </p:spPr>
        <p:txBody>
          <a:bodyPr/>
          <a:lstStyle/>
          <a:p>
            <a:r>
              <a:rPr lang="en-US" dirty="0" smtClean="0"/>
              <a:t>Traversing a 3-Node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97463"/>
            <a:ext cx="6262027" cy="61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4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Traversing a Tree </a:t>
            </a:r>
            <a:r>
              <a:rPr lang="en-US" dirty="0" err="1" smtClean="0"/>
              <a:t>Inorder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391400" cy="512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3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Preorder and </a:t>
            </a:r>
            <a:r>
              <a:rPr lang="en-US" dirty="0" err="1" smtClean="0"/>
              <a:t>Postorder</a:t>
            </a:r>
            <a:r>
              <a:rPr lang="en-US" dirty="0" smtClean="0"/>
              <a:t> Traversals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binary tree (not a binary search tree) can be used to represent an algebraic </a:t>
            </a:r>
            <a:r>
              <a:rPr lang="en-US" dirty="0" smtClean="0"/>
              <a:t>expression</a:t>
            </a:r>
          </a:p>
          <a:p>
            <a:r>
              <a:rPr lang="en-US" dirty="0" smtClean="0"/>
              <a:t>For example: algebraic expression A * ( B + C ) – this is called </a:t>
            </a:r>
            <a:r>
              <a:rPr lang="en-US" i="1" dirty="0" smtClean="0">
                <a:solidFill>
                  <a:srgbClr val="FF0000"/>
                </a:solidFill>
              </a:rPr>
              <a:t>infix</a:t>
            </a:r>
            <a:r>
              <a:rPr lang="en-US" i="1" dirty="0" smtClean="0"/>
              <a:t> </a:t>
            </a:r>
            <a:r>
              <a:rPr lang="en-US" dirty="0"/>
              <a:t>notation; it’s the notation normally used in </a:t>
            </a:r>
            <a:r>
              <a:rPr lang="en-US" dirty="0" smtClean="0"/>
              <a:t>algebra</a:t>
            </a:r>
          </a:p>
          <a:p>
            <a:r>
              <a:rPr lang="en-US" dirty="0" smtClean="0"/>
              <a:t>Tree representing an algebraic expression: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43399"/>
            <a:ext cx="4038600" cy="248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13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and </a:t>
            </a:r>
            <a:r>
              <a:rPr lang="en-US" dirty="0" err="1"/>
              <a:t>Postorder</a:t>
            </a:r>
            <a:r>
              <a:rPr lang="en-US" dirty="0"/>
              <a:t> </a:t>
            </a:r>
            <a:r>
              <a:rPr lang="en-US" dirty="0" smtClean="0"/>
              <a:t>Traversals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7287029"/>
              </p:ext>
            </p:extLst>
          </p:nvPr>
        </p:nvGraphicFramePr>
        <p:xfrm>
          <a:off x="152397" y="1527175"/>
          <a:ext cx="8839202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1"/>
                <a:gridCol w="44196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Postorder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Preorder() </a:t>
                      </a:r>
                      <a:r>
                        <a:rPr kumimoji="0"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 function: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1. Visit the node.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2. Call itself to traverse the   </a:t>
                      </a:r>
                      <a:b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node’s left 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subtree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3. Call itself to traverse the </a:t>
                      </a:r>
                      <a:b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node’s right 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subtree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</a:t>
                      </a:r>
                      <a:endParaRPr kumimoji="0" lang="en-US" sz="1800" b="0" i="0" u="none" strike="noStrike" kern="1200" baseline="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1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Postorder</a:t>
                      </a:r>
                      <a:r>
                        <a:rPr kumimoji="0" lang="en-US" sz="20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member function:</a:t>
                      </a:r>
                      <a:endParaRPr kumimoji="0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1. Call itself to traverse the   </a:t>
                      </a:r>
                      <a:b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node’s left 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subtree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2. Call itself to traverse the </a:t>
                      </a:r>
                      <a:b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node’s right </a:t>
                      </a:r>
                      <a:r>
                        <a:rPr kumimoji="0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subtree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3. Visit the node.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Prefix: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* A + B C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Postfix: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B C +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Prefix</a:t>
                      </a:r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 -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Starting on the left, each operator is applied to the next two things in the expression.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Postfix -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Starting on the right, each operator is applied to the two things on its left.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Apply: * to A and +BC, in turn the expression +BC mean apply + to B and C give us (B+C).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Inserting that into the original expression *A+BC (preorder) gives us A*(B+C) .</a:t>
                      </a:r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Apply:</a:t>
                      </a:r>
                      <a:r>
                        <a:rPr lang="en-US" baseline="0" dirty="0" smtClean="0"/>
                        <a:t> 1. + to B and C give us (B+C);</a:t>
                      </a:r>
                    </a:p>
                    <a:p>
                      <a:r>
                        <a:rPr lang="en-US" baseline="0" dirty="0" smtClean="0"/>
                        <a:t>             2. * to A and (B+C) give us infix  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                 A*(B+C)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7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5738</TotalTime>
  <Words>942</Words>
  <Application>Microsoft Office PowerPoint</Application>
  <PresentationFormat>On-screen Show (4:3)</PresentationFormat>
  <Paragraphs>167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Cambria Math</vt:lpstr>
      <vt:lpstr>Consolas</vt:lpstr>
      <vt:lpstr>Georgia</vt:lpstr>
      <vt:lpstr>Times New Roman</vt:lpstr>
      <vt:lpstr>Wingdings</vt:lpstr>
      <vt:lpstr>Wingdings 2</vt:lpstr>
      <vt:lpstr>Civic</vt:lpstr>
      <vt:lpstr>Chapter 5 Tree</vt:lpstr>
      <vt:lpstr>Outline</vt:lpstr>
      <vt:lpstr>Outline</vt:lpstr>
      <vt:lpstr>Traversing the Tree</vt:lpstr>
      <vt:lpstr>Inorder Traversal</vt:lpstr>
      <vt:lpstr>Traversing a 3-Node Tree</vt:lpstr>
      <vt:lpstr>Example of Traversing a Tree Inorder</vt:lpstr>
      <vt:lpstr>Preorder and Postorder Traversals</vt:lpstr>
      <vt:lpstr>Preorder and Postorder Traversals (cont.)</vt:lpstr>
      <vt:lpstr>Finding Maximum and Minimum Values</vt:lpstr>
      <vt:lpstr>Efficiency of Binary Trees</vt:lpstr>
      <vt:lpstr>Outline</vt:lpstr>
      <vt:lpstr>What is Red-Black Trees?</vt:lpstr>
      <vt:lpstr>Balanced and Unbalanced Trees</vt:lpstr>
      <vt:lpstr>Balanced Trees to the Rescue</vt:lpstr>
      <vt:lpstr>Red-Black Tree Characteristics</vt:lpstr>
      <vt:lpstr>The Actions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802</cp:revision>
  <dcterms:created xsi:type="dcterms:W3CDTF">2015-04-24T22:36:42Z</dcterms:created>
  <dcterms:modified xsi:type="dcterms:W3CDTF">2016-12-27T07:26:50Z</dcterms:modified>
</cp:coreProperties>
</file>