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13" r:id="rId2"/>
    <p:sldId id="264" r:id="rId3"/>
    <p:sldId id="300" r:id="rId4"/>
    <p:sldId id="304" r:id="rId5"/>
    <p:sldId id="305" r:id="rId6"/>
    <p:sldId id="306" r:id="rId7"/>
    <p:sldId id="308" r:id="rId8"/>
    <p:sldId id="309" r:id="rId9"/>
    <p:sldId id="311" r:id="rId10"/>
    <p:sldId id="310" r:id="rId11"/>
    <p:sldId id="312" r:id="rId12"/>
    <p:sldId id="28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660"/>
  </p:normalViewPr>
  <p:slideViewPr>
    <p:cSldViewPr>
      <p:cViewPr varScale="1">
        <p:scale>
          <a:sx n="70" d="100"/>
          <a:sy n="70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F8CEB-1302-415F-94A5-665A1A6353E2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C4F37-632B-434A-A042-F171291F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01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F37-632B-434A-A042-F171291F83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38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F67D-494B-44B3-885E-087099292403}" type="datetime1">
              <a:rPr lang="en-US" smtClean="0"/>
              <a:t>1/3/2017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30B-65E1-4915-B548-117303F6EF30}" type="datetime1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D53E-A6C9-41A2-B92B-AA09E4BBB999}" type="datetime1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2675-5FEC-4D3B-9C41-A93511181201}" type="datetime1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90DA-56DD-4196-8DF4-BE2A207B7178}" type="datetime1">
              <a:rPr lang="en-US" smtClean="0"/>
              <a:t>1/3/2017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8F0833F-E2A1-44C8-8DB2-70423BF392BF}" type="datetime1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DCDB-167F-41C3-8B0C-B6464203DA9F}" type="datetime1">
              <a:rPr lang="en-US" smtClean="0"/>
              <a:t>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87A-B144-4886-A4F7-340E6919EF0D}" type="datetime1">
              <a:rPr lang="en-US" smtClean="0"/>
              <a:t>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8E7B-D643-4284-B662-154C3C76CB3B}" type="datetime1">
              <a:rPr lang="en-US" smtClean="0"/>
              <a:t>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B039-D469-446A-BA10-3D5E0B3C0B1E}" type="datetime1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5F34E2F-C917-412F-9E3E-BE8C81F2664A}" type="datetime1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ED39F3A-8567-4592-B1DA-57083B7F65A4}" type="datetime1">
              <a:rPr lang="en-US" smtClean="0"/>
              <a:t>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RedBlack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429000"/>
            <a:ext cx="7772400" cy="1470025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aseline="30000" dirty="0" smtClean="0">
                <a:solidFill>
                  <a:schemeClr val="bg1"/>
                </a:solidFill>
              </a:rPr>
              <a:t>Chapter 5</a:t>
            </a:r>
            <a:r>
              <a:rPr lang="en-US" baseline="30000" dirty="0">
                <a:solidFill>
                  <a:schemeClr val="bg1"/>
                </a:solidFill>
              </a:rPr>
              <a:t/>
            </a:r>
            <a:br>
              <a:rPr lang="en-US" baseline="30000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Tree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hape 49"/>
          <p:cNvSpPr txBox="1">
            <a:spLocks/>
          </p:cNvSpPr>
          <p:nvPr/>
        </p:nvSpPr>
        <p:spPr>
          <a:xfrm>
            <a:off x="304800" y="533400"/>
            <a:ext cx="84582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Times New Roman"/>
                <a:cs typeface="Times New Roman" pitchFamily="18" charset="0"/>
              </a:rPr>
              <a:t>ZAMAN UNIVERSITY</a:t>
            </a:r>
            <a:endParaRPr lang="en-US" sz="2600" dirty="0">
              <a:solidFill>
                <a:schemeClr val="tx2">
                  <a:lumMod val="75000"/>
                </a:schemeClr>
              </a:solidFill>
              <a:latin typeface="+mj-lt"/>
              <a:ea typeface="Times New Roman"/>
              <a:cs typeface="Times New Roman" pitchFamily="18" charset="0"/>
              <a:sym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799" y="2743200"/>
            <a:ext cx="4503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Structures and Algorithms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3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5489448" cy="7589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Insert Node to RBT Pseudo Code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752600"/>
            <a:ext cx="3810000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Binary Search Tree Insertion( </a:t>
            </a:r>
            <a:r>
              <a:rPr lang="en-US" sz="1600" i="1" dirty="0" smtClean="0"/>
              <a:t>x</a:t>
            </a:r>
            <a:r>
              <a:rPr lang="en-US" sz="1600" dirty="0" smtClean="0"/>
              <a:t> ):</a:t>
            </a:r>
          </a:p>
          <a:p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Search for a place to put a new node </a:t>
            </a:r>
            <a:r>
              <a:rPr lang="en-US" sz="1400" i="1" dirty="0" smtClean="0"/>
              <a:t>x.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Insert the new node to this place.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Fix up RB rules after insertion new node. 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1241822"/>
            <a:ext cx="5334000" cy="553997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FixUpAfterInsertion</a:t>
            </a:r>
            <a:r>
              <a:rPr lang="en-US" dirty="0" smtClean="0"/>
              <a:t>( </a:t>
            </a:r>
            <a:r>
              <a:rPr lang="en-US" i="1" dirty="0" smtClean="0"/>
              <a:t>x</a:t>
            </a:r>
            <a:r>
              <a:rPr lang="en-US" dirty="0" smtClean="0"/>
              <a:t> ):</a:t>
            </a:r>
          </a:p>
          <a:p>
            <a:endParaRPr lang="en-US" sz="1600" dirty="0"/>
          </a:p>
          <a:p>
            <a:r>
              <a:rPr lang="en-US" sz="1600" dirty="0" smtClean="0"/>
              <a:t>1. Set color of </a:t>
            </a:r>
            <a:r>
              <a:rPr lang="en-US" sz="1600" i="1" dirty="0" smtClean="0"/>
              <a:t>x</a:t>
            </a:r>
            <a:r>
              <a:rPr lang="en-US" sz="1600" dirty="0" smtClean="0"/>
              <a:t> as RED</a:t>
            </a:r>
          </a:p>
          <a:p>
            <a:r>
              <a:rPr lang="en-US" sz="1600" dirty="0" smtClean="0"/>
              <a:t>2. If </a:t>
            </a:r>
            <a:r>
              <a:rPr lang="en-US" sz="1600" i="1" dirty="0" smtClean="0"/>
              <a:t>x</a:t>
            </a:r>
            <a:r>
              <a:rPr lang="en-US" sz="1600" dirty="0" smtClean="0"/>
              <a:t> is not NULL &amp; n is not Root &amp; Parent of </a:t>
            </a:r>
            <a:r>
              <a:rPr lang="en-US" sz="1600" i="1" dirty="0" smtClean="0"/>
              <a:t>x</a:t>
            </a:r>
            <a:r>
              <a:rPr lang="en-US" sz="1600" dirty="0" smtClean="0"/>
              <a:t> is RED</a:t>
            </a:r>
          </a:p>
          <a:p>
            <a:r>
              <a:rPr lang="en-US" sz="1600" dirty="0" smtClean="0"/>
              <a:t>    2.1. Uncle of x is RED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2.1.1. Set color of Parent and Uncle as BLACK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2.1.2. Set color of </a:t>
            </a:r>
            <a:r>
              <a:rPr lang="en-US" sz="1600" dirty="0" err="1" smtClean="0"/>
              <a:t>GrandParent</a:t>
            </a:r>
            <a:r>
              <a:rPr lang="en-US" sz="1600" dirty="0" smtClean="0"/>
              <a:t> as RED</a:t>
            </a:r>
          </a:p>
          <a:p>
            <a:r>
              <a:rPr lang="en-US" sz="1600" dirty="0" smtClean="0"/>
              <a:t>        2.1.3. </a:t>
            </a:r>
            <a:r>
              <a:rPr lang="en-US" sz="1600" dirty="0" err="1" smtClean="0"/>
              <a:t>FixUpAfterInsertion</a:t>
            </a:r>
            <a:r>
              <a:rPr lang="en-US" sz="1600" dirty="0" smtClean="0"/>
              <a:t>(</a:t>
            </a:r>
            <a:r>
              <a:rPr lang="en-US" sz="1600" i="1" dirty="0" smtClean="0"/>
              <a:t>Grandparent of x</a:t>
            </a:r>
            <a:r>
              <a:rPr lang="en-US" sz="1600" dirty="0" smtClean="0"/>
              <a:t> )</a:t>
            </a:r>
          </a:p>
          <a:p>
            <a:r>
              <a:rPr lang="en-US" sz="1600" dirty="0" smtClean="0"/>
              <a:t>   2.2. Uncle of x is BLACK    </a:t>
            </a:r>
          </a:p>
          <a:p>
            <a:r>
              <a:rPr lang="en-US" sz="1600" dirty="0" smtClean="0"/>
              <a:t>        2.2.1. If Left </a:t>
            </a:r>
            <a:r>
              <a:rPr lang="en-US" sz="1600" dirty="0" err="1" smtClean="0"/>
              <a:t>Left</a:t>
            </a:r>
            <a:r>
              <a:rPr lang="en-US" sz="1600" dirty="0" smtClean="0"/>
              <a:t> thus</a:t>
            </a:r>
          </a:p>
          <a:p>
            <a:r>
              <a:rPr lang="en-US" sz="1600" dirty="0" smtClean="0"/>
              <a:t>                   2.2.1.1. Right Rotate </a:t>
            </a:r>
            <a:r>
              <a:rPr lang="en-US" sz="1600" dirty="0" err="1" smtClean="0"/>
              <a:t>GrandParent</a:t>
            </a:r>
            <a:r>
              <a:rPr lang="en-US" sz="1600" dirty="0" smtClean="0"/>
              <a:t> x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2.2.1.2. Swap color Grand Parent and Parent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2.2.2. If Left Right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  2.2.2.1. Left Rotate Parent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  2.2.2.2. Apply Left </a:t>
            </a:r>
            <a:r>
              <a:rPr lang="en-US" sz="1600" dirty="0" err="1" smtClean="0"/>
              <a:t>Left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2.2.3. If Right </a:t>
            </a:r>
            <a:r>
              <a:rPr lang="en-US" sz="1600" dirty="0" err="1" smtClean="0"/>
              <a:t>Right</a:t>
            </a:r>
            <a:endParaRPr lang="en-US" sz="1600" dirty="0" smtClean="0"/>
          </a:p>
          <a:p>
            <a:r>
              <a:rPr lang="en-US" sz="1600" dirty="0" smtClean="0"/>
              <a:t>	  2.2.3.1. Left Rotate Grandparent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  2.2.3.2. Swap </a:t>
            </a:r>
            <a:r>
              <a:rPr lang="en-US" sz="1600" dirty="0"/>
              <a:t>color Grand Parent and </a:t>
            </a:r>
            <a:r>
              <a:rPr lang="en-US" sz="1600" dirty="0" smtClean="0"/>
              <a:t>Parent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2.2.4. If Right Left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  2.2.4.1. Right Rotate Parent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  2.2.4.2. Apply Right </a:t>
            </a:r>
            <a:r>
              <a:rPr lang="en-US" sz="1600" dirty="0" err="1" smtClean="0"/>
              <a:t>Right</a:t>
            </a:r>
            <a:endParaRPr lang="en-US" sz="1600" dirty="0" smtClean="0"/>
          </a:p>
          <a:p>
            <a:r>
              <a:rPr lang="en-US" sz="1600" dirty="0" smtClean="0"/>
              <a:t>3. Set Color of Root as BLACK</a:t>
            </a:r>
          </a:p>
        </p:txBody>
      </p:sp>
    </p:spTree>
    <p:extLst>
      <p:ext uri="{BB962C8B-B14F-4D97-AF65-F5344CB8AC3E}">
        <p14:creationId xmlns:p14="http://schemas.microsoft.com/office/powerpoint/2010/main" val="41634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11</a:t>
            </a:fld>
            <a:endParaRPr lang="en-US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4361688" y="1026372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600" kern="1200">
                <a:solidFill>
                  <a:schemeClr val="accent3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65FDCF-ADEA-4DDA-9CF5-4D5F51BD134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18247" y="3200400"/>
            <a:ext cx="8773353" cy="1981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Wingdings 2"/>
              <a:buNone/>
            </a:pPr>
            <a:r>
              <a:rPr lang="en-US" sz="2400" dirty="0" smtClean="0"/>
              <a:t>Based on Pseudo code above, create a function for insertion new node into Red-Black Tree.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8" name="Picture 2" descr="http://kenner.kprdsb.ca/teachers/jmoloney/06691F21-0119EC9D.3/homework%20graphic.gif?src=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818" y="1026372"/>
            <a:ext cx="1892209" cy="189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864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3505200"/>
            <a:ext cx="8503920" cy="25938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To be continued…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1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</a:p>
          <a:p>
            <a:r>
              <a:rPr lang="en-US" dirty="0" smtClean="0"/>
              <a:t>Traversing Binary Tree</a:t>
            </a:r>
          </a:p>
          <a:p>
            <a:r>
              <a:rPr lang="en-US" dirty="0" smtClean="0"/>
              <a:t>Red-Black Trees</a:t>
            </a:r>
          </a:p>
          <a:p>
            <a:r>
              <a:rPr lang="en-US" dirty="0" smtClean="0"/>
              <a:t>Red-Black Tree Insertions</a:t>
            </a:r>
          </a:p>
          <a:p>
            <a:r>
              <a:rPr lang="en-US" dirty="0" smtClean="0"/>
              <a:t>2-3-4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0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Binary Trees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Traversing Binary Tree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Red-Black Trees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Red-</a:t>
            </a:r>
            <a:r>
              <a:rPr lang="en-US" dirty="0" smtClean="0"/>
              <a:t>Black</a:t>
            </a:r>
            <a:r>
              <a:rPr lang="en-US" dirty="0" smtClean="0">
                <a:solidFill>
                  <a:srgbClr val="FF0000"/>
                </a:solidFill>
              </a:rPr>
              <a:t> Tree Insertions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2-3-4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1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Red-Black Tree Characteristics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Red-Black Tree Characteristics: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nodes are colored;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During insertion and deletion, rules are followed.</a:t>
            </a:r>
          </a:p>
          <a:p>
            <a:endParaRPr lang="en-US" dirty="0" smtClean="0"/>
          </a:p>
          <a:p>
            <a:r>
              <a:rPr lang="en-US" dirty="0" smtClean="0"/>
              <a:t>Colored nodes, in Red-Black tree every node is either red or black.</a:t>
            </a:r>
          </a:p>
          <a:p>
            <a:r>
              <a:rPr lang="en-US" dirty="0" smtClean="0"/>
              <a:t>Red-Black rules: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1. Every </a:t>
            </a:r>
            <a:r>
              <a:rPr lang="en-US" dirty="0">
                <a:solidFill>
                  <a:schemeClr val="tx1"/>
                </a:solidFill>
              </a:rPr>
              <a:t>node is either red or black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74320" lvl="1" indent="0">
              <a:buNone/>
            </a:pPr>
            <a:r>
              <a:rPr lang="en-US" dirty="0">
                <a:solidFill>
                  <a:schemeClr val="tx1"/>
                </a:solidFill>
              </a:rPr>
              <a:t>2. The root is always black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3. </a:t>
            </a:r>
            <a:r>
              <a:rPr lang="en-US" dirty="0">
                <a:solidFill>
                  <a:schemeClr val="tx1"/>
                </a:solidFill>
              </a:rPr>
              <a:t>If a node is red, its children must be </a:t>
            </a:r>
            <a:r>
              <a:rPr lang="en-US" dirty="0" smtClean="0">
                <a:solidFill>
                  <a:schemeClr val="tx1"/>
                </a:solidFill>
              </a:rPr>
              <a:t>black.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2200" dirty="0"/>
              <a:t>4. Every path from the root to a leaf, or to a null child, must contain the </a:t>
            </a:r>
            <a:r>
              <a:rPr lang="en-US" sz="2200" dirty="0" smtClean="0"/>
              <a:t>  </a:t>
            </a:r>
            <a:br>
              <a:rPr lang="en-US" sz="2200" dirty="0" smtClean="0"/>
            </a:br>
            <a:r>
              <a:rPr lang="en-US" sz="2200" dirty="0" smtClean="0"/>
              <a:t>        same </a:t>
            </a:r>
            <a:r>
              <a:rPr lang="en-US" sz="2200" dirty="0"/>
              <a:t>number of black nodes.</a:t>
            </a:r>
          </a:p>
        </p:txBody>
      </p:sp>
    </p:spTree>
    <p:extLst>
      <p:ext uri="{BB962C8B-B14F-4D97-AF65-F5344CB8AC3E}">
        <p14:creationId xmlns:p14="http://schemas.microsoft.com/office/powerpoint/2010/main" val="60080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two actions to make Red-Black tree balancing: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Recolor (Change Color)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Rotations.</a:t>
            </a:r>
          </a:p>
          <a:p>
            <a:endParaRPr lang="en-US" dirty="0"/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Try </a:t>
            </a:r>
            <a:r>
              <a:rPr lang="en-US" sz="2000" dirty="0"/>
              <a:t>red-black tree on </a:t>
            </a:r>
            <a:r>
              <a:rPr lang="en-US" sz="1600" dirty="0">
                <a:hlinkClick r:id="rId2"/>
              </a:rPr>
              <a:t>https://www.cs.usfca.edu/~</a:t>
            </a:r>
            <a:r>
              <a:rPr lang="en-US" sz="1600" dirty="0" smtClean="0">
                <a:hlinkClick r:id="rId2"/>
              </a:rPr>
              <a:t>galles/visualization/RedBlack.html</a:t>
            </a: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1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tx1"/>
                </a:solidFill>
              </a:rPr>
              <a:t>Black</a:t>
            </a:r>
            <a:r>
              <a:rPr lang="en-US" dirty="0" smtClean="0"/>
              <a:t> Insertion Procedure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035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   Please note that color of </a:t>
            </a:r>
            <a:r>
              <a:rPr lang="en-US" sz="1800" b="1" dirty="0" smtClean="0">
                <a:solidFill>
                  <a:srgbClr val="0070C0"/>
                </a:solidFill>
              </a:rPr>
              <a:t>NULL </a:t>
            </a:r>
            <a:r>
              <a:rPr lang="en-US" sz="1800" dirty="0" smtClean="0"/>
              <a:t>node is BLACK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Suppose, </a:t>
            </a:r>
            <a:r>
              <a:rPr lang="en-US" sz="1800" i="1" dirty="0" smtClean="0">
                <a:solidFill>
                  <a:srgbClr val="C00000"/>
                </a:solidFill>
              </a:rPr>
              <a:t>x</a:t>
            </a:r>
            <a:r>
              <a:rPr lang="en-US" sz="1800" dirty="0" smtClean="0"/>
              <a:t> is a new node to be inserted.</a:t>
            </a:r>
          </a:p>
          <a:p>
            <a:pPr marL="0" indent="0">
              <a:buNone/>
            </a:pPr>
            <a:r>
              <a:rPr lang="en-US" sz="1800" dirty="0" smtClean="0"/>
              <a:t>   1. Perform </a:t>
            </a:r>
            <a:r>
              <a:rPr lang="en-US" sz="1800" dirty="0" smtClean="0">
                <a:solidFill>
                  <a:srgbClr val="7030A0"/>
                </a:solidFill>
              </a:rPr>
              <a:t>Binary Search Tree</a:t>
            </a:r>
            <a:r>
              <a:rPr lang="en-US" sz="1800" dirty="0" smtClean="0"/>
              <a:t> to new inserted node, and color it </a:t>
            </a:r>
            <a:r>
              <a:rPr lang="en-US" sz="1800" dirty="0" smtClean="0">
                <a:solidFill>
                  <a:srgbClr val="FF0000"/>
                </a:solidFill>
              </a:rPr>
              <a:t>RED</a:t>
            </a:r>
          </a:p>
          <a:p>
            <a:pPr marL="0" indent="0">
              <a:buNone/>
            </a:pPr>
            <a:r>
              <a:rPr lang="en-US" sz="1800" dirty="0" smtClean="0"/>
              <a:t>   2. if </a:t>
            </a:r>
            <a:r>
              <a:rPr lang="en-US" sz="1800" i="1" dirty="0">
                <a:solidFill>
                  <a:srgbClr val="C00000"/>
                </a:solidFill>
              </a:rPr>
              <a:t>x</a:t>
            </a:r>
            <a:r>
              <a:rPr lang="en-US" sz="1800" i="1" dirty="0" smtClean="0"/>
              <a:t> </a:t>
            </a:r>
            <a:r>
              <a:rPr lang="en-US" sz="1800" dirty="0" smtClean="0"/>
              <a:t>is root, change color of </a:t>
            </a:r>
            <a:r>
              <a:rPr lang="en-US" sz="1800" i="1" dirty="0" smtClean="0">
                <a:solidFill>
                  <a:srgbClr val="C00000"/>
                </a:solidFill>
              </a:rPr>
              <a:t>x</a:t>
            </a:r>
            <a:r>
              <a:rPr lang="en-US" sz="1800" dirty="0" smtClean="0"/>
              <a:t> as BLACK</a:t>
            </a:r>
          </a:p>
          <a:p>
            <a:pPr marL="0" indent="0">
              <a:buNone/>
            </a:pPr>
            <a:r>
              <a:rPr lang="en-US" sz="1800" dirty="0" smtClean="0"/>
              <a:t>   3. Do following if color of </a:t>
            </a:r>
            <a:r>
              <a:rPr lang="en-US" sz="1800" i="1" dirty="0" smtClean="0"/>
              <a:t>x</a:t>
            </a:r>
            <a:r>
              <a:rPr lang="en-US" sz="1800" dirty="0" smtClean="0"/>
              <a:t>’s parent is </a:t>
            </a:r>
            <a:r>
              <a:rPr lang="en-US" sz="1800" dirty="0" smtClean="0">
                <a:solidFill>
                  <a:srgbClr val="FF0000"/>
                </a:solidFill>
              </a:rPr>
              <a:t>RED</a:t>
            </a:r>
            <a:r>
              <a:rPr lang="en-US" sz="1800" dirty="0" smtClean="0"/>
              <a:t> and </a:t>
            </a:r>
            <a:r>
              <a:rPr lang="en-US" sz="1800" i="1" dirty="0" smtClean="0"/>
              <a:t>x</a:t>
            </a:r>
            <a:r>
              <a:rPr lang="en-US" sz="1800" dirty="0" smtClean="0"/>
              <a:t> is not root</a:t>
            </a:r>
          </a:p>
          <a:p>
            <a:pPr marL="0" indent="0">
              <a:buNone/>
            </a:pPr>
            <a:r>
              <a:rPr lang="en-US" sz="1800" dirty="0" smtClean="0"/>
              <a:t>      a. if </a:t>
            </a:r>
            <a:r>
              <a:rPr lang="en-US" sz="1800" i="1" dirty="0" smtClean="0"/>
              <a:t>x</a:t>
            </a:r>
            <a:r>
              <a:rPr lang="en-US" sz="1800" dirty="0" smtClean="0"/>
              <a:t>’s uncle is </a:t>
            </a:r>
            <a:r>
              <a:rPr lang="en-US" sz="1800" dirty="0" smtClean="0">
                <a:solidFill>
                  <a:srgbClr val="FF0000"/>
                </a:solidFill>
              </a:rPr>
              <a:t>RED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           </a:t>
            </a:r>
            <a:r>
              <a:rPr lang="en-US" sz="1800" dirty="0" err="1" smtClean="0"/>
              <a:t>i</a:t>
            </a:r>
            <a:r>
              <a:rPr lang="en-US" sz="1800" dirty="0" smtClean="0"/>
              <a:t>. change color of parent </a:t>
            </a:r>
            <a:r>
              <a:rPr lang="en-US" sz="1800" dirty="0"/>
              <a:t>and uncle as BLACK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ii. </a:t>
            </a:r>
            <a:r>
              <a:rPr lang="en-US" sz="1800" dirty="0"/>
              <a:t>color of grand parent as </a:t>
            </a:r>
            <a:r>
              <a:rPr lang="en-US" sz="1800" dirty="0">
                <a:solidFill>
                  <a:srgbClr val="FF0000"/>
                </a:solidFill>
              </a:rPr>
              <a:t>RED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iii. </a:t>
            </a:r>
            <a:r>
              <a:rPr lang="en-US" sz="1800" dirty="0"/>
              <a:t>Change </a:t>
            </a:r>
            <a:r>
              <a:rPr lang="en-US" sz="1800" i="1" dirty="0"/>
              <a:t>x</a:t>
            </a:r>
            <a:r>
              <a:rPr lang="en-US" sz="1800" dirty="0"/>
              <a:t> = </a:t>
            </a:r>
            <a:r>
              <a:rPr lang="en-US" sz="1800" i="1" dirty="0"/>
              <a:t>x</a:t>
            </a:r>
            <a:r>
              <a:rPr lang="en-US" sz="1800" dirty="0"/>
              <a:t>’s grandparent, repeat steps 2 and 3 </a:t>
            </a:r>
            <a:r>
              <a:rPr lang="en-US" sz="1800" dirty="0" smtClean="0"/>
              <a:t>for </a:t>
            </a:r>
            <a:r>
              <a:rPr lang="en-US" sz="1800" dirty="0"/>
              <a:t>new </a:t>
            </a:r>
            <a:r>
              <a:rPr lang="en-US" sz="1800" i="1" dirty="0"/>
              <a:t>x</a:t>
            </a:r>
            <a:r>
              <a:rPr lang="en-US" sz="1800" dirty="0"/>
              <a:t>.</a:t>
            </a:r>
            <a:endParaRPr lang="en-US" sz="1800" dirty="0" smtClean="0"/>
          </a:p>
          <a:p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430389"/>
            <a:ext cx="6497260" cy="2414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97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tx1"/>
                </a:solidFill>
              </a:rPr>
              <a:t>Black</a:t>
            </a:r>
            <a:r>
              <a:rPr lang="en-US" dirty="0" smtClean="0"/>
              <a:t> Insertion Procedure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035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   b. if x’s uncle is BLACK </a:t>
            </a:r>
          </a:p>
          <a:p>
            <a:pPr marL="0" indent="0">
              <a:buNone/>
            </a:pPr>
            <a:r>
              <a:rPr lang="en-US" sz="2000" dirty="0" smtClean="0"/>
              <a:t>       </a:t>
            </a:r>
            <a:r>
              <a:rPr lang="en-US" sz="2000" dirty="0" err="1" smtClean="0"/>
              <a:t>i</a:t>
            </a:r>
            <a:r>
              <a:rPr lang="en-US" sz="2000" dirty="0" smtClean="0"/>
              <a:t>. Left </a:t>
            </a:r>
            <a:r>
              <a:rPr lang="en-US" sz="2000" dirty="0" err="1" smtClean="0"/>
              <a:t>Left</a:t>
            </a:r>
            <a:r>
              <a:rPr lang="en-US" sz="2000" dirty="0" smtClean="0"/>
              <a:t> (</a:t>
            </a:r>
            <a:r>
              <a:rPr lang="en-US" sz="2000" i="1" dirty="0" smtClean="0"/>
              <a:t>p</a:t>
            </a:r>
            <a:r>
              <a:rPr lang="en-US" sz="2000" dirty="0" smtClean="0"/>
              <a:t> is left child of </a:t>
            </a:r>
            <a:r>
              <a:rPr lang="en-US" sz="2000" i="1" dirty="0" smtClean="0"/>
              <a:t>g</a:t>
            </a:r>
            <a:r>
              <a:rPr lang="en-US" sz="2000" dirty="0" smtClean="0"/>
              <a:t> and </a:t>
            </a:r>
            <a:r>
              <a:rPr lang="en-US" sz="2000" i="1" dirty="0" smtClean="0"/>
              <a:t>x</a:t>
            </a:r>
            <a:r>
              <a:rPr lang="en-US" sz="2000" dirty="0" smtClean="0"/>
              <a:t> is left child of </a:t>
            </a:r>
            <a:r>
              <a:rPr lang="en-US" sz="2000" i="1" dirty="0" smtClean="0"/>
              <a:t>p</a:t>
            </a:r>
            <a:r>
              <a:rPr lang="en-US" sz="2000" dirty="0" smtClean="0"/>
              <a:t>).</a:t>
            </a:r>
          </a:p>
          <a:p>
            <a:pPr marL="0" indent="0">
              <a:buNone/>
            </a:pPr>
            <a:r>
              <a:rPr lang="en-US" sz="2000" dirty="0" smtClean="0"/>
              <a:t>       ii. Left Right (</a:t>
            </a:r>
            <a:r>
              <a:rPr lang="en-US" sz="2000" i="1" dirty="0"/>
              <a:t>p</a:t>
            </a:r>
            <a:r>
              <a:rPr lang="en-US" sz="2000" dirty="0"/>
              <a:t> is left child of </a:t>
            </a:r>
            <a:r>
              <a:rPr lang="en-US" sz="2000" i="1" dirty="0"/>
              <a:t>g</a:t>
            </a:r>
            <a:r>
              <a:rPr lang="en-US" sz="2000" dirty="0"/>
              <a:t> and </a:t>
            </a:r>
            <a:r>
              <a:rPr lang="en-US" sz="2000" i="1" dirty="0"/>
              <a:t>x</a:t>
            </a:r>
            <a:r>
              <a:rPr lang="en-US" sz="2000" dirty="0"/>
              <a:t> is right child of </a:t>
            </a:r>
            <a:r>
              <a:rPr lang="en-US" sz="2000" i="1" dirty="0" smtClean="0"/>
              <a:t>p</a:t>
            </a:r>
            <a:r>
              <a:rPr lang="en-US" sz="2000" dirty="0" smtClean="0"/>
              <a:t>).</a:t>
            </a:r>
          </a:p>
          <a:p>
            <a:pPr marL="0" indent="0">
              <a:buNone/>
            </a:pPr>
            <a:r>
              <a:rPr lang="en-US" sz="2000" dirty="0" smtClean="0"/>
              <a:t>       iii. Right </a:t>
            </a:r>
            <a:r>
              <a:rPr lang="en-US" sz="2000" dirty="0" err="1"/>
              <a:t>Right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i="1" dirty="0"/>
              <a:t>p</a:t>
            </a:r>
            <a:r>
              <a:rPr lang="en-US" sz="2000" dirty="0"/>
              <a:t> is </a:t>
            </a:r>
            <a:r>
              <a:rPr lang="en-US" sz="2000" dirty="0" smtClean="0"/>
              <a:t>right </a:t>
            </a:r>
            <a:r>
              <a:rPr lang="en-US" sz="2000" dirty="0"/>
              <a:t>child of </a:t>
            </a:r>
            <a:r>
              <a:rPr lang="en-US" sz="2000" i="1" dirty="0"/>
              <a:t>g</a:t>
            </a:r>
            <a:r>
              <a:rPr lang="en-US" sz="2000" dirty="0"/>
              <a:t> and </a:t>
            </a:r>
            <a:r>
              <a:rPr lang="en-US" sz="2000" i="1" dirty="0"/>
              <a:t>x</a:t>
            </a:r>
            <a:r>
              <a:rPr lang="en-US" sz="2000" dirty="0"/>
              <a:t> is </a:t>
            </a:r>
            <a:r>
              <a:rPr lang="en-US" sz="2000" dirty="0" smtClean="0"/>
              <a:t>right </a:t>
            </a:r>
            <a:r>
              <a:rPr lang="en-US" sz="2000" dirty="0"/>
              <a:t>child of </a:t>
            </a:r>
            <a:r>
              <a:rPr lang="en-US" sz="2000" i="1" dirty="0" smtClean="0"/>
              <a:t>p).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 iv. Right Left (</a:t>
            </a:r>
            <a:r>
              <a:rPr lang="en-US" sz="2000" i="1" dirty="0"/>
              <a:t>p</a:t>
            </a:r>
            <a:r>
              <a:rPr lang="en-US" sz="2000" dirty="0"/>
              <a:t> is right child of </a:t>
            </a:r>
            <a:r>
              <a:rPr lang="en-US" sz="2000" i="1" dirty="0"/>
              <a:t>g</a:t>
            </a:r>
            <a:r>
              <a:rPr lang="en-US" sz="2000" dirty="0"/>
              <a:t> and </a:t>
            </a:r>
            <a:r>
              <a:rPr lang="en-US" sz="2000" i="1" dirty="0"/>
              <a:t>x</a:t>
            </a:r>
            <a:r>
              <a:rPr lang="en-US" sz="2000" dirty="0"/>
              <a:t> is </a:t>
            </a:r>
            <a:r>
              <a:rPr lang="en-US" sz="2000" dirty="0" smtClean="0"/>
              <a:t>left </a:t>
            </a:r>
            <a:r>
              <a:rPr lang="en-US" sz="2000" dirty="0"/>
              <a:t>child of </a:t>
            </a:r>
            <a:r>
              <a:rPr lang="en-US" sz="2000" i="1" dirty="0"/>
              <a:t>p).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618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tx1"/>
                </a:solidFill>
              </a:rPr>
              <a:t>Black</a:t>
            </a:r>
            <a:r>
              <a:rPr lang="en-US" dirty="0" smtClean="0"/>
              <a:t> Insertion Procedure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035552"/>
          </a:xfrm>
        </p:spPr>
        <p:txBody>
          <a:bodyPr>
            <a:noAutofit/>
          </a:bodyPr>
          <a:lstStyle/>
          <a:p>
            <a:r>
              <a:rPr lang="en-US" sz="2000" dirty="0" smtClean="0"/>
              <a:t>Uncle is </a:t>
            </a:r>
            <a:r>
              <a:rPr lang="en-US" sz="2000" b="1" dirty="0" smtClean="0"/>
              <a:t>BLACK, </a:t>
            </a:r>
            <a:r>
              <a:rPr lang="en-US" sz="2000" dirty="0" smtClean="0"/>
              <a:t>Parent is </a:t>
            </a:r>
            <a:r>
              <a:rPr lang="en-US" sz="2000" b="1" dirty="0" smtClean="0"/>
              <a:t>Left </a:t>
            </a:r>
            <a:r>
              <a:rPr lang="en-US" sz="2000" dirty="0" smtClean="0"/>
              <a:t>Child of Grandparent</a:t>
            </a:r>
            <a:endParaRPr lang="en-US" sz="2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87682"/>
            <a:ext cx="7340600" cy="2370318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58259"/>
            <a:ext cx="7340601" cy="2537541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94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tx1"/>
                </a:solidFill>
              </a:rPr>
              <a:t>Black</a:t>
            </a:r>
            <a:r>
              <a:rPr lang="en-US" dirty="0" smtClean="0"/>
              <a:t> Insertion Procedure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035552"/>
          </a:xfrm>
        </p:spPr>
        <p:txBody>
          <a:bodyPr>
            <a:noAutofit/>
          </a:bodyPr>
          <a:lstStyle/>
          <a:p>
            <a:r>
              <a:rPr lang="en-US" sz="2000" dirty="0" smtClean="0"/>
              <a:t>Uncle is </a:t>
            </a:r>
            <a:r>
              <a:rPr lang="en-US" sz="2000" b="1" dirty="0" smtClean="0"/>
              <a:t>BLACK, </a:t>
            </a:r>
            <a:r>
              <a:rPr lang="en-US" sz="2000" dirty="0" smtClean="0"/>
              <a:t>Parent is </a:t>
            </a:r>
            <a:r>
              <a:rPr lang="en-US" sz="2000" b="1" dirty="0" smtClean="0"/>
              <a:t>Right </a:t>
            </a:r>
            <a:r>
              <a:rPr lang="en-US" sz="2000" dirty="0" smtClean="0"/>
              <a:t>Child of Grandparent</a:t>
            </a:r>
            <a:endParaRPr lang="en-US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4" y="1981200"/>
            <a:ext cx="6913563" cy="2407354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4" y="4419600"/>
            <a:ext cx="6913563" cy="2276475"/>
          </a:xfrm>
          <a:prstGeom prst="rect">
            <a:avLst/>
          </a:prstGeom>
          <a:ln w="952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33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6046</TotalTime>
  <Words>577</Words>
  <Application>Microsoft Office PowerPoint</Application>
  <PresentationFormat>On-screen Show (4:3)</PresentationFormat>
  <Paragraphs>101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Consolas</vt:lpstr>
      <vt:lpstr>Georgia</vt:lpstr>
      <vt:lpstr>Times New Roman</vt:lpstr>
      <vt:lpstr>Wingdings</vt:lpstr>
      <vt:lpstr>Wingdings 2</vt:lpstr>
      <vt:lpstr>Civic</vt:lpstr>
      <vt:lpstr>Chapter 5 Tree</vt:lpstr>
      <vt:lpstr>Outline</vt:lpstr>
      <vt:lpstr>Outline</vt:lpstr>
      <vt:lpstr>Red-Black Tree Characteristics</vt:lpstr>
      <vt:lpstr>The Actions</vt:lpstr>
      <vt:lpstr>Red-Black Insertion Procedure</vt:lpstr>
      <vt:lpstr>Red-Black Insertion Procedure (cont.)</vt:lpstr>
      <vt:lpstr>Red-Black Insertion Procedure (cont.)</vt:lpstr>
      <vt:lpstr>Red-Black Insertion Procedure (cont.)</vt:lpstr>
      <vt:lpstr>Insert Node to RBT Pseudo Code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The Role of Statistics and the Data Analysis Process</dc:title>
  <dc:creator>Sokha</dc:creator>
  <cp:lastModifiedBy>User</cp:lastModifiedBy>
  <cp:revision>860</cp:revision>
  <dcterms:created xsi:type="dcterms:W3CDTF">2015-04-24T22:36:42Z</dcterms:created>
  <dcterms:modified xsi:type="dcterms:W3CDTF">2017-01-03T01:55:50Z</dcterms:modified>
</cp:coreProperties>
</file>