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00" r:id="rId2"/>
    <p:sldId id="313" r:id="rId3"/>
    <p:sldId id="314" r:id="rId4"/>
    <p:sldId id="315" r:id="rId5"/>
    <p:sldId id="316" r:id="rId6"/>
    <p:sldId id="312" r:id="rId7"/>
    <p:sldId id="317" r:id="rId8"/>
    <p:sldId id="318" r:id="rId9"/>
    <p:sldId id="319" r:id="rId10"/>
    <p:sldId id="320" r:id="rId11"/>
    <p:sldId id="321" r:id="rId12"/>
    <p:sldId id="322" r:id="rId13"/>
    <p:sldId id="32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6917BC-DECA-E823-D092-629A8D490DDE}" v="3" dt="2020-02-05T07:10:37.7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4660"/>
  </p:normalViewPr>
  <p:slideViewPr>
    <p:cSldViewPr>
      <p:cViewPr varScale="1">
        <p:scale>
          <a:sx n="70" d="100"/>
          <a:sy n="70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un Sovila" userId="S::srun.sovila@rupp.edu.kh::380b1bb2-3fe3-40bc-89f3-6ca2b2d7a581" providerId="AD" clId="Web-{7C6917BC-DECA-E823-D092-629A8D490DDE}"/>
    <pc:docChg chg="modSld">
      <pc:chgData name="Srun Sovila" userId="S::srun.sovila@rupp.edu.kh::380b1bb2-3fe3-40bc-89f3-6ca2b2d7a581" providerId="AD" clId="Web-{7C6917BC-DECA-E823-D092-629A8D490DDE}" dt="2020-02-05T07:10:37.762" v="2" actId="20577"/>
      <pc:docMkLst>
        <pc:docMk/>
      </pc:docMkLst>
      <pc:sldChg chg="modSp">
        <pc:chgData name="Srun Sovila" userId="S::srun.sovila@rupp.edu.kh::380b1bb2-3fe3-40bc-89f3-6ca2b2d7a581" providerId="AD" clId="Web-{7C6917BC-DECA-E823-D092-629A8D490DDE}" dt="2020-02-05T07:10:31.028" v="0" actId="20577"/>
        <pc:sldMkLst>
          <pc:docMk/>
          <pc:sldMk cId="3734864772" sldId="312"/>
        </pc:sldMkLst>
        <pc:spChg chg="mod">
          <ac:chgData name="Srun Sovila" userId="S::srun.sovila@rupp.edu.kh::380b1bb2-3fe3-40bc-89f3-6ca2b2d7a581" providerId="AD" clId="Web-{7C6917BC-DECA-E823-D092-629A8D490DDE}" dt="2020-02-05T07:10:31.028" v="0" actId="20577"/>
          <ac:spMkLst>
            <pc:docMk/>
            <pc:sldMk cId="3734864772" sldId="312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F8CEB-1302-415F-94A5-665A1A6353E2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C4F37-632B-434A-A042-F171291F8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01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F67D-494B-44B3-885E-087099292403}" type="datetime1">
              <a:rPr lang="en-US" smtClean="0"/>
              <a:t>2/4/2020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530B-65E1-4915-B548-117303F6EF30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D53E-A6C9-41A2-B92B-AA09E4BBB999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2675-5FEC-4D3B-9C41-A93511181201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90DA-56DD-4196-8DF4-BE2A207B7178}" type="datetime1">
              <a:rPr lang="en-US" smtClean="0"/>
              <a:t>2/4/2020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8F0833F-E2A1-44C8-8DB2-70423BF392BF}" type="datetime1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DCDB-167F-41C3-8B0C-B6464203DA9F}" type="datetime1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E87A-B144-4886-A4F7-340E6919EF0D}" type="datetime1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8E7B-D643-4284-B662-154C3C76CB3B}" type="datetime1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B039-D469-446A-BA10-3D5E0B3C0B1E}" type="datetime1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5F34E2F-C917-412F-9E3E-BE8C81F2664A}" type="datetime1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ED39F3A-8567-4592-B1DA-57083B7F65A4}" type="datetime1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mailto:fe.assignment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Binary Trees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Traversing Binary Tree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Red-Black Trees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Red-Black Tree Insertions</a:t>
            </a:r>
          </a:p>
          <a:p>
            <a:r>
              <a:rPr lang="en-US" dirty="0">
                <a:solidFill>
                  <a:srgbClr val="FF0000"/>
                </a:solidFill>
              </a:rPr>
              <a:t>2-3-4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19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Splits Procedure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name the data items in the node that’s about to be split 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b="1" dirty="0"/>
              <a:t>B</a:t>
            </a:r>
            <a:r>
              <a:rPr lang="en-US" dirty="0"/>
              <a:t>, and </a:t>
            </a:r>
            <a:r>
              <a:rPr lang="en-US" b="1" dirty="0"/>
              <a:t>C</a:t>
            </a:r>
            <a:r>
              <a:rPr lang="en-US" dirty="0"/>
              <a:t>.</a:t>
            </a:r>
          </a:p>
          <a:p>
            <a:r>
              <a:rPr lang="en-US" dirty="0"/>
              <a:t>Splits Procedure:</a:t>
            </a:r>
          </a:p>
          <a:p>
            <a:pPr lvl="1"/>
            <a:r>
              <a:rPr lang="en-US" sz="2300" dirty="0">
                <a:solidFill>
                  <a:schemeClr val="tx1"/>
                </a:solidFill>
              </a:rPr>
              <a:t>A new, empty node is created. It’s a sibling of the node being split, and is placed to its right.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Data item </a:t>
            </a:r>
            <a:r>
              <a:rPr lang="en-US" b="1" dirty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 is moved into the new node.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Data item </a:t>
            </a:r>
            <a:r>
              <a:rPr lang="en-US" b="1" dirty="0">
                <a:solidFill>
                  <a:schemeClr val="tx1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 is moved into the parent of the node being split.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Data item </a:t>
            </a:r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 remains where it is.</a:t>
            </a:r>
          </a:p>
          <a:p>
            <a:pPr lvl="1"/>
            <a:r>
              <a:rPr lang="en-US" sz="2300" dirty="0">
                <a:solidFill>
                  <a:schemeClr val="tx1"/>
                </a:solidFill>
              </a:rPr>
              <a:t>The rightmost two children are disconnected from the node being split and connected to the new node.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932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with Splits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923925"/>
            <a:ext cx="8429625" cy="593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86600" y="6477000"/>
            <a:ext cx="170021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Figure 2</a:t>
            </a:r>
          </a:p>
        </p:txBody>
      </p:sp>
    </p:spTree>
    <p:extLst>
      <p:ext uri="{BB962C8B-B14F-4D97-AF65-F5344CB8AC3E}">
        <p14:creationId xmlns:p14="http://schemas.microsoft.com/office/powerpoint/2010/main" val="3814306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Insertion in 2-3-4 Trees Pseudo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Insert( </a:t>
            </a: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){  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PCurrent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Root;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){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PCurrent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is full {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Splits(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PCurrent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PCurrent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PCurrent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-&gt;Parent()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PCurrent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goes to next child base on value of 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Key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else if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PCurrent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is Leaf {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else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PCurrent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goes to next child base on value of 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Key</a:t>
            </a:r>
            <a:endParaRPr lang="en-US" sz="20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Insert item 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to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PCurrent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node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9656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6800" y="228600"/>
            <a:ext cx="3379304" cy="990600"/>
          </a:xfrm>
          <a:prstGeom prst="rect">
            <a:avLst/>
          </a:prstGeom>
        </p:spPr>
        <p:txBody>
          <a:bodyPr vert="horz" anchor="b">
            <a:normAutofit fontScale="90000" lnSpcReduction="2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rgbClr val="FF0000"/>
                </a:solidFill>
              </a:rPr>
              <a:t>Homework 24</a:t>
            </a:r>
            <a:br>
              <a:rPr lang="en-US" sz="2600" b="1" dirty="0">
                <a:solidFill>
                  <a:srgbClr val="FF0000"/>
                </a:solidFill>
              </a:rPr>
            </a:br>
            <a:r>
              <a:rPr lang="en-US" sz="2600" b="1" dirty="0">
                <a:solidFill>
                  <a:srgbClr val="FF0000"/>
                </a:solidFill>
              </a:rPr>
              <a:t>submit to: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2200" dirty="0">
                <a:solidFill>
                  <a:srgbClr val="FF0000"/>
                </a:solidFill>
                <a:hlinkClick r:id="rId2"/>
              </a:rPr>
              <a:t>fe.assignment@gmail.com</a:t>
            </a:r>
            <a:endParaRPr lang="en-US" sz="27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4361688" y="1026372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600" kern="1200">
                <a:solidFill>
                  <a:schemeClr val="accent3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65FDCF-ADEA-4DDA-9CF5-4D5F51BD134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18247" y="1752600"/>
            <a:ext cx="8773353" cy="3429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/>
              <a:t>Base on Pseudo Code, write a function to insert an item to </a:t>
            </a:r>
            <a:br>
              <a:rPr lang="en-US" sz="2400" dirty="0"/>
            </a:br>
            <a:r>
              <a:rPr lang="en-US" sz="2400" dirty="0"/>
              <a:t>2-3-4 Trees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8" name="Picture 2" descr="http://kenner.kprdsb.ca/teachers/jmoloney/06691F21-0119EC9D.3/homework%20graphic.gif?src=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92" y="192156"/>
            <a:ext cx="1054100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c.ymcdn.com/sites/cbaofga.site-ym.com/resource/resmgr/Newsletter_Images/deadli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2117"/>
            <a:ext cx="1809750" cy="121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453808" y="231648"/>
            <a:ext cx="3528392" cy="758952"/>
          </a:xfrm>
          <a:prstGeom prst="rect">
            <a:avLst/>
          </a:prstGeom>
          <a:noFill/>
        </p:spPr>
        <p:txBody>
          <a:bodyPr vert="horz" anchor="b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300" b="1" dirty="0">
                <a:solidFill>
                  <a:srgbClr val="FF0000"/>
                </a:solidFill>
              </a:rPr>
              <a:t>18-March-2016</a:t>
            </a:r>
          </a:p>
          <a:p>
            <a:pPr algn="l"/>
            <a:r>
              <a:rPr lang="en-US" sz="2300" b="1" dirty="0">
                <a:solidFill>
                  <a:srgbClr val="FF0000"/>
                </a:solidFill>
              </a:rPr>
              <a:t>	@ 15:00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88292" y="4567904"/>
            <a:ext cx="8803308" cy="1680496"/>
            <a:chOff x="188292" y="4419600"/>
            <a:chExt cx="8803308" cy="1680496"/>
          </a:xfrm>
        </p:grpSpPr>
        <p:pic>
          <p:nvPicPr>
            <p:cNvPr id="12" name="Picture 2" descr="http://www.taxslayer.com/blog/image.axd?picture=/2015/April%202015/late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92" y="4419600"/>
              <a:ext cx="1993900" cy="1680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2258392" y="5269468"/>
              <a:ext cx="6733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Late submission: the score will be </a:t>
              </a:r>
              <a:r>
                <a:rPr lang="en-US" dirty="0">
                  <a:solidFill>
                    <a:srgbClr val="FF0000"/>
                  </a:solidFill>
                </a:rPr>
                <a:t>minus</a:t>
              </a:r>
              <a:r>
                <a:rPr lang="en-US" dirty="0"/>
                <a:t> 10% for every hour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874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2-3-4 Trees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2, 3, and 4 in the name 2-3-4 tree refer to how many links to child nodes can potentially exist in a given node.</a:t>
            </a:r>
          </a:p>
          <a:p>
            <a:r>
              <a:rPr lang="en-US" dirty="0"/>
              <a:t>For </a:t>
            </a:r>
            <a:r>
              <a:rPr lang="en-US" dirty="0" err="1"/>
              <a:t>nonleaf</a:t>
            </a:r>
            <a:r>
              <a:rPr lang="en-US" dirty="0"/>
              <a:t> nodes, the following three arrangements are possible:</a:t>
            </a:r>
          </a:p>
          <a:p>
            <a:pPr lvl="1"/>
            <a:r>
              <a:rPr lang="en-US" sz="2300" dirty="0">
                <a:solidFill>
                  <a:schemeClr val="tx1"/>
                </a:solidFill>
              </a:rPr>
              <a:t>A node with one data item always has two children</a:t>
            </a:r>
          </a:p>
          <a:p>
            <a:pPr lvl="1"/>
            <a:r>
              <a:rPr lang="en-US" sz="2300" dirty="0">
                <a:solidFill>
                  <a:schemeClr val="tx1"/>
                </a:solidFill>
              </a:rPr>
              <a:t>A node with two data items always has three children</a:t>
            </a:r>
          </a:p>
          <a:p>
            <a:pPr lvl="1"/>
            <a:r>
              <a:rPr lang="en-US" sz="2300" dirty="0">
                <a:solidFill>
                  <a:schemeClr val="tx1"/>
                </a:solidFill>
              </a:rPr>
              <a:t>A node with three data items always has four children</a:t>
            </a:r>
          </a:p>
          <a:p>
            <a:r>
              <a:rPr lang="en-US" dirty="0"/>
              <a:t>Thus, if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 – number of child links,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/>
              <a:t> – number of data items.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L = D + 1</a:t>
            </a:r>
          </a:p>
        </p:txBody>
      </p:sp>
    </p:spTree>
    <p:extLst>
      <p:ext uri="{BB962C8B-B14F-4D97-AF65-F5344CB8AC3E}">
        <p14:creationId xmlns:p14="http://schemas.microsoft.com/office/powerpoint/2010/main" val="127266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2-3-4 Trees (Cont.)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Why a 2-3-4 tree is not called a 1-2-3-4 tree? Because a node cannot have only one child.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459958"/>
            <a:ext cx="4810124" cy="4398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61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2-3-4 Tree Organization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763000" cy="4873752"/>
          </a:xfrm>
        </p:spPr>
        <p:txBody>
          <a:bodyPr>
            <a:normAutofit/>
          </a:bodyPr>
          <a:lstStyle/>
          <a:p>
            <a:r>
              <a:rPr lang="en-US" sz="2000" dirty="0"/>
              <a:t>Data items in a link were numbered from 0 to 2, and the child links from 0 to 3.</a:t>
            </a:r>
          </a:p>
          <a:p>
            <a:r>
              <a:rPr lang="en-US" sz="2000" dirty="0"/>
              <a:t>The data items in a node are arranged in ascending key order from left to right.</a:t>
            </a:r>
          </a:p>
          <a:p>
            <a:r>
              <a:rPr lang="en-US" sz="2000" dirty="0"/>
              <a:t>2-3-4 tree characteristics: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All children in the </a:t>
            </a:r>
            <a:r>
              <a:rPr lang="en-US" sz="1800" dirty="0" err="1">
                <a:solidFill>
                  <a:schemeClr val="tx1"/>
                </a:solidFill>
              </a:rPr>
              <a:t>subtree</a:t>
            </a:r>
            <a:r>
              <a:rPr lang="en-US" sz="1800" dirty="0">
                <a:solidFill>
                  <a:schemeClr val="tx1"/>
                </a:solidFill>
              </a:rPr>
              <a:t> rooted at child 0 have key values less than key 0.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All children in the </a:t>
            </a:r>
            <a:r>
              <a:rPr lang="en-US" sz="1800" dirty="0" err="1">
                <a:solidFill>
                  <a:schemeClr val="tx1"/>
                </a:solidFill>
              </a:rPr>
              <a:t>subtree</a:t>
            </a:r>
            <a:r>
              <a:rPr lang="en-US" sz="1800" dirty="0">
                <a:solidFill>
                  <a:schemeClr val="tx1"/>
                </a:solidFill>
              </a:rPr>
              <a:t> rooted at child 1 have key values greater than key 0 but less than key 1.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All children in the </a:t>
            </a:r>
            <a:r>
              <a:rPr lang="en-US" sz="1800" dirty="0" err="1">
                <a:solidFill>
                  <a:schemeClr val="tx1"/>
                </a:solidFill>
              </a:rPr>
              <a:t>subtree</a:t>
            </a:r>
            <a:r>
              <a:rPr lang="en-US" sz="1800" dirty="0">
                <a:solidFill>
                  <a:schemeClr val="tx1"/>
                </a:solidFill>
              </a:rPr>
              <a:t> rooted at child 2 have key values greater than key 1 but less than key 2.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All children in the </a:t>
            </a:r>
            <a:r>
              <a:rPr lang="en-US" sz="1800" dirty="0" err="1">
                <a:solidFill>
                  <a:schemeClr val="tx1"/>
                </a:solidFill>
              </a:rPr>
              <a:t>subtree</a:t>
            </a:r>
            <a:r>
              <a:rPr lang="en-US" sz="1800" dirty="0">
                <a:solidFill>
                  <a:schemeClr val="tx1"/>
                </a:solidFill>
              </a:rPr>
              <a:t> rooted at child 3 have key values greater than key 2.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983538"/>
            <a:ext cx="5367283" cy="187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0358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a Data Item in 2-3-4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Finding a data item with a particular key is similar to the search routine in a binary tree.</a:t>
            </a:r>
          </a:p>
          <a:p>
            <a:r>
              <a:rPr lang="en-US" dirty="0"/>
              <a:t>You start at the root, and, unless the search key is found there, select the link that leads to the </a:t>
            </a:r>
            <a:r>
              <a:rPr lang="en-US" dirty="0" err="1"/>
              <a:t>subtree</a:t>
            </a:r>
            <a:r>
              <a:rPr lang="en-US" dirty="0"/>
              <a:t> with the appropriate range of values.</a:t>
            </a:r>
          </a:p>
        </p:txBody>
      </p:sp>
    </p:spTree>
    <p:extLst>
      <p:ext uri="{BB962C8B-B14F-4D97-AF65-F5344CB8AC3E}">
        <p14:creationId xmlns:p14="http://schemas.microsoft.com/office/powerpoint/2010/main" val="798349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6800" y="228600"/>
            <a:ext cx="3379304" cy="990600"/>
          </a:xfrm>
          <a:prstGeom prst="rect">
            <a:avLst/>
          </a:prstGeom>
        </p:spPr>
        <p:txBody>
          <a:bodyPr vert="horz" anchor="b">
            <a:normAutofit fontScale="90000" lnSpcReduction="2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>
                <a:solidFill>
                  <a:srgbClr val="FF0000"/>
                </a:solidFill>
              </a:rPr>
              <a:t>Homework 23</a:t>
            </a:r>
            <a:br>
              <a:rPr lang="en-US" sz="2600" b="1" dirty="0">
                <a:solidFill>
                  <a:srgbClr val="FF0000"/>
                </a:solidFill>
              </a:rPr>
            </a:br>
            <a:r>
              <a:rPr lang="en-US" sz="2600" b="1" dirty="0">
                <a:solidFill>
                  <a:srgbClr val="FF0000"/>
                </a:solidFill>
              </a:rPr>
              <a:t>submit to: </a:t>
            </a:r>
            <a:br>
              <a:rPr lang="en-US" sz="3600" dirty="0">
                <a:solidFill>
                  <a:srgbClr val="FF0000"/>
                </a:solidFill>
              </a:rPr>
            </a:br>
            <a:endParaRPr lang="en-US" sz="220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4361688" y="1026372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600" kern="1200">
                <a:solidFill>
                  <a:schemeClr val="accent3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65FDCF-ADEA-4DDA-9CF5-4D5F51BD134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18247" y="1752600"/>
            <a:ext cx="8773353" cy="3429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buFont typeface="Wingdings 2"/>
              <a:buAutoNum type="arabicPeriod"/>
            </a:pPr>
            <a:r>
              <a:rPr lang="en-US" sz="2400" dirty="0"/>
              <a:t>Create a 2-3-4 Tree.</a:t>
            </a:r>
          </a:p>
          <a:p>
            <a:pPr marL="457200" indent="-457200">
              <a:buFont typeface="Wingdings 2"/>
              <a:buAutoNum type="arabicPeriod"/>
            </a:pPr>
            <a:r>
              <a:rPr lang="en-US" sz="2400" dirty="0"/>
              <a:t>Create a function for searching a data item in 2-3-4 Tree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8" name="Picture 2" descr="http://kenner.kprdsb.ca/teachers/jmoloney/06691F21-0119EC9D.3/homework%20graphic.gif?src=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92" y="192156"/>
            <a:ext cx="1054100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c.ymcdn.com/sites/cbaofga.site-ym.com/resource/resmgr/Newsletter_Images/dead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2117"/>
            <a:ext cx="1809750" cy="121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225208" y="89452"/>
            <a:ext cx="3379304" cy="758952"/>
          </a:xfrm>
          <a:prstGeom prst="rect">
            <a:avLst/>
          </a:prstGeom>
          <a:noFill/>
        </p:spPr>
        <p:txBody>
          <a:bodyPr vert="horz" anchor="b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300" b="1" dirty="0">
                <a:solidFill>
                  <a:srgbClr val="FF0000"/>
                </a:solidFill>
              </a:rPr>
              <a:t>Mon., 7-March-2016</a:t>
            </a:r>
          </a:p>
          <a:p>
            <a:pPr algn="l"/>
            <a:r>
              <a:rPr lang="en-US" sz="2300" b="1" dirty="0">
                <a:solidFill>
                  <a:srgbClr val="FF0000"/>
                </a:solidFill>
              </a:rPr>
              <a:t>	@ 15:00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88292" y="4567904"/>
            <a:ext cx="8803308" cy="1680496"/>
            <a:chOff x="188292" y="4419600"/>
            <a:chExt cx="8803308" cy="1680496"/>
          </a:xfrm>
        </p:grpSpPr>
        <p:pic>
          <p:nvPicPr>
            <p:cNvPr id="12" name="Picture 2" descr="http://www.taxslayer.com/blog/image.axd?picture=/2015/April%202015/lat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92" y="4419600"/>
              <a:ext cx="1993900" cy="1680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2258392" y="5269468"/>
              <a:ext cx="6733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Late submission: the score will be </a:t>
              </a:r>
              <a:r>
                <a:rPr lang="en-US" dirty="0">
                  <a:solidFill>
                    <a:srgbClr val="FF0000"/>
                  </a:solidFill>
                </a:rPr>
                <a:t>minus</a:t>
              </a:r>
              <a:r>
                <a:rPr lang="en-US" dirty="0"/>
                <a:t> 10% for every hour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4864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Binary Trees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Traversing Binary Tree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Red-Black Trees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Red-Black Tree Insertions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2-3-4 Trees</a:t>
            </a:r>
          </a:p>
          <a:p>
            <a:r>
              <a:rPr lang="en-US" dirty="0">
                <a:solidFill>
                  <a:srgbClr val="FF0000"/>
                </a:solidFill>
              </a:rPr>
              <a:t>2-3-4 Trees Insertions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92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2-3-4 Trees Insertion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991600" cy="4797552"/>
          </a:xfrm>
        </p:spPr>
        <p:txBody>
          <a:bodyPr>
            <a:normAutofit/>
          </a:bodyPr>
          <a:lstStyle/>
          <a:p>
            <a:r>
              <a:rPr lang="en-US" sz="2800" dirty="0"/>
              <a:t>New data items are always inserted in leaves, which are on the bottom row of the tree.</a:t>
            </a:r>
          </a:p>
          <a:p>
            <a:r>
              <a:rPr lang="en-US" sz="2800" dirty="0"/>
              <a:t>Insertion into a 2-3-4 tree is sometimes quite easy and sometimes rather complicated.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If no full nodes are encountered during the search, insertion is easy. When the appropriate leaf node is reached, the new data item is simply inserted into it </a:t>
            </a:r>
            <a:r>
              <a:rPr lang="en-US" sz="2000" i="1" dirty="0">
                <a:solidFill>
                  <a:schemeClr val="tx1"/>
                </a:solidFill>
              </a:rPr>
              <a:t>(Figure 1)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Insertion becomes more complicated if a full node is encountered on the path down to the insertion point. When this happens, the node must be </a:t>
            </a:r>
            <a:r>
              <a:rPr lang="en-US" sz="2000" i="1" dirty="0">
                <a:solidFill>
                  <a:srgbClr val="FF0000"/>
                </a:solidFill>
              </a:rPr>
              <a:t>split</a:t>
            </a:r>
            <a:r>
              <a:rPr lang="en-US" sz="2000" dirty="0">
                <a:solidFill>
                  <a:schemeClr val="tx1"/>
                </a:solidFill>
              </a:rPr>
              <a:t>. The splitting process keeps the tree balanced </a:t>
            </a:r>
            <a:r>
              <a:rPr lang="en-US" sz="2000" i="1" dirty="0">
                <a:solidFill>
                  <a:schemeClr val="tx1"/>
                </a:solidFill>
              </a:rPr>
              <a:t>(Figure 2)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566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with no Splits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57200" y="1487374"/>
            <a:ext cx="8105775" cy="5294426"/>
            <a:chOff x="457200" y="1487374"/>
            <a:chExt cx="8105775" cy="529442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487374"/>
              <a:ext cx="8105775" cy="5294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096000" y="632460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Figure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5256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6268</TotalTime>
  <Words>715</Words>
  <Application>Microsoft Office PowerPoint</Application>
  <PresentationFormat>On-screen Show (4:3)</PresentationFormat>
  <Paragraphs>98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Civic</vt:lpstr>
      <vt:lpstr>Outline</vt:lpstr>
      <vt:lpstr>Introduction to 2-3-4 Trees</vt:lpstr>
      <vt:lpstr>Introduction to 2-3-4 Trees (Cont.)</vt:lpstr>
      <vt:lpstr>2-3-4 Tree Organization</vt:lpstr>
      <vt:lpstr>Searching for a Data Item in 2-3-4 Tree</vt:lpstr>
      <vt:lpstr>PowerPoint Presentation</vt:lpstr>
      <vt:lpstr>Outline</vt:lpstr>
      <vt:lpstr>2-3-4 Trees Insertion</vt:lpstr>
      <vt:lpstr>Insertion with no Splits</vt:lpstr>
      <vt:lpstr>Splits Procedure</vt:lpstr>
      <vt:lpstr>Insertion with Splits</vt:lpstr>
      <vt:lpstr>Item Insertion in 2-3-4 Trees Pseudo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The Role of Statistics and the Data Analysis Process</dc:title>
  <dc:creator>Sokha</dc:creator>
  <cp:lastModifiedBy>User</cp:lastModifiedBy>
  <cp:revision>881</cp:revision>
  <dcterms:created xsi:type="dcterms:W3CDTF">2015-04-24T22:36:42Z</dcterms:created>
  <dcterms:modified xsi:type="dcterms:W3CDTF">2020-02-05T07:10:37Z</dcterms:modified>
</cp:coreProperties>
</file>