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00" r:id="rId2"/>
    <p:sldId id="313" r:id="rId3"/>
    <p:sldId id="314" r:id="rId4"/>
    <p:sldId id="315" r:id="rId5"/>
    <p:sldId id="316" r:id="rId6"/>
    <p:sldId id="312" r:id="rId7"/>
    <p:sldId id="28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>
      <p:cViewPr varScale="1">
        <p:scale>
          <a:sx n="70" d="100"/>
          <a:sy n="70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06-Feb-19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06-Feb-19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06-Feb-19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06-Feb-19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06-Feb-19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06-Feb-19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06-Feb-19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06-Feb-19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06-Feb-19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mailto:fe.assignment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Binary Trees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Traversing Binary Tree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Red-Black Trees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Red-Black Tree Insertions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2-3-4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2-3-4 Trees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2, 3, and 4 in the name 2-3-4 tree refer to how many links to child nodes can </a:t>
            </a:r>
            <a:r>
              <a:rPr lang="en-US" dirty="0" smtClean="0"/>
              <a:t>potentially exist </a:t>
            </a:r>
            <a:r>
              <a:rPr lang="en-US" dirty="0"/>
              <a:t>in a given node</a:t>
            </a:r>
            <a:r>
              <a:rPr lang="en-US" dirty="0" smtClean="0"/>
              <a:t>.</a:t>
            </a:r>
          </a:p>
          <a:p>
            <a:r>
              <a:rPr lang="en-US" dirty="0"/>
              <a:t>For </a:t>
            </a:r>
            <a:r>
              <a:rPr lang="en-US" dirty="0" err="1"/>
              <a:t>nonleaf</a:t>
            </a:r>
            <a:r>
              <a:rPr lang="en-US" dirty="0"/>
              <a:t> nodes, the following three arrangements are possible</a:t>
            </a:r>
            <a:r>
              <a:rPr lang="en-US" dirty="0" smtClean="0"/>
              <a:t>: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A node with one data item always has two children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A node with two data items always has three children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A node with three data items always has four children</a:t>
            </a:r>
          </a:p>
          <a:p>
            <a:r>
              <a:rPr lang="en-US" dirty="0" smtClean="0"/>
              <a:t>Thus, if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/>
              <a:t> – number of child links,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 – number of data items.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 = D + 1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2-3-4 </a:t>
            </a:r>
            <a:r>
              <a:rPr lang="en-US" dirty="0" smtClean="0"/>
              <a:t>Trees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a 2-3-4 tree is not called a 1-2-3-4 tree? Because a node cannot have only one child.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59958"/>
            <a:ext cx="4810124" cy="439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2-3-4 Tree Organization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763000" cy="4873752"/>
          </a:xfrm>
        </p:spPr>
        <p:txBody>
          <a:bodyPr>
            <a:normAutofit/>
          </a:bodyPr>
          <a:lstStyle/>
          <a:p>
            <a:r>
              <a:rPr lang="en-US" sz="2000" dirty="0"/>
              <a:t>Data items in a link were numbered from 0 to 2, and the child links from 0 to 3.</a:t>
            </a:r>
          </a:p>
          <a:p>
            <a:r>
              <a:rPr lang="en-US" sz="2000" dirty="0"/>
              <a:t>The data items in a node are arranged in ascending key order from left to right.</a:t>
            </a:r>
          </a:p>
          <a:p>
            <a:r>
              <a:rPr lang="en-US" sz="2000" dirty="0"/>
              <a:t>2-3-4 tree characteristics: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All </a:t>
            </a:r>
            <a:r>
              <a:rPr lang="en-US" sz="1800" dirty="0">
                <a:solidFill>
                  <a:schemeClr val="tx1"/>
                </a:solidFill>
              </a:rPr>
              <a:t>children in the </a:t>
            </a:r>
            <a:r>
              <a:rPr lang="en-US" sz="1800" dirty="0" err="1">
                <a:solidFill>
                  <a:schemeClr val="tx1"/>
                </a:solidFill>
              </a:rPr>
              <a:t>subtree</a:t>
            </a:r>
            <a:r>
              <a:rPr lang="en-US" sz="1800" dirty="0">
                <a:solidFill>
                  <a:schemeClr val="tx1"/>
                </a:solidFill>
              </a:rPr>
              <a:t> rooted at child 0 have key values less than key 0.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All </a:t>
            </a:r>
            <a:r>
              <a:rPr lang="en-US" sz="1800" dirty="0">
                <a:solidFill>
                  <a:schemeClr val="tx1"/>
                </a:solidFill>
              </a:rPr>
              <a:t>children in the </a:t>
            </a:r>
            <a:r>
              <a:rPr lang="en-US" sz="1800" dirty="0" err="1">
                <a:solidFill>
                  <a:schemeClr val="tx1"/>
                </a:solidFill>
              </a:rPr>
              <a:t>subtree</a:t>
            </a:r>
            <a:r>
              <a:rPr lang="en-US" sz="1800" dirty="0">
                <a:solidFill>
                  <a:schemeClr val="tx1"/>
                </a:solidFill>
              </a:rPr>
              <a:t> rooted at child 1 have key values greater than key 0 </a:t>
            </a:r>
            <a:r>
              <a:rPr lang="en-US" sz="1800" dirty="0" smtClean="0">
                <a:solidFill>
                  <a:schemeClr val="tx1"/>
                </a:solidFill>
              </a:rPr>
              <a:t>but less </a:t>
            </a:r>
            <a:r>
              <a:rPr lang="en-US" sz="1800" dirty="0">
                <a:solidFill>
                  <a:schemeClr val="tx1"/>
                </a:solidFill>
              </a:rPr>
              <a:t>than key 1.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All </a:t>
            </a:r>
            <a:r>
              <a:rPr lang="en-US" sz="1800" dirty="0">
                <a:solidFill>
                  <a:schemeClr val="tx1"/>
                </a:solidFill>
              </a:rPr>
              <a:t>children in the </a:t>
            </a:r>
            <a:r>
              <a:rPr lang="en-US" sz="1800" dirty="0" err="1">
                <a:solidFill>
                  <a:schemeClr val="tx1"/>
                </a:solidFill>
              </a:rPr>
              <a:t>subtree</a:t>
            </a:r>
            <a:r>
              <a:rPr lang="en-US" sz="1800" dirty="0">
                <a:solidFill>
                  <a:schemeClr val="tx1"/>
                </a:solidFill>
              </a:rPr>
              <a:t> rooted at child 2 have key values greater than key 1 </a:t>
            </a:r>
            <a:r>
              <a:rPr lang="en-US" sz="1800" dirty="0" smtClean="0">
                <a:solidFill>
                  <a:schemeClr val="tx1"/>
                </a:solidFill>
              </a:rPr>
              <a:t>but less </a:t>
            </a:r>
            <a:r>
              <a:rPr lang="en-US" sz="1800" dirty="0">
                <a:solidFill>
                  <a:schemeClr val="tx1"/>
                </a:solidFill>
              </a:rPr>
              <a:t>than key 2.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All </a:t>
            </a:r>
            <a:r>
              <a:rPr lang="en-US" sz="1800" dirty="0">
                <a:solidFill>
                  <a:schemeClr val="tx1"/>
                </a:solidFill>
              </a:rPr>
              <a:t>children in the </a:t>
            </a:r>
            <a:r>
              <a:rPr lang="en-US" sz="1800" dirty="0" err="1">
                <a:solidFill>
                  <a:schemeClr val="tx1"/>
                </a:solidFill>
              </a:rPr>
              <a:t>subtree</a:t>
            </a:r>
            <a:r>
              <a:rPr lang="en-US" sz="1800" dirty="0">
                <a:solidFill>
                  <a:schemeClr val="tx1"/>
                </a:solidFill>
              </a:rPr>
              <a:t> rooted at child 3 have key values greater than key 2.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983538"/>
            <a:ext cx="5367283" cy="187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3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 Data Item in 2-3-4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Finding a data item with a particular key is similar to the search routine in a binary tree.</a:t>
            </a:r>
          </a:p>
          <a:p>
            <a:r>
              <a:rPr lang="en-US" dirty="0"/>
              <a:t>You start at the root, and, unless the search key is found there, select the link that </a:t>
            </a:r>
            <a:r>
              <a:rPr lang="en-US" dirty="0" smtClean="0"/>
              <a:t>leads to </a:t>
            </a:r>
            <a:r>
              <a:rPr lang="en-US" dirty="0"/>
              <a:t>the </a:t>
            </a:r>
            <a:r>
              <a:rPr lang="en-US" dirty="0" err="1"/>
              <a:t>subtree</a:t>
            </a:r>
            <a:r>
              <a:rPr lang="en-US" dirty="0"/>
              <a:t> with the appropriate range of values.</a:t>
            </a:r>
          </a:p>
        </p:txBody>
      </p:sp>
    </p:spTree>
    <p:extLst>
      <p:ext uri="{BB962C8B-B14F-4D97-AF65-F5344CB8AC3E}">
        <p14:creationId xmlns:p14="http://schemas.microsoft.com/office/powerpoint/2010/main" val="7983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228600"/>
            <a:ext cx="3379304" cy="990600"/>
          </a:xfrm>
          <a:prstGeom prst="rect">
            <a:avLst/>
          </a:prstGeom>
        </p:spPr>
        <p:txBody>
          <a:bodyPr vert="horz" anchor="b">
            <a:normAutofit fontScale="900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smtClean="0">
                <a:solidFill>
                  <a:srgbClr val="FF0000"/>
                </a:solidFill>
              </a:rPr>
              <a:t>Homework 23</a:t>
            </a:r>
            <a:r>
              <a:rPr lang="en-US" sz="2600" b="1" dirty="0" smtClean="0">
                <a:solidFill>
                  <a:srgbClr val="FF0000"/>
                </a:solidFill>
              </a:rPr>
              <a:t/>
            </a:r>
            <a:br>
              <a:rPr lang="en-US" sz="2600" b="1" dirty="0" smtClean="0">
                <a:solidFill>
                  <a:srgbClr val="FF0000"/>
                </a:solidFill>
              </a:rPr>
            </a:br>
            <a:r>
              <a:rPr lang="en-US" sz="2600" b="1" dirty="0" smtClean="0">
                <a:solidFill>
                  <a:srgbClr val="FF0000"/>
                </a:solidFill>
              </a:rPr>
              <a:t>submit to: </a:t>
            </a:r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  <a:hlinkClick r:id="rId2"/>
              </a:rPr>
              <a:t>fe.assignment@gmail.com</a:t>
            </a:r>
            <a:endParaRPr lang="en-US" sz="27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600" kern="1200">
                <a:solidFill>
                  <a:schemeClr val="accent3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65FDCF-ADEA-4DDA-9CF5-4D5F51BD134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18247" y="1752600"/>
            <a:ext cx="8773353" cy="3429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Font typeface="Wingdings 2"/>
              <a:buAutoNum type="arabicPeriod"/>
            </a:pPr>
            <a:r>
              <a:rPr lang="en-US" sz="2400" dirty="0" smtClean="0"/>
              <a:t>Create a 2-3-4 Tree.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2400" dirty="0" smtClean="0"/>
              <a:t>Create a function for searching a data item in 2-3-4 Tree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8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92" y="192156"/>
            <a:ext cx="10541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c.ymcdn.com/sites/cbaofga.site-ym.com/resource/resmgr/Newsletter_Images/dead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117"/>
            <a:ext cx="1809750" cy="121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25208" y="89452"/>
            <a:ext cx="3379304" cy="758952"/>
          </a:xfrm>
          <a:prstGeom prst="rect">
            <a:avLst/>
          </a:prstGeom>
          <a:noFill/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300" b="1" dirty="0" smtClean="0">
                <a:solidFill>
                  <a:srgbClr val="FF0000"/>
                </a:solidFill>
              </a:rPr>
              <a:t>Mon., 7-March-2016</a:t>
            </a:r>
          </a:p>
          <a:p>
            <a:pPr algn="l"/>
            <a:r>
              <a:rPr lang="en-US" sz="2300" b="1" dirty="0" smtClean="0">
                <a:solidFill>
                  <a:srgbClr val="FF0000"/>
                </a:solidFill>
              </a:rPr>
              <a:t>	@ 15:00</a:t>
            </a:r>
            <a:endParaRPr lang="en-US" sz="2300" b="1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8292" y="4567904"/>
            <a:ext cx="8803308" cy="1680496"/>
            <a:chOff x="188292" y="4419600"/>
            <a:chExt cx="8803308" cy="1680496"/>
          </a:xfrm>
        </p:grpSpPr>
        <p:pic>
          <p:nvPicPr>
            <p:cNvPr id="12" name="Picture 2" descr="http://www.taxslayer.com/blog/image.axd?picture=/2015/April%202015/lat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92" y="4419600"/>
              <a:ext cx="1993900" cy="168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258392" y="5269468"/>
              <a:ext cx="6733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Late submission: the score will be </a:t>
              </a:r>
              <a:r>
                <a:rPr lang="en-US" dirty="0" smtClean="0">
                  <a:solidFill>
                    <a:srgbClr val="FF0000"/>
                  </a:solidFill>
                </a:rPr>
                <a:t>minus</a:t>
              </a:r>
              <a:r>
                <a:rPr lang="en-US" dirty="0" smtClean="0"/>
                <a:t> 10% for every hour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486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To be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6268</TotalTime>
  <Words>363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Consolas</vt:lpstr>
      <vt:lpstr>Georgia</vt:lpstr>
      <vt:lpstr>Wingdings</vt:lpstr>
      <vt:lpstr>Wingdings 2</vt:lpstr>
      <vt:lpstr>Civic</vt:lpstr>
      <vt:lpstr>Outline</vt:lpstr>
      <vt:lpstr>Introduction to 2-3-4 Trees</vt:lpstr>
      <vt:lpstr>Introduction to 2-3-4 Trees (Cont.)</vt:lpstr>
      <vt:lpstr>2-3-4 Tree Organization</vt:lpstr>
      <vt:lpstr>Searching for a Data Item in 2-3-4 Tree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lastModifiedBy>User</cp:lastModifiedBy>
  <cp:revision>878</cp:revision>
  <dcterms:created xsi:type="dcterms:W3CDTF">2015-04-24T22:36:42Z</dcterms:created>
  <dcterms:modified xsi:type="dcterms:W3CDTF">2019-02-06T03:09:47Z</dcterms:modified>
</cp:coreProperties>
</file>