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12" r:id="rId13"/>
    <p:sldId id="324" r:id="rId14"/>
    <p:sldId id="325" r:id="rId15"/>
    <p:sldId id="326" r:id="rId16"/>
    <p:sldId id="327" r:id="rId17"/>
    <p:sldId id="329" r:id="rId18"/>
    <p:sldId id="330" r:id="rId19"/>
    <p:sldId id="331" r:id="rId20"/>
    <p:sldId id="332" r:id="rId21"/>
    <p:sldId id="333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72711" autoAdjust="0"/>
  </p:normalViewPr>
  <p:slideViewPr>
    <p:cSldViewPr>
      <p:cViewPr varScale="1">
        <p:scale>
          <a:sx n="54" d="100"/>
          <a:sy n="54" d="100"/>
        </p:scale>
        <p:origin x="106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8CEB-1302-415F-94A5-665A1A6353E2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F37-632B-434A-A042-F171291F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F37-632B-434A-A042-F171291F8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8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SzPct val="100000"/>
              <a:buNone/>
            </a:pPr>
            <a:r>
              <a:rPr lang="en-US" sz="3500" dirty="0" smtClean="0">
                <a:solidFill>
                  <a:srgbClr val="0070C0"/>
                </a:solidFill>
                <a:latin typeface="Century Gothic"/>
                <a:cs typeface="Century Gothic"/>
              </a:rPr>
              <a:t>Recursive:</a:t>
            </a:r>
          </a:p>
          <a:p>
            <a:pPr marL="0" indent="0" algn="just">
              <a:buSzPct val="100000"/>
              <a:buNone/>
            </a:pPr>
            <a:r>
              <a:rPr lang="en-US" sz="3500" dirty="0" err="1" smtClean="0">
                <a:solidFill>
                  <a:srgbClr val="0070C0"/>
                </a:solidFill>
                <a:latin typeface="Century Gothic"/>
                <a:cs typeface="Century Gothic"/>
              </a:rPr>
              <a:t>VisitedList</a:t>
            </a:r>
            <a:r>
              <a:rPr lang="en-US" sz="3500" dirty="0" smtClean="0">
                <a:solidFill>
                  <a:srgbClr val="0070C0"/>
                </a:solidFill>
                <a:latin typeface="Century Gothic"/>
                <a:cs typeface="Century Gothic"/>
              </a:rPr>
              <a:t> = { }</a:t>
            </a:r>
          </a:p>
          <a:p>
            <a:pPr marL="0" indent="0" algn="just">
              <a:buSzPct val="100000"/>
              <a:buNone/>
            </a:pPr>
            <a:r>
              <a:rPr lang="en-US" sz="3500" b="1" dirty="0" smtClean="0">
                <a:latin typeface="Century Gothic"/>
                <a:cs typeface="Century Gothic"/>
              </a:rPr>
              <a:t>DFS</a:t>
            </a:r>
            <a:r>
              <a:rPr lang="en-US" sz="3500" dirty="0" smtClean="0">
                <a:latin typeface="Century Gothic"/>
                <a:cs typeface="Century Gothic"/>
              </a:rPr>
              <a:t> (s, G) </a:t>
            </a:r>
            <a:r>
              <a:rPr lang="en-US" sz="3500" dirty="0" smtClean="0">
                <a:solidFill>
                  <a:srgbClr val="FF0000"/>
                </a:solidFill>
                <a:latin typeface="Century Gothic"/>
                <a:cs typeface="Century Gothic"/>
              </a:rPr>
              <a:t>Begin</a:t>
            </a:r>
          </a:p>
          <a:p>
            <a:pPr marL="548640" lvl="2" indent="0" algn="just">
              <a:buSzPct val="100000"/>
              <a:buNone/>
            </a:pPr>
            <a:r>
              <a:rPr lang="en-US" sz="3000" dirty="0" smtClean="0">
                <a:latin typeface="Century Gothic"/>
                <a:cs typeface="Century Gothic"/>
              </a:rPr>
              <a:t>Visit </a:t>
            </a:r>
            <a:r>
              <a:rPr lang="en-US" sz="3000" i="1" dirty="0" smtClean="0">
                <a:latin typeface="Century Gothic"/>
                <a:cs typeface="Century Gothic"/>
              </a:rPr>
              <a:t>s</a:t>
            </a:r>
            <a:r>
              <a:rPr lang="en-US" sz="3000" dirty="0" smtClean="0">
                <a:latin typeface="Century Gothic"/>
                <a:cs typeface="Century Gothic"/>
              </a:rPr>
              <a:t> and add </a:t>
            </a:r>
            <a:r>
              <a:rPr lang="en-US" sz="3000" i="1" dirty="0" smtClean="0">
                <a:latin typeface="Century Gothic"/>
                <a:cs typeface="Century Gothic"/>
              </a:rPr>
              <a:t>s</a:t>
            </a:r>
            <a:r>
              <a:rPr lang="en-US" sz="3000" dirty="0" smtClean="0">
                <a:latin typeface="Century Gothic"/>
                <a:cs typeface="Century Gothic"/>
              </a:rPr>
              <a:t> to </a:t>
            </a:r>
            <a:r>
              <a:rPr lang="en-US" sz="3000" dirty="0" err="1" smtClean="0">
                <a:solidFill>
                  <a:srgbClr val="0070C0"/>
                </a:solidFill>
                <a:latin typeface="Century Gothic"/>
                <a:cs typeface="Century Gothic"/>
              </a:rPr>
              <a:t>VisitedList</a:t>
            </a:r>
            <a:endParaRPr lang="en-US" sz="3000" dirty="0" smtClean="0">
              <a:solidFill>
                <a:srgbClr val="0070C0"/>
              </a:solidFill>
              <a:latin typeface="Century Gothic"/>
              <a:cs typeface="Century Gothic"/>
            </a:endParaRPr>
          </a:p>
          <a:p>
            <a:pPr marL="274320" lvl="1" indent="0" algn="just">
              <a:buSzPct val="100000"/>
              <a:buNone/>
            </a:pPr>
            <a:r>
              <a:rPr lang="en-US" sz="3000" dirty="0" smtClean="0">
                <a:solidFill>
                  <a:schemeClr val="tx1"/>
                </a:solidFill>
                <a:latin typeface="Century Gothic"/>
                <a:cs typeface="Century Gothic"/>
              </a:rPr>
              <a:t>  For each successor </a:t>
            </a:r>
            <a:r>
              <a:rPr lang="en-US" sz="3000" i="1" dirty="0" smtClean="0">
                <a:solidFill>
                  <a:srgbClr val="0070C0"/>
                </a:solidFill>
                <a:latin typeface="Century Gothic"/>
                <a:cs typeface="Century Gothic"/>
              </a:rPr>
              <a:t>m</a:t>
            </a:r>
            <a:r>
              <a:rPr lang="en-US" sz="3000" dirty="0" smtClean="0">
                <a:solidFill>
                  <a:schemeClr val="tx1"/>
                </a:solidFill>
                <a:latin typeface="Century Gothic"/>
                <a:cs typeface="Century Gothic"/>
              </a:rPr>
              <a:t> of </a:t>
            </a:r>
            <a:r>
              <a:rPr lang="en-US" sz="3000" i="1" dirty="0" smtClean="0">
                <a:solidFill>
                  <a:srgbClr val="0070C0"/>
                </a:solidFill>
                <a:latin typeface="Century Gothic"/>
                <a:cs typeface="Century Gothic"/>
              </a:rPr>
              <a:t>s</a:t>
            </a:r>
            <a:r>
              <a:rPr lang="en-US" sz="3000" dirty="0" smtClean="0">
                <a:solidFill>
                  <a:schemeClr val="tx1"/>
                </a:solidFill>
                <a:latin typeface="Century Gothic"/>
                <a:cs typeface="Century Gothic"/>
              </a:rPr>
              <a:t>:</a:t>
            </a:r>
          </a:p>
          <a:p>
            <a:pPr marL="274320" lvl="1" indent="0" algn="just">
              <a:buSzPct val="100000"/>
              <a:buNone/>
            </a:pPr>
            <a:r>
              <a:rPr lang="en-US" sz="3000" dirty="0" smtClean="0">
                <a:solidFill>
                  <a:schemeClr val="tx1"/>
                </a:solidFill>
                <a:latin typeface="Century Gothic"/>
                <a:cs typeface="Century Gothic"/>
              </a:rPr>
              <a:t>           if </a:t>
            </a:r>
            <a:r>
              <a:rPr lang="en-US" sz="3000" dirty="0" smtClean="0">
                <a:solidFill>
                  <a:srgbClr val="0070C0"/>
                </a:solidFill>
                <a:latin typeface="Century Gothic"/>
                <a:cs typeface="Century Gothic"/>
              </a:rPr>
              <a:t>m</a:t>
            </a:r>
            <a:r>
              <a:rPr lang="en-US" sz="3000" dirty="0" smtClean="0">
                <a:solidFill>
                  <a:schemeClr val="tx1"/>
                </a:solidFill>
                <a:latin typeface="Century Gothic"/>
                <a:cs typeface="Century Gothic"/>
              </a:rPr>
              <a:t> is </a:t>
            </a:r>
            <a:r>
              <a:rPr lang="en-US" sz="3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NOT</a:t>
            </a:r>
            <a:r>
              <a:rPr lang="en-US" sz="3000" dirty="0" smtClean="0">
                <a:solidFill>
                  <a:schemeClr val="tx1"/>
                </a:solidFill>
                <a:latin typeface="Century Gothic"/>
                <a:cs typeface="Century Gothic"/>
              </a:rPr>
              <a:t> in </a:t>
            </a:r>
            <a:r>
              <a:rPr lang="en-US" sz="3000" dirty="0" err="1" smtClean="0">
                <a:solidFill>
                  <a:srgbClr val="0070C0"/>
                </a:solidFill>
                <a:latin typeface="Century Gothic"/>
                <a:cs typeface="Century Gothic"/>
              </a:rPr>
              <a:t>VisitedList</a:t>
            </a:r>
            <a:r>
              <a:rPr lang="en-US" sz="3000" dirty="0" smtClean="0">
                <a:solidFill>
                  <a:srgbClr val="0070C0"/>
                </a:solidFill>
                <a:latin typeface="Century Gothic"/>
                <a:cs typeface="Century Gothic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latin typeface="Century Gothic"/>
                <a:cs typeface="Century Gothic"/>
              </a:rPr>
              <a:t>then</a:t>
            </a:r>
          </a:p>
          <a:p>
            <a:pPr marL="274320" lvl="1" indent="0" algn="just">
              <a:buSzPct val="100000"/>
              <a:buNone/>
            </a:pPr>
            <a:r>
              <a:rPr lang="en-US" sz="3000" dirty="0" smtClean="0">
                <a:solidFill>
                  <a:schemeClr val="tx1"/>
                </a:solidFill>
                <a:latin typeface="Century Gothic"/>
                <a:cs typeface="Century Gothic"/>
              </a:rPr>
              <a:t>                     </a:t>
            </a:r>
            <a:r>
              <a:rPr lang="en-US" sz="3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DFS</a:t>
            </a:r>
            <a:r>
              <a:rPr lang="en-US" sz="3000" dirty="0" smtClean="0">
                <a:solidFill>
                  <a:schemeClr val="tx1"/>
                </a:solidFill>
                <a:latin typeface="Century Gothic"/>
                <a:cs typeface="Century Gothic"/>
              </a:rPr>
              <a:t>( m, G )</a:t>
            </a:r>
            <a:endParaRPr lang="en-US" sz="3500" dirty="0" smtClean="0">
              <a:latin typeface="Century Gothic"/>
              <a:cs typeface="Century Gothic"/>
            </a:endParaRPr>
          </a:p>
          <a:p>
            <a:pPr marL="0" indent="0" algn="just">
              <a:buSzPct val="100000"/>
              <a:buNone/>
            </a:pPr>
            <a:r>
              <a:rPr lang="en-US" sz="3600" dirty="0" smtClean="0">
                <a:solidFill>
                  <a:srgbClr val="FF0000"/>
                </a:solidFill>
                <a:latin typeface="Century Gothic"/>
                <a:cs typeface="Century Gothic"/>
              </a:rPr>
              <a:t>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F37-632B-434A-A042-F171291F83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F67D-494B-44B3-885E-087099292403}" type="datetime1">
              <a:rPr lang="en-US" smtClean="0"/>
              <a:t>1/10/2017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30B-65E1-4915-B548-117303F6EF30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D53E-A6C9-41A2-B92B-AA09E4BBB999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2675-5FEC-4D3B-9C41-A93511181201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90DA-56DD-4196-8DF4-BE2A207B7178}" type="datetime1">
              <a:rPr lang="en-US" smtClean="0"/>
              <a:t>1/10/2017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8F0833F-E2A1-44C8-8DB2-70423BF392BF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CDB-167F-41C3-8B0C-B6464203DA9F}" type="datetime1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87A-B144-4886-A4F7-340E6919EF0D}" type="datetime1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8E7B-D643-4284-B662-154C3C76CB3B}" type="datetime1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B039-D469-446A-BA10-3D5E0B3C0B1E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5F34E2F-C917-412F-9E3E-BE8C81F2664A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D39F3A-8567-4592-B1DA-57083B7F65A4}" type="datetime1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772400" cy="1470025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aseline="30000" dirty="0" smtClean="0">
                <a:solidFill>
                  <a:schemeClr val="bg1"/>
                </a:solidFill>
              </a:rPr>
              <a:t>Chapter 6</a:t>
            </a:r>
            <a:r>
              <a:rPr lang="en-US" baseline="30000" dirty="0">
                <a:solidFill>
                  <a:schemeClr val="bg1"/>
                </a:solidFill>
              </a:rPr>
              <a:t/>
            </a:r>
            <a:br>
              <a:rPr lang="en-US" baseline="30000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Graphs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hape 49"/>
          <p:cNvSpPr txBox="1">
            <a:spLocks/>
          </p:cNvSpPr>
          <p:nvPr/>
        </p:nvSpPr>
        <p:spPr>
          <a:xfrm>
            <a:off x="304800" y="533400"/>
            <a:ext cx="84582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Times New Roman"/>
                <a:cs typeface="Times New Roman" pitchFamily="18" charset="0"/>
              </a:rPr>
              <a:t>ZAMAN UNIVERSITY</a:t>
            </a:r>
            <a:endParaRPr lang="en-US" sz="2600" dirty="0">
              <a:solidFill>
                <a:schemeClr val="tx2">
                  <a:lumMod val="75000"/>
                </a:schemeClr>
              </a:solidFill>
              <a:latin typeface="+mj-lt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799" y="2743200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Structures and Algorithms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Representation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this representation (also called adjacency list representation), </a:t>
            </a:r>
            <a:r>
              <a:rPr lang="en-US" dirty="0" smtClean="0"/>
              <a:t>graph is stored as linked </a:t>
            </a:r>
            <a:r>
              <a:rPr lang="en-US" dirty="0"/>
              <a:t>structure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05200"/>
            <a:ext cx="5229225" cy="320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30" y="3886200"/>
            <a:ext cx="248086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8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Linked List </a:t>
            </a:r>
            <a:r>
              <a:rPr lang="en-US" sz="2400" dirty="0" smtClean="0"/>
              <a:t>Representation for Direct Weighted Graph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3039752"/>
            <a:ext cx="2601863" cy="254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065152"/>
            <a:ext cx="5832644" cy="287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3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12</a:t>
            </a:fld>
            <a:endParaRPr lang="en-US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600" kern="1200">
                <a:solidFill>
                  <a:schemeClr val="accent3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65FDCF-ADEA-4DDA-9CF5-4D5F51BD134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18247" y="3200400"/>
            <a:ext cx="8773353" cy="1981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/>
              <a:t>Number of node is random or fixed and edges are also random.</a:t>
            </a:r>
          </a:p>
          <a:p>
            <a:pPr marL="0" indent="0">
              <a:buNone/>
            </a:pPr>
            <a:r>
              <a:rPr lang="en-US" sz="2400" dirty="0" smtClean="0"/>
              <a:t>Write </a:t>
            </a:r>
            <a:r>
              <a:rPr lang="en-US" sz="2400" dirty="0"/>
              <a:t>a program to represent graph as Adjacent Matrix and Linked List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8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818" y="1026372"/>
            <a:ext cx="1892209" cy="189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86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Terminology and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</a:t>
            </a:r>
          </a:p>
          <a:p>
            <a:r>
              <a:rPr lang="en-US" dirty="0">
                <a:solidFill>
                  <a:srgbClr val="FF0000"/>
                </a:solidFill>
              </a:rPr>
              <a:t>Graph </a:t>
            </a:r>
            <a:r>
              <a:rPr lang="en-US" dirty="0" smtClean="0">
                <a:solidFill>
                  <a:srgbClr val="FF0000"/>
                </a:solidFill>
              </a:rPr>
              <a:t>Traversals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Shortest-Paths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Problems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Minimum-Cost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181706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in tree, traversing a graph consists of visiting each vertex only one time</a:t>
            </a:r>
          </a:p>
          <a:p>
            <a:r>
              <a:rPr lang="en-US" dirty="0" smtClean="0"/>
              <a:t>Simple traversal algorithms used for trees CANNOT be applied in graph, since graphs may include cycles, thus the tree traversal algorithms would result infinite loops.</a:t>
            </a:r>
          </a:p>
          <a:p>
            <a:r>
              <a:rPr lang="en-US" dirty="0" smtClean="0"/>
              <a:t>To prevent this, for each visited vertex will be marked to avoid revisiting.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Terminology and Representations</a:t>
            </a:r>
          </a:p>
          <a:p>
            <a:r>
              <a:rPr lang="en-US" dirty="0">
                <a:solidFill>
                  <a:srgbClr val="FF0000"/>
                </a:solidFill>
              </a:rPr>
              <a:t>Graph </a:t>
            </a:r>
            <a:r>
              <a:rPr lang="en-US" dirty="0" smtClean="0">
                <a:solidFill>
                  <a:srgbClr val="FF0000"/>
                </a:solidFill>
              </a:rPr>
              <a:t>Traversals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Depth First Search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Breadth First Search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Shortest-Paths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Problems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Minimum-Cost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30161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7589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Graph Traversals: Depth First Search (s, G) - </a:t>
            </a:r>
            <a:r>
              <a:rPr lang="en-US" sz="2400" dirty="0" smtClean="0">
                <a:solidFill>
                  <a:srgbClr val="FF0000"/>
                </a:solidFill>
              </a:rPr>
              <a:t>Iterative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4754563"/>
          </a:xfrm>
        </p:spPr>
        <p:txBody>
          <a:bodyPr>
            <a:normAutofit/>
          </a:bodyPr>
          <a:lstStyle/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en-US" sz="2800" dirty="0" smtClean="0">
                <a:latin typeface="Century Gothic"/>
                <a:cs typeface="Century Gothic"/>
              </a:rPr>
              <a:t>Initialize:	 Set </a:t>
            </a:r>
            <a:r>
              <a:rPr lang="en-US" sz="3200" dirty="0">
                <a:solidFill>
                  <a:srgbClr val="0070C0"/>
                </a:solidFill>
                <a:latin typeface="Century Gothic"/>
                <a:cs typeface="Century Gothic"/>
              </a:rPr>
              <a:t>Stack = { s }, </a:t>
            </a:r>
            <a:r>
              <a:rPr lang="en-US" sz="2800" dirty="0" err="1" smtClean="0">
                <a:solidFill>
                  <a:srgbClr val="0070C0"/>
                </a:solidFill>
                <a:latin typeface="Century Gothic"/>
                <a:cs typeface="Century Gothic"/>
              </a:rPr>
              <a:t>VisitedList</a:t>
            </a:r>
            <a:r>
              <a:rPr lang="en-US" sz="2800" dirty="0" smtClean="0">
                <a:solidFill>
                  <a:srgbClr val="0070C0"/>
                </a:solidFill>
                <a:latin typeface="Century Gothic"/>
                <a:cs typeface="Century Gothic"/>
              </a:rPr>
              <a:t> = { }</a:t>
            </a:r>
          </a:p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en-US" sz="2800" dirty="0" smtClean="0">
                <a:latin typeface="Century Gothic"/>
                <a:cs typeface="Century Gothic"/>
              </a:rPr>
              <a:t>Terminate if </a:t>
            </a:r>
            <a:r>
              <a:rPr lang="en-US" sz="3200" dirty="0">
                <a:solidFill>
                  <a:srgbClr val="0070C0"/>
                </a:solidFill>
                <a:latin typeface="Century Gothic"/>
                <a:cs typeface="Century Gothic"/>
              </a:rPr>
              <a:t>Stack</a:t>
            </a:r>
            <a:r>
              <a:rPr lang="en-US" sz="2800" dirty="0" smtClean="0">
                <a:latin typeface="Century Gothic"/>
                <a:cs typeface="Century Gothic"/>
              </a:rPr>
              <a:t> is empty</a:t>
            </a:r>
          </a:p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en-US" sz="2800" dirty="0">
                <a:latin typeface="Century Gothic"/>
                <a:cs typeface="Century Gothic"/>
              </a:rPr>
              <a:t>Select a vertex, </a:t>
            </a:r>
            <a:r>
              <a:rPr lang="en-US" sz="2800" i="1" dirty="0">
                <a:latin typeface="Century Gothic"/>
                <a:cs typeface="Century Gothic"/>
              </a:rPr>
              <a:t>n</a:t>
            </a:r>
            <a:r>
              <a:rPr lang="en-US" sz="2800" dirty="0">
                <a:latin typeface="Century Gothic"/>
                <a:cs typeface="Century Gothic"/>
              </a:rPr>
              <a:t>, from </a:t>
            </a:r>
            <a:r>
              <a:rPr lang="en-US" sz="3200" dirty="0" smtClean="0">
                <a:solidFill>
                  <a:srgbClr val="0070C0"/>
                </a:solidFill>
                <a:latin typeface="Century Gothic"/>
                <a:cs typeface="Century Gothic"/>
              </a:rPr>
              <a:t>Stack</a:t>
            </a:r>
          </a:p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en-US" sz="3200" dirty="0">
                <a:latin typeface="Century Gothic"/>
                <a:cs typeface="Century Gothic"/>
              </a:rPr>
              <a:t>Visit </a:t>
            </a:r>
            <a:r>
              <a:rPr lang="en-US" sz="3200" i="1" dirty="0">
                <a:latin typeface="Century Gothic"/>
                <a:cs typeface="Century Gothic"/>
              </a:rPr>
              <a:t>n</a:t>
            </a:r>
            <a:r>
              <a:rPr lang="en-US" sz="3200" dirty="0">
                <a:latin typeface="Century Gothic"/>
                <a:cs typeface="Century Gothic"/>
              </a:rPr>
              <a:t> and save </a:t>
            </a:r>
            <a:r>
              <a:rPr lang="en-US" sz="3200" i="1" dirty="0">
                <a:latin typeface="Century Gothic"/>
                <a:cs typeface="Century Gothic"/>
              </a:rPr>
              <a:t>n</a:t>
            </a:r>
            <a:r>
              <a:rPr lang="en-US" sz="3200" dirty="0">
                <a:latin typeface="Century Gothic"/>
                <a:cs typeface="Century Gothic"/>
              </a:rPr>
              <a:t> to </a:t>
            </a:r>
            <a:r>
              <a:rPr lang="en-US" sz="3200" dirty="0" err="1">
                <a:solidFill>
                  <a:srgbClr val="0070C0"/>
                </a:solidFill>
                <a:latin typeface="Century Gothic"/>
                <a:cs typeface="Century Gothic"/>
              </a:rPr>
              <a:t>VisitedList</a:t>
            </a:r>
            <a:r>
              <a:rPr lang="en-US" sz="3200" dirty="0">
                <a:solidFill>
                  <a:srgbClr val="0070C0"/>
                </a:solidFill>
                <a:latin typeface="Century Gothic"/>
                <a:cs typeface="Century Gothic"/>
              </a:rPr>
              <a:t> </a:t>
            </a:r>
            <a:endParaRPr lang="en-US" sz="2800" dirty="0" smtClean="0">
              <a:latin typeface="Century Gothic"/>
              <a:cs typeface="Century Gothic"/>
            </a:endParaRPr>
          </a:p>
          <a:p>
            <a:pPr marL="514350" indent="-514350" algn="just">
              <a:buSzPct val="100000"/>
              <a:buFont typeface="+mj-lt"/>
              <a:buAutoNum type="arabicPeriod" startAt="5"/>
            </a:pPr>
            <a:r>
              <a:rPr lang="en-US" sz="3200" dirty="0" smtClean="0">
                <a:latin typeface="Century Gothic"/>
                <a:cs typeface="Century Gothic"/>
              </a:rPr>
              <a:t>Expand: Define Successors </a:t>
            </a:r>
            <a:r>
              <a:rPr lang="en-US" sz="3200" i="1" dirty="0" smtClean="0">
                <a:latin typeface="Century Gothic"/>
                <a:cs typeface="Century Gothic"/>
              </a:rPr>
              <a:t>m</a:t>
            </a:r>
            <a:r>
              <a:rPr lang="en-US" sz="3200" dirty="0" smtClean="0">
                <a:latin typeface="Century Gothic"/>
                <a:cs typeface="Century Gothic"/>
              </a:rPr>
              <a:t> of vertex </a:t>
            </a:r>
            <a:r>
              <a:rPr lang="en-US" sz="3200" i="1" dirty="0" smtClean="0">
                <a:latin typeface="Century Gothic"/>
                <a:cs typeface="Century Gothic"/>
              </a:rPr>
              <a:t>n in G</a:t>
            </a:r>
            <a:r>
              <a:rPr lang="en-US" sz="3200" dirty="0" smtClean="0">
                <a:latin typeface="Century Gothic"/>
                <a:cs typeface="Century Gothic"/>
              </a:rPr>
              <a:t>. For each successor, </a:t>
            </a:r>
            <a:r>
              <a:rPr lang="en-US" sz="3200" i="1" dirty="0" smtClean="0">
                <a:solidFill>
                  <a:srgbClr val="0070C0"/>
                </a:solidFill>
                <a:latin typeface="Century Gothic"/>
                <a:cs typeface="Century Gothic"/>
              </a:rPr>
              <a:t>m</a:t>
            </a:r>
            <a:r>
              <a:rPr lang="en-US" sz="3200" dirty="0" smtClean="0">
                <a:solidFill>
                  <a:srgbClr val="0070C0"/>
                </a:solidFill>
                <a:latin typeface="Century Gothic"/>
                <a:cs typeface="Century Gothic"/>
              </a:rPr>
              <a:t>, </a:t>
            </a:r>
            <a:r>
              <a:rPr lang="en-US" sz="3200" dirty="0" smtClean="0">
                <a:latin typeface="Century Gothic"/>
                <a:cs typeface="Century Gothic"/>
              </a:rPr>
              <a:t>insert </a:t>
            </a:r>
            <a:r>
              <a:rPr lang="en-US" sz="3200" i="1" dirty="0" smtClean="0">
                <a:solidFill>
                  <a:srgbClr val="0070C0"/>
                </a:solidFill>
                <a:latin typeface="Century Gothic"/>
                <a:cs typeface="Century Gothic"/>
              </a:rPr>
              <a:t>m</a:t>
            </a:r>
            <a:r>
              <a:rPr lang="en-US" sz="3200" dirty="0" smtClean="0">
                <a:solidFill>
                  <a:srgbClr val="0070C0"/>
                </a:solidFill>
                <a:latin typeface="Century Gothic"/>
                <a:cs typeface="Century Gothic"/>
              </a:rPr>
              <a:t> </a:t>
            </a:r>
            <a:r>
              <a:rPr lang="en-US" sz="3200" dirty="0" smtClean="0">
                <a:latin typeface="Century Gothic"/>
                <a:cs typeface="Century Gothic"/>
              </a:rPr>
              <a:t>in </a:t>
            </a:r>
            <a:r>
              <a:rPr lang="en-US" sz="3200" dirty="0" smtClean="0">
                <a:solidFill>
                  <a:srgbClr val="0070C0"/>
                </a:solidFill>
                <a:latin typeface="Century Gothic"/>
                <a:cs typeface="Century Gothic"/>
              </a:rPr>
              <a:t>Stack </a:t>
            </a:r>
            <a:r>
              <a:rPr lang="en-US" sz="3200" dirty="0" smtClean="0">
                <a:latin typeface="Century Gothic"/>
                <a:cs typeface="Century Gothic"/>
              </a:rPr>
              <a:t>only  if </a:t>
            </a:r>
            <a:r>
              <a:rPr lang="en-US" sz="3200" i="1" dirty="0" smtClean="0">
                <a:solidFill>
                  <a:srgbClr val="0070C0"/>
                </a:solidFill>
                <a:latin typeface="Century Gothic"/>
                <a:cs typeface="Century Gothic"/>
              </a:rPr>
              <a:t>m </a:t>
            </a:r>
            <a:r>
              <a:rPr lang="en-US" sz="3200" dirty="0" smtClean="0">
                <a:solidFill>
                  <a:srgbClr val="0070C0"/>
                </a:solidFill>
                <a:latin typeface="Century Gothic"/>
                <a:cs typeface="Century Gothic"/>
              </a:rPr>
              <a:t>∉ [ Stack ⋃ </a:t>
            </a:r>
            <a:r>
              <a:rPr lang="en-US" sz="3200" dirty="0" err="1">
                <a:solidFill>
                  <a:srgbClr val="0070C0"/>
                </a:solidFill>
                <a:latin typeface="Century Gothic"/>
                <a:cs typeface="Century Gothic"/>
              </a:rPr>
              <a:t>VisitedList</a:t>
            </a:r>
            <a:r>
              <a:rPr lang="en-US" sz="3200" dirty="0">
                <a:solidFill>
                  <a:srgbClr val="0070C0"/>
                </a:solidFill>
                <a:latin typeface="Century Gothic"/>
                <a:cs typeface="Century Gothic"/>
              </a:rPr>
              <a:t> ]</a:t>
            </a:r>
            <a:endParaRPr lang="en-US" sz="3200" dirty="0" smtClean="0">
              <a:solidFill>
                <a:srgbClr val="0070C0"/>
              </a:solidFill>
              <a:latin typeface="Century Gothic"/>
              <a:cs typeface="Century Gothic"/>
            </a:endParaRPr>
          </a:p>
          <a:p>
            <a:pPr marL="514350" indent="-514350" algn="just">
              <a:buSzPct val="100000"/>
              <a:buFont typeface="+mj-lt"/>
              <a:buAutoNum type="arabicPeriod" startAt="6"/>
            </a:pPr>
            <a:r>
              <a:rPr lang="en-US" sz="3200" dirty="0" smtClean="0">
                <a:latin typeface="Century Gothic"/>
                <a:cs typeface="Century Gothic"/>
              </a:rPr>
              <a:t>Loop:	Go to step 2</a:t>
            </a:r>
          </a:p>
          <a:p>
            <a:pPr algn="just"/>
            <a:endParaRPr lang="en-US" sz="2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3672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Animation of Depth </a:t>
            </a:r>
            <a:r>
              <a:rPr lang="en-US" sz="3600" dirty="0"/>
              <a:t>First </a:t>
            </a:r>
            <a:r>
              <a:rPr lang="en-US" sz="3600" dirty="0" smtClean="0"/>
              <a:t>Search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upload.wikimedia.org/wikipedia/commons/7/7f/Depth-First-Search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54102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6324600"/>
            <a:ext cx="422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https://commons.wikimedia.org</a:t>
            </a:r>
          </a:p>
        </p:txBody>
      </p:sp>
    </p:spTree>
    <p:extLst>
      <p:ext uri="{BB962C8B-B14F-4D97-AF65-F5344CB8AC3E}">
        <p14:creationId xmlns:p14="http://schemas.microsoft.com/office/powerpoint/2010/main" val="10139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Terminology and Representations</a:t>
            </a:r>
          </a:p>
          <a:p>
            <a:r>
              <a:rPr lang="en-US" dirty="0">
                <a:solidFill>
                  <a:srgbClr val="FF0000"/>
                </a:solidFill>
              </a:rPr>
              <a:t>Graph </a:t>
            </a:r>
            <a:r>
              <a:rPr lang="en-US" dirty="0" smtClean="0">
                <a:solidFill>
                  <a:srgbClr val="FF0000"/>
                </a:solidFill>
              </a:rPr>
              <a:t>Traversals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Depth First Search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Breadth First Search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Shortest-Paths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Problems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Minimum-Cost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20873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7589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Graph Traversals: Breadth First Search (s, G)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4754563"/>
          </a:xfrm>
        </p:spPr>
        <p:txBody>
          <a:bodyPr>
            <a:normAutofit/>
          </a:bodyPr>
          <a:lstStyle/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en-US" sz="2800" dirty="0" smtClean="0">
                <a:latin typeface="Century Gothic"/>
                <a:cs typeface="Century Gothic"/>
              </a:rPr>
              <a:t>Initialize:	 Set </a:t>
            </a:r>
            <a:r>
              <a:rPr lang="en-US" sz="3200" dirty="0" smtClean="0">
                <a:solidFill>
                  <a:srgbClr val="FF0000"/>
                </a:solidFill>
                <a:latin typeface="Century Gothic"/>
                <a:cs typeface="Century Gothic"/>
              </a:rPr>
              <a:t>Queue</a:t>
            </a:r>
            <a:r>
              <a:rPr lang="en-US" sz="3200" dirty="0" smtClean="0">
                <a:solidFill>
                  <a:srgbClr val="0070C0"/>
                </a:solidFill>
                <a:latin typeface="Century Gothic"/>
                <a:cs typeface="Century Gothic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entury Gothic"/>
                <a:cs typeface="Century Gothic"/>
              </a:rPr>
              <a:t>= { s }, </a:t>
            </a:r>
            <a:r>
              <a:rPr lang="en-US" sz="2800" dirty="0" err="1" smtClean="0">
                <a:solidFill>
                  <a:srgbClr val="0070C0"/>
                </a:solidFill>
                <a:latin typeface="Century Gothic"/>
                <a:cs typeface="Century Gothic"/>
              </a:rPr>
              <a:t>VisitedList</a:t>
            </a:r>
            <a:r>
              <a:rPr lang="en-US" sz="2800" dirty="0" smtClean="0">
                <a:solidFill>
                  <a:srgbClr val="0070C0"/>
                </a:solidFill>
                <a:latin typeface="Century Gothic"/>
                <a:cs typeface="Century Gothic"/>
              </a:rPr>
              <a:t> = { }</a:t>
            </a:r>
          </a:p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en-US" sz="2800" dirty="0" smtClean="0">
                <a:latin typeface="Century Gothic"/>
                <a:cs typeface="Century Gothic"/>
              </a:rPr>
              <a:t>Terminate if </a:t>
            </a:r>
            <a:r>
              <a:rPr lang="en-US" sz="3200" dirty="0">
                <a:solidFill>
                  <a:srgbClr val="FF0000"/>
                </a:solidFill>
                <a:latin typeface="Century Gothic"/>
                <a:cs typeface="Century Gothic"/>
              </a:rPr>
              <a:t>Queue</a:t>
            </a:r>
            <a:r>
              <a:rPr lang="en-US" sz="2800" dirty="0" smtClean="0">
                <a:latin typeface="Century Gothic"/>
                <a:cs typeface="Century Gothic"/>
              </a:rPr>
              <a:t> is empty</a:t>
            </a:r>
          </a:p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en-US" sz="2800" dirty="0">
                <a:latin typeface="Century Gothic"/>
                <a:cs typeface="Century Gothic"/>
              </a:rPr>
              <a:t>Select a vertex, </a:t>
            </a:r>
            <a:r>
              <a:rPr lang="en-US" sz="2800" i="1" dirty="0">
                <a:latin typeface="Century Gothic"/>
                <a:cs typeface="Century Gothic"/>
              </a:rPr>
              <a:t>n</a:t>
            </a:r>
            <a:r>
              <a:rPr lang="en-US" sz="2800" dirty="0">
                <a:latin typeface="Century Gothic"/>
                <a:cs typeface="Century Gothic"/>
              </a:rPr>
              <a:t>, from </a:t>
            </a:r>
            <a:r>
              <a:rPr lang="en-US" sz="3200" dirty="0">
                <a:solidFill>
                  <a:srgbClr val="FF0000"/>
                </a:solidFill>
                <a:latin typeface="Century Gothic"/>
                <a:cs typeface="Century Gothic"/>
              </a:rPr>
              <a:t>Queue</a:t>
            </a:r>
            <a:endParaRPr lang="en-US" sz="3200" dirty="0" smtClean="0">
              <a:solidFill>
                <a:srgbClr val="0070C0"/>
              </a:solidFill>
              <a:latin typeface="Century Gothic"/>
              <a:cs typeface="Century Gothic"/>
            </a:endParaRPr>
          </a:p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en-US" sz="3200" dirty="0">
                <a:latin typeface="Century Gothic"/>
                <a:cs typeface="Century Gothic"/>
              </a:rPr>
              <a:t>Visit </a:t>
            </a:r>
            <a:r>
              <a:rPr lang="en-US" sz="3200" i="1" dirty="0">
                <a:latin typeface="Century Gothic"/>
                <a:cs typeface="Century Gothic"/>
              </a:rPr>
              <a:t>n</a:t>
            </a:r>
            <a:r>
              <a:rPr lang="en-US" sz="3200" dirty="0">
                <a:latin typeface="Century Gothic"/>
                <a:cs typeface="Century Gothic"/>
              </a:rPr>
              <a:t> and save </a:t>
            </a:r>
            <a:r>
              <a:rPr lang="en-US" sz="3200" i="1" dirty="0">
                <a:latin typeface="Century Gothic"/>
                <a:cs typeface="Century Gothic"/>
              </a:rPr>
              <a:t>n</a:t>
            </a:r>
            <a:r>
              <a:rPr lang="en-US" sz="3200" dirty="0">
                <a:latin typeface="Century Gothic"/>
                <a:cs typeface="Century Gothic"/>
              </a:rPr>
              <a:t> to </a:t>
            </a:r>
            <a:r>
              <a:rPr lang="en-US" sz="3200" dirty="0" err="1">
                <a:solidFill>
                  <a:srgbClr val="0070C0"/>
                </a:solidFill>
                <a:latin typeface="Century Gothic"/>
                <a:cs typeface="Century Gothic"/>
              </a:rPr>
              <a:t>VisitedList</a:t>
            </a:r>
            <a:r>
              <a:rPr lang="en-US" sz="3200" dirty="0">
                <a:solidFill>
                  <a:srgbClr val="0070C0"/>
                </a:solidFill>
                <a:latin typeface="Century Gothic"/>
                <a:cs typeface="Century Gothic"/>
              </a:rPr>
              <a:t> </a:t>
            </a:r>
            <a:endParaRPr lang="en-US" sz="2800" dirty="0" smtClean="0">
              <a:latin typeface="Century Gothic"/>
              <a:cs typeface="Century Gothic"/>
            </a:endParaRPr>
          </a:p>
          <a:p>
            <a:pPr marL="514350" indent="-514350" algn="just">
              <a:buSzPct val="100000"/>
              <a:buFont typeface="+mj-lt"/>
              <a:buAutoNum type="arabicPeriod" startAt="5"/>
            </a:pPr>
            <a:r>
              <a:rPr lang="en-US" sz="3200" dirty="0" smtClean="0">
                <a:latin typeface="Century Gothic"/>
                <a:cs typeface="Century Gothic"/>
              </a:rPr>
              <a:t>Expand: Define Successors </a:t>
            </a:r>
            <a:r>
              <a:rPr lang="en-US" sz="3200" i="1" dirty="0" smtClean="0">
                <a:latin typeface="Century Gothic"/>
                <a:cs typeface="Century Gothic"/>
              </a:rPr>
              <a:t>m</a:t>
            </a:r>
            <a:r>
              <a:rPr lang="en-US" sz="3200" dirty="0" smtClean="0">
                <a:latin typeface="Century Gothic"/>
                <a:cs typeface="Century Gothic"/>
              </a:rPr>
              <a:t> of vertex </a:t>
            </a:r>
            <a:r>
              <a:rPr lang="en-US" sz="3200" i="1" dirty="0" smtClean="0">
                <a:latin typeface="Century Gothic"/>
                <a:cs typeface="Century Gothic"/>
              </a:rPr>
              <a:t>n in G</a:t>
            </a:r>
            <a:r>
              <a:rPr lang="en-US" sz="3200" dirty="0" smtClean="0">
                <a:latin typeface="Century Gothic"/>
                <a:cs typeface="Century Gothic"/>
              </a:rPr>
              <a:t>. For each successor, </a:t>
            </a:r>
            <a:r>
              <a:rPr lang="en-US" sz="3200" i="1" dirty="0" smtClean="0">
                <a:solidFill>
                  <a:srgbClr val="0070C0"/>
                </a:solidFill>
                <a:latin typeface="Century Gothic"/>
                <a:cs typeface="Century Gothic"/>
              </a:rPr>
              <a:t>m</a:t>
            </a:r>
            <a:r>
              <a:rPr lang="en-US" sz="3200" dirty="0" smtClean="0">
                <a:solidFill>
                  <a:srgbClr val="0070C0"/>
                </a:solidFill>
                <a:latin typeface="Century Gothic"/>
                <a:cs typeface="Century Gothic"/>
              </a:rPr>
              <a:t>, </a:t>
            </a:r>
            <a:r>
              <a:rPr lang="en-US" sz="3200" dirty="0" smtClean="0">
                <a:latin typeface="Century Gothic"/>
                <a:cs typeface="Century Gothic"/>
              </a:rPr>
              <a:t>insert </a:t>
            </a:r>
            <a:r>
              <a:rPr lang="en-US" sz="3200" i="1" dirty="0" smtClean="0">
                <a:solidFill>
                  <a:srgbClr val="0070C0"/>
                </a:solidFill>
                <a:latin typeface="Century Gothic"/>
                <a:cs typeface="Century Gothic"/>
              </a:rPr>
              <a:t>m</a:t>
            </a:r>
            <a:r>
              <a:rPr lang="en-US" sz="3200" dirty="0" smtClean="0">
                <a:solidFill>
                  <a:srgbClr val="0070C0"/>
                </a:solidFill>
                <a:latin typeface="Century Gothic"/>
                <a:cs typeface="Century Gothic"/>
              </a:rPr>
              <a:t> </a:t>
            </a:r>
            <a:r>
              <a:rPr lang="en-US" sz="3200" dirty="0" smtClean="0">
                <a:latin typeface="Century Gothic"/>
                <a:cs typeface="Century Gothic"/>
              </a:rPr>
              <a:t>in </a:t>
            </a:r>
            <a:r>
              <a:rPr lang="en-US" sz="3200" dirty="0">
                <a:solidFill>
                  <a:srgbClr val="FF0000"/>
                </a:solidFill>
                <a:latin typeface="Century Gothic"/>
                <a:cs typeface="Century Gothic"/>
              </a:rPr>
              <a:t>Queue</a:t>
            </a:r>
            <a:r>
              <a:rPr lang="en-US" sz="3200" dirty="0" smtClean="0">
                <a:solidFill>
                  <a:srgbClr val="0070C0"/>
                </a:solidFill>
                <a:latin typeface="Century Gothic"/>
                <a:cs typeface="Century Gothic"/>
              </a:rPr>
              <a:t> </a:t>
            </a:r>
            <a:r>
              <a:rPr lang="en-US" sz="3200" dirty="0" smtClean="0">
                <a:latin typeface="Century Gothic"/>
                <a:cs typeface="Century Gothic"/>
              </a:rPr>
              <a:t>only  if </a:t>
            </a:r>
            <a:r>
              <a:rPr lang="en-US" sz="3200" i="1" dirty="0" smtClean="0">
                <a:solidFill>
                  <a:srgbClr val="0070C0"/>
                </a:solidFill>
                <a:latin typeface="Century Gothic"/>
                <a:cs typeface="Century Gothic"/>
              </a:rPr>
              <a:t>m </a:t>
            </a:r>
            <a:r>
              <a:rPr lang="en-US" sz="3200" dirty="0" smtClean="0">
                <a:solidFill>
                  <a:srgbClr val="0070C0"/>
                </a:solidFill>
                <a:latin typeface="Century Gothic"/>
                <a:cs typeface="Century Gothic"/>
              </a:rPr>
              <a:t>∉ [</a:t>
            </a:r>
            <a:r>
              <a:rPr lang="en-US" sz="3200" dirty="0">
                <a:solidFill>
                  <a:srgbClr val="FF0000"/>
                </a:solidFill>
                <a:latin typeface="Century Gothic"/>
                <a:cs typeface="Century Gothic"/>
              </a:rPr>
              <a:t>Queue</a:t>
            </a:r>
            <a:r>
              <a:rPr lang="en-US" sz="3200" dirty="0" smtClean="0">
                <a:solidFill>
                  <a:srgbClr val="0070C0"/>
                </a:solidFill>
                <a:latin typeface="Century Gothic"/>
                <a:cs typeface="Century Gothic"/>
              </a:rPr>
              <a:t> ⋃ </a:t>
            </a:r>
            <a:r>
              <a:rPr lang="en-US" sz="3200" dirty="0" err="1">
                <a:solidFill>
                  <a:srgbClr val="0070C0"/>
                </a:solidFill>
                <a:latin typeface="Century Gothic"/>
                <a:cs typeface="Century Gothic"/>
              </a:rPr>
              <a:t>VisitedList</a:t>
            </a:r>
            <a:r>
              <a:rPr lang="en-US" sz="3200" dirty="0">
                <a:solidFill>
                  <a:srgbClr val="0070C0"/>
                </a:solidFill>
                <a:latin typeface="Century Gothic"/>
                <a:cs typeface="Century Gothic"/>
              </a:rPr>
              <a:t> ]</a:t>
            </a:r>
            <a:endParaRPr lang="en-US" sz="3200" dirty="0" smtClean="0">
              <a:solidFill>
                <a:srgbClr val="0070C0"/>
              </a:solidFill>
              <a:latin typeface="Century Gothic"/>
              <a:cs typeface="Century Gothic"/>
            </a:endParaRPr>
          </a:p>
          <a:p>
            <a:pPr marL="514350" indent="-514350" algn="just">
              <a:buSzPct val="100000"/>
              <a:buFont typeface="+mj-lt"/>
              <a:buAutoNum type="arabicPeriod" startAt="6"/>
            </a:pPr>
            <a:r>
              <a:rPr lang="en-US" sz="3200" dirty="0" smtClean="0">
                <a:latin typeface="Century Gothic"/>
                <a:cs typeface="Century Gothic"/>
              </a:rPr>
              <a:t>Loop:	Go to step 2</a:t>
            </a:r>
          </a:p>
          <a:p>
            <a:pPr algn="just"/>
            <a:endParaRPr lang="en-US" sz="2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908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Terminology and </a:t>
            </a:r>
            <a:r>
              <a:rPr lang="en-US" dirty="0" smtClean="0"/>
              <a:t>Representations</a:t>
            </a:r>
          </a:p>
          <a:p>
            <a:r>
              <a:rPr lang="en-US" dirty="0"/>
              <a:t>Graph </a:t>
            </a:r>
            <a:r>
              <a:rPr lang="en-US" dirty="0" smtClean="0"/>
              <a:t>Traversals</a:t>
            </a:r>
          </a:p>
          <a:p>
            <a:r>
              <a:rPr lang="en-US" dirty="0"/>
              <a:t>Shortest-Paths </a:t>
            </a:r>
            <a:r>
              <a:rPr lang="en-US" dirty="0" smtClean="0"/>
              <a:t>Problems</a:t>
            </a:r>
          </a:p>
          <a:p>
            <a:r>
              <a:rPr lang="en-US" dirty="0"/>
              <a:t>Minimum-Cost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937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Animation of Breadth First Search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6324600"/>
            <a:ext cx="422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https://commons.wikimedia.org</a:t>
            </a:r>
          </a:p>
        </p:txBody>
      </p:sp>
      <p:pic>
        <p:nvPicPr>
          <p:cNvPr id="5" name="Picture 2" descr="https://upload.wikimedia.org/wikipedia/commons/4/46/Animated_BF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388" y="2057400"/>
            <a:ext cx="4520212" cy="423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2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21</a:t>
            </a:fld>
            <a:endParaRPr lang="en-US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600" kern="1200">
                <a:solidFill>
                  <a:schemeClr val="accent3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65FDCF-ADEA-4DDA-9CF5-4D5F51BD134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18247" y="3200400"/>
            <a:ext cx="8773353" cy="1981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/>
              <a:t>Write functions of </a:t>
            </a:r>
            <a:r>
              <a:rPr lang="en-US" sz="2400" b="1" dirty="0" smtClean="0"/>
              <a:t>Depth First Search </a:t>
            </a:r>
            <a:r>
              <a:rPr lang="en-US" sz="2400" dirty="0" smtClean="0"/>
              <a:t>and </a:t>
            </a:r>
            <a:r>
              <a:rPr lang="en-US" sz="2400" b="1" dirty="0" smtClean="0"/>
              <a:t>Breadth </a:t>
            </a:r>
            <a:r>
              <a:rPr lang="en-US" sz="2400" b="1" dirty="0"/>
              <a:t>First Search </a:t>
            </a:r>
            <a:r>
              <a:rPr lang="en-US" sz="2400" dirty="0" smtClean="0"/>
              <a:t>based </a:t>
            </a:r>
            <a:r>
              <a:rPr lang="en-US" sz="2400" dirty="0"/>
              <a:t>on pseudo-code in the slide.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8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818" y="1026372"/>
            <a:ext cx="1892209" cy="189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2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3505200"/>
            <a:ext cx="8503920" cy="25938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To be 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Graph?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257800"/>
          </a:xfrm>
        </p:spPr>
        <p:txBody>
          <a:bodyPr>
            <a:noAutofit/>
          </a:bodyPr>
          <a:lstStyle/>
          <a:p>
            <a:r>
              <a:rPr lang="en-US" sz="2400" dirty="0"/>
              <a:t>Graphs provide the ultimate in data structure </a:t>
            </a:r>
            <a:r>
              <a:rPr lang="en-US" sz="2400" dirty="0" smtClean="0"/>
              <a:t>flexibility </a:t>
            </a:r>
          </a:p>
          <a:p>
            <a:r>
              <a:rPr lang="en-US" sz="2400" dirty="0" smtClean="0"/>
              <a:t>Graphs </a:t>
            </a:r>
            <a:r>
              <a:rPr lang="en-US" sz="2400" dirty="0"/>
              <a:t>can model </a:t>
            </a:r>
            <a:r>
              <a:rPr lang="en-US" sz="2400" dirty="0" smtClean="0"/>
              <a:t>both real-world </a:t>
            </a:r>
            <a:r>
              <a:rPr lang="en-US" sz="2400" dirty="0"/>
              <a:t>systems and abstract </a:t>
            </a:r>
            <a:r>
              <a:rPr lang="en-US" sz="2400" dirty="0" smtClean="0"/>
              <a:t>problems</a:t>
            </a:r>
          </a:p>
          <a:p>
            <a:r>
              <a:rPr lang="en-US" sz="2400" dirty="0"/>
              <a:t>Here is a small sampling of the range of problems that graphs are </a:t>
            </a:r>
            <a:r>
              <a:rPr lang="en-US" sz="2400" dirty="0" smtClean="0"/>
              <a:t>applied to: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Modeling connectivity in computer and communications </a:t>
            </a:r>
            <a:r>
              <a:rPr lang="en-US" sz="2000" dirty="0" smtClean="0">
                <a:solidFill>
                  <a:schemeClr val="tx1"/>
                </a:solidFill>
              </a:rPr>
              <a:t>networks;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Representing a map as a set of locations with distances between locations</a:t>
            </a:r>
            <a:r>
              <a:rPr lang="en-US" sz="2000" dirty="0" smtClean="0">
                <a:solidFill>
                  <a:schemeClr val="tx1"/>
                </a:solidFill>
              </a:rPr>
              <a:t>; for computing shortest routes between locations;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Modeling flow capacities in transportation </a:t>
            </a:r>
            <a:r>
              <a:rPr lang="en-US" sz="2000" dirty="0" smtClean="0">
                <a:solidFill>
                  <a:schemeClr val="tx1"/>
                </a:solidFill>
              </a:rPr>
              <a:t>networks;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Finding a path from a starting condition to a goal condition; for example, in artificial intelligence problem </a:t>
            </a:r>
            <a:r>
              <a:rPr lang="en-US" sz="2000" dirty="0" smtClean="0">
                <a:solidFill>
                  <a:schemeClr val="tx1"/>
                </a:solidFill>
              </a:rPr>
              <a:t>solving;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Modeling computer algorithms, showing transitions from one program state to another;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And …</a:t>
            </a:r>
          </a:p>
        </p:txBody>
      </p:sp>
    </p:spTree>
    <p:extLst>
      <p:ext uri="{BB962C8B-B14F-4D97-AF65-F5344CB8AC3E}">
        <p14:creationId xmlns:p14="http://schemas.microsoft.com/office/powerpoint/2010/main" val="30493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Graphs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1985547"/>
            <a:ext cx="9144000" cy="2891253"/>
            <a:chOff x="0" y="1985547"/>
            <a:chExt cx="9144000" cy="2891253"/>
          </a:xfrm>
        </p:grpSpPr>
        <p:grpSp>
          <p:nvGrpSpPr>
            <p:cNvPr id="6" name="Group 5"/>
            <p:cNvGrpSpPr/>
            <p:nvPr/>
          </p:nvGrpSpPr>
          <p:grpSpPr>
            <a:xfrm>
              <a:off x="685799" y="4538246"/>
              <a:ext cx="8458201" cy="338554"/>
              <a:chOff x="685800" y="4305299"/>
              <a:chExt cx="8458201" cy="338554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85800" y="4305299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 smtClean="0"/>
                  <a:t>a. A Graph</a:t>
                </a:r>
                <a:endParaRPr lang="en-US" sz="1600" i="1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124200" y="4305299"/>
                <a:ext cx="3505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 smtClean="0"/>
                  <a:t>b. A Directed Graph (Digraph)</a:t>
                </a:r>
                <a:endParaRPr lang="en-US" sz="1600" i="1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58000" y="4305299"/>
                <a:ext cx="22860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 smtClean="0"/>
                  <a:t>c. A Weighted Graph</a:t>
                </a:r>
                <a:endParaRPr lang="en-US" sz="1600" i="1" dirty="0"/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85547"/>
              <a:ext cx="9144000" cy="2540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93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Terminology and </a:t>
            </a:r>
            <a:r>
              <a:rPr lang="en-US" dirty="0" smtClean="0">
                <a:solidFill>
                  <a:srgbClr val="FF0000"/>
                </a:solidFill>
              </a:rPr>
              <a:t>Representations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Graph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Traversals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Shortest-Paths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Problems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Minimum-Cost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40275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graph G consist of </a:t>
            </a:r>
          </a:p>
          <a:p>
            <a:pPr marL="0" indent="0">
              <a:buNone/>
            </a:pPr>
            <a:r>
              <a:rPr lang="en-US" sz="2400" dirty="0" smtClean="0"/>
              <a:t>      1. Set of vertices </a:t>
            </a:r>
            <a:r>
              <a:rPr lang="en-US" sz="2400" i="1" dirty="0" smtClean="0"/>
              <a:t>V</a:t>
            </a:r>
            <a:r>
              <a:rPr lang="en-US" sz="2400" dirty="0" smtClean="0"/>
              <a:t> (called nodes), </a:t>
            </a:r>
            <a:r>
              <a:rPr lang="en-US" sz="2400" i="1" dirty="0" smtClean="0"/>
              <a:t>V = {v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v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v</a:t>
            </a:r>
            <a:r>
              <a:rPr lang="en-US" sz="2400" i="1" baseline="-25000" dirty="0" smtClean="0"/>
              <a:t>3</a:t>
            </a:r>
            <a:r>
              <a:rPr lang="en-US" sz="2400" i="1" dirty="0" smtClean="0"/>
              <a:t>, …,} </a:t>
            </a:r>
            <a:r>
              <a:rPr lang="en-US" sz="2400" dirty="0" smtClean="0"/>
              <a:t>and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2. Set of edges </a:t>
            </a:r>
            <a:r>
              <a:rPr lang="en-US" sz="2400" i="1" dirty="0" smtClean="0"/>
              <a:t>E</a:t>
            </a:r>
            <a:r>
              <a:rPr lang="en-US" sz="2400" dirty="0" smtClean="0"/>
              <a:t> </a:t>
            </a:r>
            <a:r>
              <a:rPr lang="en-US" sz="2400" i="1" dirty="0" smtClean="0"/>
              <a:t>(i.e., E={e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e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e</a:t>
            </a:r>
            <a:r>
              <a:rPr lang="en-US" sz="2400" i="1" baseline="-25000" dirty="0" smtClean="0"/>
              <a:t>3</a:t>
            </a:r>
            <a:r>
              <a:rPr lang="en-US" sz="2400" i="1" dirty="0" smtClean="0"/>
              <a:t>, …})</a:t>
            </a:r>
          </a:p>
          <a:p>
            <a:r>
              <a:rPr lang="en-US" sz="2400" dirty="0" smtClean="0"/>
              <a:t>Thus, a </a:t>
            </a:r>
            <a:r>
              <a:rPr lang="en-US" sz="2400" dirty="0"/>
              <a:t>graph can be represents as </a:t>
            </a:r>
            <a:r>
              <a:rPr lang="en-US" sz="2400" i="1" dirty="0"/>
              <a:t>G = (V, E)</a:t>
            </a:r>
            <a:r>
              <a:rPr lang="en-US" sz="2400" dirty="0"/>
              <a:t>, where </a:t>
            </a:r>
            <a:r>
              <a:rPr lang="en-US" sz="2400" i="1" dirty="0"/>
              <a:t>V</a:t>
            </a:r>
            <a:r>
              <a:rPr lang="en-US" sz="2400" dirty="0"/>
              <a:t> is a finite and non empty set </a:t>
            </a:r>
            <a:r>
              <a:rPr lang="en-US" sz="2400" dirty="0" smtClean="0"/>
              <a:t>at vertices </a:t>
            </a:r>
            <a:r>
              <a:rPr lang="en-US" sz="2400" dirty="0"/>
              <a:t>and </a:t>
            </a:r>
            <a:r>
              <a:rPr lang="en-US" sz="2400" i="1" dirty="0"/>
              <a:t>E</a:t>
            </a:r>
            <a:r>
              <a:rPr lang="en-US" sz="2400" dirty="0"/>
              <a:t> is a set of pairs of vertices called edges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Consider a graph G in </a:t>
            </a:r>
            <a:r>
              <a:rPr lang="en-US" sz="2400" i="1" dirty="0" smtClean="0"/>
              <a:t>Figure c, </a:t>
            </a:r>
            <a:r>
              <a:rPr lang="en-US" sz="2400" dirty="0" smtClean="0"/>
              <a:t>then the vertex V and edge E can be represented as: </a:t>
            </a:r>
            <a:r>
              <a:rPr lang="en-US" sz="2400" i="1" dirty="0" smtClean="0"/>
              <a:t>V={0, 1, 2, 3, 4} </a:t>
            </a:r>
            <a:r>
              <a:rPr lang="en-US" sz="2400" dirty="0" smtClean="0"/>
              <a:t>and </a:t>
            </a:r>
            <a:r>
              <a:rPr lang="en-US" sz="2400" i="1" dirty="0" smtClean="0"/>
              <a:t>E={(0,1), (0,4), (1,3), (3,2), (2,4), (4,1)}.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156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two </a:t>
            </a:r>
            <a:r>
              <a:rPr lang="en-US" dirty="0"/>
              <a:t>standard ways of maintaining a graph </a:t>
            </a:r>
            <a:r>
              <a:rPr lang="en-US" i="1" dirty="0"/>
              <a:t>G</a:t>
            </a:r>
            <a:r>
              <a:rPr lang="en-US" dirty="0"/>
              <a:t> in the memory of a </a:t>
            </a:r>
            <a:r>
              <a:rPr lang="en-US" dirty="0" smtClean="0"/>
              <a:t>computer: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Sequential representation of a graph using </a:t>
            </a:r>
            <a:r>
              <a:rPr lang="en-US" dirty="0" smtClean="0">
                <a:solidFill>
                  <a:schemeClr val="tx1"/>
                </a:solidFill>
              </a:rPr>
              <a:t>adjacent;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Linked representation of a graph using linked </a:t>
            </a:r>
            <a:r>
              <a:rPr lang="en-US" dirty="0" smtClean="0">
                <a:solidFill>
                  <a:schemeClr val="tx1"/>
                </a:solidFill>
              </a:rPr>
              <a:t>list.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8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 Representation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/>
          <a:lstStyle/>
          <a:p>
            <a:r>
              <a:rPr lang="en-US" dirty="0" smtClean="0"/>
              <a:t>Graph </a:t>
            </a:r>
            <a:r>
              <a:rPr lang="en-US" i="1" dirty="0"/>
              <a:t>G = (V, E)</a:t>
            </a:r>
            <a:r>
              <a:rPr lang="en-US" dirty="0"/>
              <a:t> with </a:t>
            </a:r>
            <a:r>
              <a:rPr lang="en-US" i="1" dirty="0"/>
              <a:t>n </a:t>
            </a:r>
            <a:r>
              <a:rPr lang="en-US" dirty="0"/>
              <a:t>vertices, is an </a:t>
            </a:r>
            <a:r>
              <a:rPr lang="en-US" i="1" dirty="0"/>
              <a:t>n </a:t>
            </a:r>
            <a:r>
              <a:rPr lang="en-US" dirty="0"/>
              <a:t>× </a:t>
            </a:r>
            <a:r>
              <a:rPr lang="en-US" i="1" dirty="0"/>
              <a:t>n </a:t>
            </a:r>
            <a:r>
              <a:rPr lang="en-US" dirty="0" smtClean="0"/>
              <a:t>matrix.</a:t>
            </a:r>
          </a:p>
          <a:p>
            <a:r>
              <a:rPr lang="en-US" dirty="0"/>
              <a:t>The adjacency matrix A of a directed graph </a:t>
            </a:r>
            <a:r>
              <a:rPr lang="en-US" i="1" dirty="0"/>
              <a:t>G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be represented </a:t>
            </a:r>
            <a:r>
              <a:rPr lang="en-US" dirty="0" smtClean="0"/>
              <a:t>with </a:t>
            </a:r>
            <a:r>
              <a:rPr lang="en-US" dirty="0"/>
              <a:t>the following </a:t>
            </a:r>
            <a:r>
              <a:rPr lang="en-US" dirty="0" smtClean="0"/>
              <a:t>conditions: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A</a:t>
            </a:r>
            <a:r>
              <a:rPr lang="en-US" i="1" baseline="-25000" dirty="0" err="1">
                <a:solidFill>
                  <a:schemeClr val="tx1"/>
                </a:solidFill>
              </a:rPr>
              <a:t>ij</a:t>
            </a:r>
            <a:r>
              <a:rPr lang="en-US" i="1" dirty="0">
                <a:solidFill>
                  <a:schemeClr val="tx1"/>
                </a:solidFill>
              </a:rPr>
              <a:t> = 1 </a:t>
            </a:r>
            <a:r>
              <a:rPr lang="en-US" dirty="0">
                <a:solidFill>
                  <a:schemeClr val="tx1"/>
                </a:solidFill>
              </a:rPr>
              <a:t>{if there is an edge from </a:t>
            </a:r>
            <a:r>
              <a:rPr lang="en-US" i="1" dirty="0">
                <a:solidFill>
                  <a:schemeClr val="tx1"/>
                </a:solidFill>
              </a:rPr>
              <a:t>V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i="1" dirty="0" err="1">
                <a:solidFill>
                  <a:schemeClr val="tx1"/>
                </a:solidFill>
              </a:rPr>
              <a:t>V</a:t>
            </a:r>
            <a:r>
              <a:rPr lang="en-US" i="1" baseline="-25000" dirty="0" err="1">
                <a:solidFill>
                  <a:schemeClr val="tx1"/>
                </a:solidFill>
              </a:rPr>
              <a:t>j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or if the edge (</a:t>
            </a:r>
            <a:r>
              <a:rPr lang="en-US" i="1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j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member of </a:t>
            </a:r>
            <a:r>
              <a:rPr lang="en-US" i="1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.}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A</a:t>
            </a:r>
            <a:r>
              <a:rPr lang="en-US" i="1" baseline="-25000" dirty="0" err="1">
                <a:solidFill>
                  <a:schemeClr val="tx1"/>
                </a:solidFill>
              </a:rPr>
              <a:t>ij</a:t>
            </a:r>
            <a:r>
              <a:rPr lang="en-US" i="1" dirty="0">
                <a:solidFill>
                  <a:schemeClr val="tx1"/>
                </a:solidFill>
              </a:rPr>
              <a:t> = 0 </a:t>
            </a:r>
            <a:r>
              <a:rPr lang="en-US" dirty="0">
                <a:solidFill>
                  <a:schemeClr val="tx1"/>
                </a:solidFill>
              </a:rPr>
              <a:t>{if there is no edge from </a:t>
            </a:r>
            <a:r>
              <a:rPr lang="en-US" i="1" dirty="0">
                <a:solidFill>
                  <a:schemeClr val="tx1"/>
                </a:solidFill>
              </a:rPr>
              <a:t>V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i="1" dirty="0" err="1">
                <a:solidFill>
                  <a:schemeClr val="tx1"/>
                </a:solidFill>
              </a:rPr>
              <a:t>V</a:t>
            </a:r>
            <a:r>
              <a:rPr lang="en-US" i="1" baseline="-25000" dirty="0" err="1">
                <a:solidFill>
                  <a:schemeClr val="tx1"/>
                </a:solidFill>
              </a:rPr>
              <a:t>j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30" y="3886200"/>
            <a:ext cx="248086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667000" y="4137660"/>
          <a:ext cx="21894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143"/>
                <a:gridCol w="378143"/>
                <a:gridCol w="336868"/>
                <a:gridCol w="365443"/>
                <a:gridCol w="363855"/>
                <a:gridCol w="36703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69503" y="5057656"/>
            <a:ext cx="521297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A=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68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Adjacency Matrix </a:t>
            </a:r>
            <a:r>
              <a:rPr lang="en-US" sz="2200" dirty="0" smtClean="0"/>
              <a:t>Representation for Directed Weighted Graph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adjacency matrix A for a directed weighted graph </a:t>
            </a:r>
            <a:r>
              <a:rPr lang="en-US" i="1" dirty="0"/>
              <a:t>G = (V, E, W</a:t>
            </a:r>
            <a:r>
              <a:rPr lang="en-US" i="1" baseline="-25000" dirty="0"/>
              <a:t>e</a:t>
            </a:r>
            <a:r>
              <a:rPr lang="en-US" i="1" dirty="0"/>
              <a:t> )</a:t>
            </a:r>
            <a:r>
              <a:rPr lang="en-US" dirty="0"/>
              <a:t> can be </a:t>
            </a:r>
            <a:r>
              <a:rPr lang="en-US" dirty="0" smtClean="0"/>
              <a:t>represented: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A</a:t>
            </a:r>
            <a:r>
              <a:rPr lang="en-US" i="1" baseline="-25000" dirty="0" err="1">
                <a:solidFill>
                  <a:schemeClr val="tx1"/>
                </a:solidFill>
              </a:rPr>
              <a:t>ij</a:t>
            </a:r>
            <a:r>
              <a:rPr lang="en-US" i="1" dirty="0">
                <a:solidFill>
                  <a:schemeClr val="tx1"/>
                </a:solidFill>
              </a:rPr>
              <a:t> = </a:t>
            </a:r>
            <a:r>
              <a:rPr lang="en-US" i="1" dirty="0" smtClean="0">
                <a:solidFill>
                  <a:schemeClr val="tx1"/>
                </a:solidFill>
              </a:rPr>
              <a:t>W</a:t>
            </a:r>
            <a:r>
              <a:rPr lang="en-US" i="1" baseline="-25000" dirty="0" smtClean="0">
                <a:solidFill>
                  <a:schemeClr val="tx1"/>
                </a:solidFill>
              </a:rPr>
              <a:t>e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{if there is an edge from </a:t>
            </a:r>
            <a:r>
              <a:rPr lang="en-US" i="1" dirty="0">
                <a:solidFill>
                  <a:schemeClr val="tx1"/>
                </a:solidFill>
              </a:rPr>
              <a:t>V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i="1" dirty="0" err="1">
                <a:solidFill>
                  <a:schemeClr val="tx1"/>
                </a:solidFill>
              </a:rPr>
              <a:t>V</a:t>
            </a:r>
            <a:r>
              <a:rPr lang="en-US" i="1" baseline="-25000" dirty="0" err="1">
                <a:solidFill>
                  <a:schemeClr val="tx1"/>
                </a:solidFill>
              </a:rPr>
              <a:t>j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then represent its weight </a:t>
            </a:r>
            <a:r>
              <a:rPr lang="en-US" i="1" dirty="0" err="1" smtClean="0">
                <a:solidFill>
                  <a:schemeClr val="tx1"/>
                </a:solidFill>
              </a:rPr>
              <a:t>W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ij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A</a:t>
            </a:r>
            <a:r>
              <a:rPr lang="en-US" i="1" baseline="-25000" dirty="0" err="1">
                <a:solidFill>
                  <a:schemeClr val="tx1"/>
                </a:solidFill>
              </a:rPr>
              <a:t>ij</a:t>
            </a:r>
            <a:r>
              <a:rPr lang="en-US" i="1" dirty="0">
                <a:solidFill>
                  <a:schemeClr val="tx1"/>
                </a:solidFill>
              </a:rPr>
              <a:t> = </a:t>
            </a:r>
            <a:r>
              <a:rPr lang="en-US" i="1" dirty="0" smtClean="0">
                <a:solidFill>
                  <a:schemeClr val="tx1"/>
                </a:solidFill>
              </a:rPr>
              <a:t>-1 </a:t>
            </a:r>
            <a:r>
              <a:rPr lang="en-US" dirty="0">
                <a:solidFill>
                  <a:schemeClr val="tx1"/>
                </a:solidFill>
              </a:rPr>
              <a:t>{if there is no edge from </a:t>
            </a:r>
            <a:r>
              <a:rPr lang="en-US" i="1" dirty="0">
                <a:solidFill>
                  <a:schemeClr val="tx1"/>
                </a:solidFill>
              </a:rPr>
              <a:t>V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i="1" dirty="0" err="1">
                <a:solidFill>
                  <a:schemeClr val="tx1"/>
                </a:solidFill>
              </a:rPr>
              <a:t>V</a:t>
            </a:r>
            <a:r>
              <a:rPr lang="en-US" i="1" baseline="-25000" dirty="0" err="1">
                <a:solidFill>
                  <a:schemeClr val="tx1"/>
                </a:solidFill>
              </a:rPr>
              <a:t>j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10000"/>
            <a:ext cx="2601863" cy="254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667000" y="4137660"/>
          <a:ext cx="243554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143"/>
                <a:gridCol w="422593"/>
                <a:gridCol w="422593"/>
                <a:gridCol w="422593"/>
                <a:gridCol w="422593"/>
                <a:gridCol w="36703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69503" y="5057656"/>
            <a:ext cx="521297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A=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72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6263</TotalTime>
  <Words>858</Words>
  <Application>Microsoft Office PowerPoint</Application>
  <PresentationFormat>On-screen Show (4:3)</PresentationFormat>
  <Paragraphs>208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Century Gothic</vt:lpstr>
      <vt:lpstr>Consolas</vt:lpstr>
      <vt:lpstr>Georgia</vt:lpstr>
      <vt:lpstr>Times New Roman</vt:lpstr>
      <vt:lpstr>Wingdings</vt:lpstr>
      <vt:lpstr>Wingdings 2</vt:lpstr>
      <vt:lpstr>Civic</vt:lpstr>
      <vt:lpstr>Chapter 6 Graphs</vt:lpstr>
      <vt:lpstr>Outline</vt:lpstr>
      <vt:lpstr>What is Graph?</vt:lpstr>
      <vt:lpstr>Example of Graphs</vt:lpstr>
      <vt:lpstr>Outline</vt:lpstr>
      <vt:lpstr>Terminology</vt:lpstr>
      <vt:lpstr>Representations</vt:lpstr>
      <vt:lpstr>Adjacency Matrix Representation</vt:lpstr>
      <vt:lpstr>Adjacency Matrix Representation for Directed Weighted Graph</vt:lpstr>
      <vt:lpstr>Linked List Representation</vt:lpstr>
      <vt:lpstr>Linked List Representation for Direct Weighted Graph</vt:lpstr>
      <vt:lpstr>PowerPoint Presentation</vt:lpstr>
      <vt:lpstr>Outline</vt:lpstr>
      <vt:lpstr>Graph Traversals</vt:lpstr>
      <vt:lpstr>Outline</vt:lpstr>
      <vt:lpstr>Graph Traversals: Depth First Search (s, G) - Iterative</vt:lpstr>
      <vt:lpstr>Animation of Depth First Search </vt:lpstr>
      <vt:lpstr>Outline</vt:lpstr>
      <vt:lpstr>Graph Traversals: Breadth First Search (s, G)</vt:lpstr>
      <vt:lpstr>Animation of Breadth First Search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Role of Statistics and the Data Analysis Process</dc:title>
  <dc:creator>Sokha</dc:creator>
  <cp:lastModifiedBy>User</cp:lastModifiedBy>
  <cp:revision>866</cp:revision>
  <dcterms:created xsi:type="dcterms:W3CDTF">2015-04-24T22:36:42Z</dcterms:created>
  <dcterms:modified xsi:type="dcterms:W3CDTF">2017-01-10T09:46:59Z</dcterms:modified>
</cp:coreProperties>
</file>