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3" r:id="rId2"/>
    <p:sldId id="334" r:id="rId3"/>
    <p:sldId id="335" r:id="rId4"/>
    <p:sldId id="336" r:id="rId5"/>
    <p:sldId id="337" r:id="rId6"/>
    <p:sldId id="338" r:id="rId7"/>
    <p:sldId id="339" r:id="rId8"/>
    <p:sldId id="333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72711" autoAdjust="0"/>
  </p:normalViewPr>
  <p:slideViewPr>
    <p:cSldViewPr>
      <p:cViewPr varScale="1">
        <p:scale>
          <a:sx n="54" d="100"/>
          <a:sy n="54" d="100"/>
        </p:scale>
        <p:origin x="12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1/17/2017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#/media/File:Dijkstra_Animation.gif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6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Graphs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rgbClr val="FF0000"/>
                </a:solidFill>
              </a:rPr>
              <a:t>Shortest-Paths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Minimum-Cost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1163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Shortest-Paths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On a road map, a road connecting two towns is typically labeled with its </a:t>
            </a:r>
            <a:r>
              <a:rPr lang="en-US" sz="2400" dirty="0" smtClean="0"/>
              <a:t>distance (in number)</a:t>
            </a:r>
          </a:p>
          <a:p>
            <a:r>
              <a:rPr lang="en-US" sz="2400" dirty="0" smtClean="0"/>
              <a:t>In graph, the number represents the distance between two vertices</a:t>
            </a:r>
          </a:p>
          <a:p>
            <a:r>
              <a:rPr lang="en-US" sz="2400" dirty="0" smtClean="0"/>
              <a:t>These numbers may </a:t>
            </a:r>
            <a:r>
              <a:rPr lang="en-US" sz="2400" dirty="0"/>
              <a:t>be called </a:t>
            </a:r>
            <a:r>
              <a:rPr lang="en-US" sz="2400" b="1" dirty="0"/>
              <a:t>weights</a:t>
            </a:r>
            <a:r>
              <a:rPr lang="en-US" sz="2400" dirty="0"/>
              <a:t>, </a:t>
            </a:r>
            <a:r>
              <a:rPr lang="en-US" sz="2400" b="1" dirty="0"/>
              <a:t>costs</a:t>
            </a:r>
            <a:r>
              <a:rPr lang="en-US" sz="2400" dirty="0"/>
              <a:t>, </a:t>
            </a:r>
            <a:r>
              <a:rPr lang="en-US" sz="2400" dirty="0" smtClean="0"/>
              <a:t>or </a:t>
            </a:r>
            <a:r>
              <a:rPr lang="en-US" sz="2400" b="1" dirty="0" smtClean="0"/>
              <a:t>distances</a:t>
            </a:r>
            <a:r>
              <a:rPr lang="en-US" sz="2400" dirty="0"/>
              <a:t>, depending on the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Thus, </a:t>
            </a:r>
            <a:r>
              <a:rPr lang="en-US" sz="2400" dirty="0"/>
              <a:t>a graph, a typical </a:t>
            </a:r>
            <a:r>
              <a:rPr lang="en-US" sz="2400" dirty="0" smtClean="0"/>
              <a:t>problem is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to </a:t>
            </a:r>
            <a:r>
              <a:rPr lang="en-US" sz="2400" dirty="0"/>
              <a:t>find the total length of the shortest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path </a:t>
            </a:r>
            <a:r>
              <a:rPr lang="en-US" sz="2400" dirty="0"/>
              <a:t>between two specified vertices.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10000"/>
            <a:ext cx="3632200" cy="224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rgbClr val="FF0000"/>
                </a:solidFill>
              </a:rPr>
              <a:t>Shortest-Paths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Single-Source Shortest Path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Minimum-Cost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036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Single-Source Shortest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Single-Source Shortest Paths – sometimes called </a:t>
            </a:r>
            <a:r>
              <a:rPr lang="en-US" b="1" dirty="0" err="1" smtClean="0"/>
              <a:t>Dijkstra</a:t>
            </a:r>
            <a:r>
              <a:rPr lang="en-US" b="1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The algorithm is to find shortest paths from </a:t>
            </a:r>
            <a:r>
              <a:rPr lang="en-US" i="1" dirty="0" smtClean="0"/>
              <a:t>s</a:t>
            </a:r>
            <a:r>
              <a:rPr lang="en-US" dirty="0" smtClean="0"/>
              <a:t> (starting vertex) to every other vertex in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the </a:t>
            </a:r>
            <a:r>
              <a:rPr lang="en-US" dirty="0"/>
              <a:t>worst case, while finding the shortest path from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to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, </a:t>
            </a:r>
            <a:r>
              <a:rPr lang="en-US" dirty="0"/>
              <a:t>we might </a:t>
            </a:r>
            <a:r>
              <a:rPr lang="en-US" dirty="0" smtClean="0"/>
              <a:t>find the </a:t>
            </a:r>
            <a:r>
              <a:rPr lang="en-US" dirty="0"/>
              <a:t>shortest paths from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to every other vertex as well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computer networks to broadcast a message from a computer to all other computers, the goal is to find the shortest paths from source computer to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9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Pseudo-Code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8900" y="1447800"/>
            <a:ext cx="92964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(Graph,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  Create Unvisited List Q = {}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3.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 each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vertex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in Graph:	</a:t>
            </a: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>
                <a:solidFill>
                  <a:srgbClr val="00B050"/>
                </a:solidFill>
              </a:rPr>
              <a:t>Initialization</a:t>
            </a:r>
            <a:endParaRPr lang="en-US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4.	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 v ]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INFINITY   </a:t>
            </a:r>
            <a:r>
              <a:rPr lang="en-US" sz="2000" i="1" dirty="0" smtClean="0"/>
              <a:t> 	</a:t>
            </a:r>
            <a:r>
              <a:rPr lang="en-US" sz="1800" i="1" dirty="0" smtClean="0">
                <a:solidFill>
                  <a:srgbClr val="00B050"/>
                </a:solidFill>
              </a:rPr>
              <a:t>// </a:t>
            </a:r>
            <a:r>
              <a:rPr lang="en-US" sz="1800" i="1" dirty="0">
                <a:solidFill>
                  <a:srgbClr val="00B050"/>
                </a:solidFill>
              </a:rPr>
              <a:t>Unknown distance from source to 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5.	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 v ]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UNDEFINED	</a:t>
            </a:r>
            <a:r>
              <a:rPr lang="en-US" sz="1800" i="1" dirty="0" smtClean="0">
                <a:solidFill>
                  <a:srgbClr val="00B050"/>
                </a:solidFill>
              </a:rPr>
              <a:t>// </a:t>
            </a:r>
            <a:r>
              <a:rPr lang="en-US" sz="1800" i="1" dirty="0">
                <a:solidFill>
                  <a:srgbClr val="00B050"/>
                </a:solidFill>
              </a:rPr>
              <a:t>Previous node in optimal path from 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6.	  add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to Q			</a:t>
            </a:r>
            <a:r>
              <a:rPr lang="en-US" sz="1800" i="1" dirty="0">
                <a:solidFill>
                  <a:srgbClr val="00B050"/>
                </a:solidFill>
              </a:rPr>
              <a:t> // All nodes initially in Q (unvisited nodes)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7.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 s ]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			</a:t>
            </a:r>
            <a:r>
              <a:rPr lang="en-US" sz="2000" i="1" dirty="0"/>
              <a:t> </a:t>
            </a:r>
            <a:r>
              <a:rPr lang="en-US" sz="1800" i="1" dirty="0">
                <a:solidFill>
                  <a:srgbClr val="00B050"/>
                </a:solidFill>
              </a:rPr>
              <a:t>// Distance from source to source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8. 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Q is NOT empty: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9.	u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← vertex in Q with min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800" i="1" dirty="0">
                <a:solidFill>
                  <a:srgbClr val="00B050"/>
                </a:solidFill>
              </a:rPr>
              <a:t>// Source node will be selected first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10.	remove u from Q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11.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each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neighbor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 of 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		</a:t>
            </a:r>
            <a:r>
              <a:rPr lang="en-US" sz="2000" i="1" dirty="0"/>
              <a:t> </a:t>
            </a:r>
            <a:r>
              <a:rPr lang="en-US" sz="1800" i="1" dirty="0">
                <a:solidFill>
                  <a:srgbClr val="00B050"/>
                </a:solidFill>
              </a:rPr>
              <a:t>// where v is still in Q.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12.	</a:t>
            </a:r>
            <a:r>
              <a:rPr lang="en-US" sz="2000" i="1" dirty="0"/>
              <a:t> </a:t>
            </a:r>
            <a:r>
              <a:rPr lang="en-US" sz="2000" i="1" dirty="0" smtClean="0"/>
              <a:t>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alt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←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[u] + length(u, 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13.	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alt 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]:		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i="1" dirty="0" smtClean="0">
                <a:solidFill>
                  <a:srgbClr val="00B050"/>
                </a:solidFill>
              </a:rPr>
              <a:t>// </a:t>
            </a:r>
            <a:r>
              <a:rPr lang="en-US" sz="1800" i="1" dirty="0">
                <a:solidFill>
                  <a:srgbClr val="00B050"/>
                </a:solidFill>
              </a:rPr>
              <a:t>A shorter path to v has been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14.	  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[v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← alt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15.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[v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← u </a:t>
            </a:r>
          </a:p>
        </p:txBody>
      </p:sp>
    </p:spTree>
    <p:extLst>
      <p:ext uri="{BB962C8B-B14F-4D97-AF65-F5344CB8AC3E}">
        <p14:creationId xmlns:p14="http://schemas.microsoft.com/office/powerpoint/2010/main" val="197043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 Animation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Dijkstra's algorithm runtim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88" y="1386171"/>
            <a:ext cx="5715000" cy="4483145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752" y="5975547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https://en.wikipedia.org/wiki/Dijkstra's_algorithm#/</a:t>
            </a:r>
            <a:r>
              <a:rPr lang="en-US" sz="1600" dirty="0" smtClean="0">
                <a:hlinkClick r:id="rId3"/>
              </a:rPr>
              <a:t>media/File:Dijkstra_Animation.gif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53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4361688" y="1026372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600" kern="1200">
                <a:solidFill>
                  <a:schemeClr val="accent3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65FDCF-ADEA-4DDA-9CF5-4D5F51BD13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8247" y="3200400"/>
            <a:ext cx="8773353" cy="1981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/>
              <a:t>Write functions of </a:t>
            </a:r>
            <a:r>
              <a:rPr lang="en-US" sz="2400" dirty="0" err="1"/>
              <a:t>Dijkstra</a:t>
            </a:r>
            <a:r>
              <a:rPr lang="en-US" sz="2400" dirty="0"/>
              <a:t> (Single-Source Shortest Paths) base on pseudo-code in the slide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8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8" y="1026372"/>
            <a:ext cx="1892209" cy="18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6303</TotalTime>
  <Words>264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6 Graphs</vt:lpstr>
      <vt:lpstr>Outline</vt:lpstr>
      <vt:lpstr>Shortest-Paths Problems</vt:lpstr>
      <vt:lpstr>Outline</vt:lpstr>
      <vt:lpstr>Single-Source Shortest Paths</vt:lpstr>
      <vt:lpstr>Dijkstra Algorithm Pseudo-Code</vt:lpstr>
      <vt:lpstr>Dijkstra Algorithm Animation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870</cp:revision>
  <dcterms:created xsi:type="dcterms:W3CDTF">2015-04-24T22:36:42Z</dcterms:created>
  <dcterms:modified xsi:type="dcterms:W3CDTF">2017-01-17T07:39:56Z</dcterms:modified>
</cp:coreProperties>
</file>