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20" r:id="rId2"/>
    <p:sldId id="314" r:id="rId3"/>
    <p:sldId id="315" r:id="rId4"/>
    <p:sldId id="317" r:id="rId5"/>
    <p:sldId id="316" r:id="rId6"/>
    <p:sldId id="318" r:id="rId7"/>
    <p:sldId id="319" r:id="rId8"/>
    <p:sldId id="312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28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660"/>
  </p:normalViewPr>
  <p:slideViewPr>
    <p:cSldViewPr>
      <p:cViewPr varScale="1">
        <p:scale>
          <a:sx n="70" d="100"/>
          <a:sy n="70" d="100"/>
        </p:scale>
        <p:origin x="150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F8CEB-1302-415F-94A5-665A1A6353E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C4F37-632B-434A-A042-F171291F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01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F37-632B-434A-A042-F171291F83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55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F67D-494B-44B3-885E-087099292403}" type="datetime1">
              <a:rPr lang="en-US" smtClean="0"/>
              <a:t>1/23/2017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30B-65E1-4915-B548-117303F6EF30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D53E-A6C9-41A2-B92B-AA09E4BBB999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2675-5FEC-4D3B-9C41-A93511181201}" type="datetime1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90DA-56DD-4196-8DF4-BE2A207B7178}" type="datetime1">
              <a:rPr lang="en-US" smtClean="0"/>
              <a:t>1/23/2017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8F0833F-E2A1-44C8-8DB2-70423BF392BF}" type="datetime1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DCDB-167F-41C3-8B0C-B6464203DA9F}" type="datetime1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87A-B144-4886-A4F7-340E6919EF0D}" type="datetime1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8E7B-D643-4284-B662-154C3C76CB3B}" type="datetime1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B039-D469-446A-BA10-3D5E0B3C0B1E}" type="datetime1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5F34E2F-C917-412F-9E3E-BE8C81F2664A}" type="datetime1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ED39F3A-8567-4592-B1DA-57083B7F65A4}" type="datetime1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hyperlink" Target="http://www.texample.net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eierstrass.is.tokushima-u.ac.jp/ikeda/suuri/kruskal/KruskalApp.shtml?demo1" TargetMode="Externa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429000"/>
            <a:ext cx="7772400" cy="1470025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aseline="30000" dirty="0" smtClean="0">
                <a:solidFill>
                  <a:schemeClr val="bg1"/>
                </a:solidFill>
              </a:rPr>
              <a:t>Chapter 6</a:t>
            </a:r>
            <a:r>
              <a:rPr lang="en-US" baseline="30000" dirty="0">
                <a:solidFill>
                  <a:schemeClr val="bg1"/>
                </a:solidFill>
              </a:rPr>
              <a:t/>
            </a:r>
            <a:br>
              <a:rPr lang="en-US" baseline="30000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Graphs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hape 49"/>
          <p:cNvSpPr txBox="1">
            <a:spLocks/>
          </p:cNvSpPr>
          <p:nvPr/>
        </p:nvSpPr>
        <p:spPr>
          <a:xfrm>
            <a:off x="304800" y="533400"/>
            <a:ext cx="84582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Times New Roman"/>
                <a:cs typeface="Times New Roman" pitchFamily="18" charset="0"/>
              </a:rPr>
              <a:t>ZAMAN UNIVERSITY</a:t>
            </a:r>
            <a:endParaRPr lang="en-US" sz="2600" dirty="0">
              <a:solidFill>
                <a:schemeClr val="tx2">
                  <a:lumMod val="75000"/>
                </a:schemeClr>
              </a:solidFill>
              <a:latin typeface="+mj-lt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799" y="2743200"/>
            <a:ext cx="4503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Structures and Algorithms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6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Jarnik</a:t>
            </a:r>
            <a:r>
              <a:rPr lang="en-US" dirty="0" smtClean="0"/>
              <a:t>-Prim’s Algorithm Pseudo-Code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991600" cy="47975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Suppose </a:t>
            </a:r>
            <a:r>
              <a:rPr lang="en-US" i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 = (V, E) </a:t>
            </a:r>
            <a:r>
              <a:rPr lang="en-US" dirty="0"/>
              <a:t>is a graph</a:t>
            </a:r>
            <a:r>
              <a:rPr lang="en-US" dirty="0" smtClean="0"/>
              <a:t>, which </a:t>
            </a:r>
            <a:r>
              <a:rPr lang="en-US" i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dirty="0" smtClean="0"/>
              <a:t> – Set of vertex and </a:t>
            </a:r>
            <a:r>
              <a:rPr lang="en-US" i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 smtClean="0"/>
              <a:t>– Set of Edge.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1. 	Choose </a:t>
            </a:r>
            <a:r>
              <a:rPr lang="en-US" dirty="0"/>
              <a:t>a start </a:t>
            </a:r>
            <a:r>
              <a:rPr lang="en-US" dirty="0" smtClean="0"/>
              <a:t>vertex </a:t>
            </a:r>
            <a:r>
              <a:rPr lang="en-US" i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i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en-US" dirty="0"/>
              <a:t>, </a:t>
            </a:r>
            <a:r>
              <a:rPr lang="en-US" i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 = {s} </a:t>
            </a:r>
            <a:r>
              <a:rPr lang="en-US" dirty="0"/>
              <a:t>and </a:t>
            </a:r>
            <a:r>
              <a:rPr lang="en-US" i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 = {}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smtClean="0"/>
              <a:t>	Add </a:t>
            </a:r>
            <a:r>
              <a:rPr lang="en-US" dirty="0"/>
              <a:t>all edges connected from s to </a:t>
            </a:r>
            <a:r>
              <a:rPr lang="en-US" i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PQ</a:t>
            </a:r>
            <a:r>
              <a:rPr lang="en-US" dirty="0"/>
              <a:t> (Priority </a:t>
            </a:r>
            <a:r>
              <a:rPr lang="en-US" dirty="0" smtClean="0"/>
              <a:t>	Queue</a:t>
            </a:r>
            <a:r>
              <a:rPr lang="en-US" dirty="0"/>
              <a:t>) by increased weight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smtClean="0"/>
              <a:t>	Select </a:t>
            </a:r>
            <a:r>
              <a:rPr lang="en-US" dirty="0"/>
              <a:t>a smallest edge from </a:t>
            </a:r>
            <a:r>
              <a:rPr lang="en-US" i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PQ</a:t>
            </a:r>
            <a:r>
              <a:rPr lang="en-US" dirty="0"/>
              <a:t> which a vertex in </a:t>
            </a:r>
            <a:r>
              <a:rPr lang="en-US" i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and 	another </a:t>
            </a:r>
            <a:r>
              <a:rPr lang="en-US" dirty="0"/>
              <a:t>on in </a:t>
            </a:r>
            <a:r>
              <a:rPr lang="en-US" i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V\N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- Add </a:t>
            </a:r>
            <a:r>
              <a:rPr lang="en-US" dirty="0"/>
              <a:t>the selected edge to </a:t>
            </a:r>
            <a:r>
              <a:rPr lang="en-US" i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 and its (other) vertex </a:t>
            </a:r>
            <a:r>
              <a:rPr lang="en-US" dirty="0" smtClean="0"/>
              <a:t>to </a:t>
            </a:r>
            <a:r>
              <a:rPr lang="en-US" i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i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- Add all edges to PQ which connected from 	the recently added vertex (to N)</a:t>
            </a:r>
            <a:endParaRPr lang="en-US" i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/>
              <a:t>4. 	If </a:t>
            </a:r>
            <a:r>
              <a:rPr lang="en-US" i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V\N = o</a:t>
            </a:r>
            <a:r>
              <a:rPr lang="en-US" dirty="0" smtClean="0"/>
              <a:t>, </a:t>
            </a:r>
            <a:r>
              <a:rPr lang="en-US" dirty="0"/>
              <a:t>then terminate. Otherwise, go to step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2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67000" cy="2054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6" y="2238444"/>
            <a:ext cx="2627060" cy="2054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7" y="4590654"/>
            <a:ext cx="2624463" cy="203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0"/>
            <a:ext cx="2852738" cy="2228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2362200"/>
            <a:ext cx="2879764" cy="2228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4724400"/>
            <a:ext cx="2921000" cy="225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23915"/>
            <a:ext cx="2971800" cy="231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67316" y="76200"/>
            <a:ext cx="36148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80016" y="2238444"/>
            <a:ext cx="36148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33500" y="4594274"/>
            <a:ext cx="36148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50569" y="22274"/>
            <a:ext cx="36148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6782" y="4746789"/>
            <a:ext cx="36148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98522" y="2371889"/>
            <a:ext cx="36148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58100" y="2451333"/>
            <a:ext cx="36148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57900" y="5852872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www.texample.net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3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18247" y="2895600"/>
            <a:ext cx="8773353" cy="2286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algn="ctr">
              <a:buNone/>
            </a:pPr>
            <a:r>
              <a:rPr lang="en-US" sz="2400" dirty="0" smtClean="0"/>
              <a:t>Write functions of </a:t>
            </a:r>
            <a:r>
              <a:rPr lang="en-US" sz="2400" dirty="0" err="1">
                <a:solidFill>
                  <a:srgbClr val="FF0000"/>
                </a:solidFill>
              </a:rPr>
              <a:t>Jarnik</a:t>
            </a:r>
            <a:r>
              <a:rPr lang="en-US" sz="2400" dirty="0">
                <a:solidFill>
                  <a:srgbClr val="FF0000"/>
                </a:solidFill>
              </a:rPr>
              <a:t>-Prim’s </a:t>
            </a:r>
            <a:r>
              <a:rPr lang="en-US" sz="2400" dirty="0" smtClean="0">
                <a:solidFill>
                  <a:srgbClr val="FF0000"/>
                </a:solidFill>
              </a:rPr>
              <a:t>Algorithm </a:t>
            </a:r>
            <a:r>
              <a:rPr lang="en-US" sz="2400" dirty="0" smtClean="0"/>
              <a:t>(Minimum Spanning Tree) base on pseudo-code in the slide.</a:t>
            </a:r>
          </a:p>
          <a:p>
            <a:pPr marL="514350" indent="-514350" algn="ctr">
              <a:buFont typeface="+mj-lt"/>
              <a:buAutoNum type="arabicPeriod"/>
            </a:pPr>
            <a:endParaRPr lang="en-US" sz="2400" dirty="0"/>
          </a:p>
          <a:p>
            <a:pPr marL="514350" indent="-514350" algn="ctr">
              <a:buFont typeface="+mj-lt"/>
              <a:buAutoNum type="arabicPeriod"/>
            </a:pPr>
            <a:endParaRPr lang="en-US" sz="2400" dirty="0" smtClean="0"/>
          </a:p>
          <a:p>
            <a:pPr marL="514350" indent="-514350" algn="ctr">
              <a:buFont typeface="+mj-lt"/>
              <a:buAutoNum type="arabicPeriod"/>
            </a:pPr>
            <a:endParaRPr lang="en-US" sz="2400" dirty="0" smtClean="0"/>
          </a:p>
          <a:p>
            <a:pPr marL="514350" indent="-514350" algn="ctr">
              <a:buFont typeface="+mj-lt"/>
              <a:buAutoNum type="arabicPeriod"/>
            </a:pPr>
            <a:endParaRPr lang="en-US" sz="2400" dirty="0" smtClean="0"/>
          </a:p>
          <a:p>
            <a:pPr algn="ctr"/>
            <a:endParaRPr lang="en-US" sz="2400" dirty="0"/>
          </a:p>
        </p:txBody>
      </p:sp>
      <p:pic>
        <p:nvPicPr>
          <p:cNvPr id="1026" name="Picture 2" descr="http://kenner.kprdsb.ca/teachers/jmoloney/06691F21-0119EC9D.3/homework%20graphic.gif?src=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479" y="175281"/>
            <a:ext cx="1702181" cy="170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25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Terminology and Representations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Graph Traversals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Shortest-Paths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Problems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Minimum-Cost </a:t>
            </a:r>
            <a:r>
              <a:rPr lang="en-US" dirty="0">
                <a:solidFill>
                  <a:srgbClr val="FF0000"/>
                </a:solidFill>
              </a:rPr>
              <a:t>Spanning </a:t>
            </a:r>
            <a:r>
              <a:rPr lang="en-US" dirty="0" smtClean="0">
                <a:solidFill>
                  <a:srgbClr val="FF0000"/>
                </a:solidFill>
              </a:rPr>
              <a:t>Trees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Kruskal’s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Algorithm</a:t>
            </a:r>
          </a:p>
          <a:p>
            <a:pPr lvl="1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Jarnik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-Prim’s Algorithm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Boruvka’s</a:t>
            </a:r>
            <a:r>
              <a:rPr lang="en-US" dirty="0" smtClean="0">
                <a:solidFill>
                  <a:srgbClr val="FF0000"/>
                </a:solidFill>
              </a:rPr>
              <a:t> Algorithm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02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Boruvka’s</a:t>
            </a:r>
            <a:r>
              <a:rPr lang="en-US" dirty="0" smtClean="0"/>
              <a:t> Algorithm Pseudo-Code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873752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000" dirty="0" smtClean="0"/>
              <a:t>Initialize </a:t>
            </a:r>
            <a:r>
              <a:rPr lang="en-US" sz="2000" dirty="0"/>
              <a:t>a forest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T </a:t>
            </a:r>
            <a:r>
              <a:rPr lang="en-US" sz="2000" dirty="0"/>
              <a:t>to be a set of one-vertex </a:t>
            </a:r>
            <a:r>
              <a:rPr lang="en-US" sz="2000" dirty="0" smtClean="0"/>
              <a:t>	trees</a:t>
            </a:r>
            <a:r>
              <a:rPr lang="en-US" sz="2000" dirty="0"/>
              <a:t>, one for each vertex of the </a:t>
            </a:r>
            <a:r>
              <a:rPr lang="en-US" sz="2000" dirty="0" smtClean="0"/>
              <a:t>graph</a:t>
            </a:r>
          </a:p>
          <a:p>
            <a:pPr marL="514350" indent="-514350">
              <a:buAutoNum type="arabicPeriod"/>
            </a:pPr>
            <a:r>
              <a:rPr lang="en-US" sz="2000" b="1" dirty="0"/>
              <a:t>While</a:t>
            </a:r>
            <a:r>
              <a:rPr lang="en-US" sz="2000" dirty="0"/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/>
              <a:t> has more than one component</a:t>
            </a:r>
            <a:r>
              <a:rPr lang="en-US" sz="2000" dirty="0" smtClean="0"/>
              <a:t>:</a:t>
            </a:r>
          </a:p>
          <a:p>
            <a:pPr marL="514350" indent="-514350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        </a:t>
            </a:r>
            <a:r>
              <a:rPr lang="en-US" sz="2000" b="1" dirty="0" smtClean="0">
                <a:solidFill>
                  <a:schemeClr val="tx1"/>
                </a:solidFill>
              </a:rPr>
              <a:t>For </a:t>
            </a:r>
            <a:r>
              <a:rPr lang="en-US" sz="2000" b="1" dirty="0">
                <a:solidFill>
                  <a:schemeClr val="tx1"/>
                </a:solidFill>
              </a:rPr>
              <a:t>each </a:t>
            </a:r>
            <a:r>
              <a:rPr lang="en-US" sz="2000" dirty="0">
                <a:solidFill>
                  <a:schemeClr val="tx1"/>
                </a:solidFill>
              </a:rPr>
              <a:t>component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 of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marL="514350" indent="-514350">
              <a:buAutoNum type="arabicPeriod"/>
            </a:pPr>
            <a:r>
              <a:rPr lang="en-US" sz="2000" dirty="0"/>
              <a:t>        </a:t>
            </a:r>
            <a:r>
              <a:rPr lang="en-US" sz="2000" dirty="0" smtClean="0"/>
              <a:t>       Begin </a:t>
            </a:r>
            <a:r>
              <a:rPr lang="en-US" sz="2000" dirty="0"/>
              <a:t>with an empty set of edges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S</a:t>
            </a:r>
          </a:p>
          <a:p>
            <a:pPr marL="514350" indent="-514350">
              <a:buAutoNum type="arabicPeriod"/>
            </a:pPr>
            <a:r>
              <a:rPr lang="en-US" sz="2000" dirty="0"/>
              <a:t>               </a:t>
            </a:r>
            <a:r>
              <a:rPr lang="en-US" sz="2000" b="1" dirty="0"/>
              <a:t>For each </a:t>
            </a:r>
            <a:r>
              <a:rPr lang="en-US" sz="2000" dirty="0"/>
              <a:t>vertex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dirty="0"/>
              <a:t> in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C</a:t>
            </a:r>
            <a:r>
              <a:rPr lang="en-US" sz="2000" dirty="0" smtClean="0"/>
              <a:t>:</a:t>
            </a: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                  </a:t>
            </a:r>
            <a:r>
              <a:rPr lang="en-US" sz="2000" dirty="0"/>
              <a:t>Find the cheapest edge from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dirty="0"/>
              <a:t> to a </a:t>
            </a:r>
            <a:r>
              <a:rPr lang="en-US" sz="2000" dirty="0" smtClean="0"/>
              <a:t>vertex </a:t>
            </a:r>
            <a:r>
              <a:rPr lang="en-US" sz="2000" dirty="0"/>
              <a:t>outside of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C</a:t>
            </a:r>
            <a:r>
              <a:rPr lang="en-US" sz="2000" dirty="0"/>
              <a:t>, and </a:t>
            </a:r>
            <a:r>
              <a:rPr lang="en-US" sz="2000" dirty="0" smtClean="0"/>
              <a:t> 		 add </a:t>
            </a:r>
            <a:r>
              <a:rPr lang="en-US" sz="2000" dirty="0"/>
              <a:t>it to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S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               Add </a:t>
            </a:r>
            <a:r>
              <a:rPr lang="en-US" sz="2000" dirty="0"/>
              <a:t>the cheapest edge in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000" dirty="0"/>
              <a:t> to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T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       Combine </a:t>
            </a:r>
            <a:r>
              <a:rPr lang="en-US" sz="2000" dirty="0"/>
              <a:t>trees connected by edges to </a:t>
            </a:r>
            <a:r>
              <a:rPr lang="en-US" sz="2000" dirty="0" smtClean="0"/>
              <a:t>form bigger components</a:t>
            </a:r>
          </a:p>
          <a:p>
            <a:pPr marL="514350" indent="-514350">
              <a:buAutoNum type="arabicPeriod"/>
            </a:pPr>
            <a:r>
              <a:rPr lang="en-US" sz="2000" dirty="0"/>
              <a:t>Output: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/>
              <a:t> is the minimum spanning tree of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G</a:t>
            </a:r>
            <a:r>
              <a:rPr lang="en-US" sz="2000" dirty="0"/>
              <a:t>.</a:t>
            </a:r>
            <a:endParaRPr lang="en-US" sz="2000" dirty="0" smtClean="0"/>
          </a:p>
          <a:p>
            <a:pPr marL="514350" indent="-514350"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235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Boruvka’s</a:t>
            </a:r>
            <a:r>
              <a:rPr lang="en-US" dirty="0" smtClean="0"/>
              <a:t> Algorithm Animation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15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436989"/>
            <a:ext cx="8836025" cy="4963811"/>
          </a:xfrm>
        </p:spPr>
      </p:pic>
      <p:sp>
        <p:nvSpPr>
          <p:cNvPr id="5" name="AutoShape 2" descr="File:Boruvka's algorithm (Sollin's algorithm) Anim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67400" y="6356866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commons.wikimedia.org</a:t>
            </a:r>
          </a:p>
        </p:txBody>
      </p:sp>
    </p:spTree>
    <p:extLst>
      <p:ext uri="{BB962C8B-B14F-4D97-AF65-F5344CB8AC3E}">
        <p14:creationId xmlns:p14="http://schemas.microsoft.com/office/powerpoint/2010/main" val="109542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18247" y="2895600"/>
            <a:ext cx="8773353" cy="2286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algn="ctr">
              <a:buNone/>
            </a:pPr>
            <a:r>
              <a:rPr lang="en-US" sz="2400" dirty="0" smtClean="0"/>
              <a:t>Write functions of </a:t>
            </a:r>
            <a:r>
              <a:rPr lang="en-US" sz="2400" dirty="0" err="1">
                <a:solidFill>
                  <a:srgbClr val="FF0000"/>
                </a:solidFill>
              </a:rPr>
              <a:t>Boruvka’s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Algorithm </a:t>
            </a:r>
            <a:r>
              <a:rPr lang="en-US" sz="2400" dirty="0" smtClean="0"/>
              <a:t>(Minimum </a:t>
            </a:r>
            <a:r>
              <a:rPr lang="en-US" sz="2400" dirty="0" smtClean="0"/>
              <a:t>Spanning Tree) base on pseudo-code in the slide.</a:t>
            </a:r>
          </a:p>
          <a:p>
            <a:pPr marL="514350" indent="-514350" algn="ctr">
              <a:buFont typeface="+mj-lt"/>
              <a:buAutoNum type="arabicPeriod"/>
            </a:pPr>
            <a:endParaRPr lang="en-US" sz="2400" dirty="0"/>
          </a:p>
          <a:p>
            <a:pPr marL="514350" indent="-514350" algn="ctr">
              <a:buFont typeface="+mj-lt"/>
              <a:buAutoNum type="arabicPeriod"/>
            </a:pPr>
            <a:endParaRPr lang="en-US" sz="2400" dirty="0" smtClean="0"/>
          </a:p>
          <a:p>
            <a:pPr marL="514350" indent="-514350" algn="ctr">
              <a:buFont typeface="+mj-lt"/>
              <a:buAutoNum type="arabicPeriod"/>
            </a:pPr>
            <a:endParaRPr lang="en-US" sz="2400" dirty="0" smtClean="0"/>
          </a:p>
          <a:p>
            <a:pPr marL="514350" indent="-514350" algn="ctr">
              <a:buFont typeface="+mj-lt"/>
              <a:buAutoNum type="arabicPeriod"/>
            </a:pPr>
            <a:endParaRPr lang="en-US" sz="2400" dirty="0" smtClean="0"/>
          </a:p>
          <a:p>
            <a:pPr algn="ctr"/>
            <a:endParaRPr lang="en-US" sz="2400" dirty="0"/>
          </a:p>
        </p:txBody>
      </p:sp>
      <p:pic>
        <p:nvPicPr>
          <p:cNvPr id="1026" name="Picture 2" descr="http://kenner.kprdsb.ca/teachers/jmoloney/06691F21-0119EC9D.3/homework%20graphic.gif?src=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479" y="175281"/>
            <a:ext cx="1702181" cy="170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9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3505200"/>
            <a:ext cx="8503920" cy="25938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To be continued…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Terminology and Representations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Graph Traversals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Shortest-Paths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Problems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Minimum-Cost </a:t>
            </a:r>
            <a:r>
              <a:rPr lang="en-US" dirty="0">
                <a:solidFill>
                  <a:srgbClr val="FF0000"/>
                </a:solidFill>
              </a:rPr>
              <a:t>Spanning Trees</a:t>
            </a:r>
          </a:p>
        </p:txBody>
      </p:sp>
    </p:spTree>
    <p:extLst>
      <p:ext uri="{BB962C8B-B14F-4D97-AF65-F5344CB8AC3E}">
        <p14:creationId xmlns:p14="http://schemas.microsoft.com/office/powerpoint/2010/main" val="40411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572000"/>
          </a:xfrm>
        </p:spPr>
        <p:txBody>
          <a:bodyPr>
            <a:normAutofit/>
          </a:bodyPr>
          <a:lstStyle/>
          <a:p>
            <a:r>
              <a:rPr lang="en-US" sz="2400" dirty="0"/>
              <a:t>A minimum spanning tree (MST) for a graph G = (V, E) is a sub graph G</a:t>
            </a:r>
            <a:r>
              <a:rPr lang="en-US" sz="2400" baseline="30000" dirty="0"/>
              <a:t>1</a:t>
            </a:r>
            <a:r>
              <a:rPr lang="en-US" sz="2400" dirty="0"/>
              <a:t> = (V</a:t>
            </a:r>
            <a:r>
              <a:rPr lang="en-US" sz="2400" baseline="30000" dirty="0"/>
              <a:t>1</a:t>
            </a:r>
            <a:r>
              <a:rPr lang="en-US" sz="2400" dirty="0"/>
              <a:t>, E</a:t>
            </a:r>
            <a:r>
              <a:rPr lang="en-US" sz="2400" baseline="30000" dirty="0"/>
              <a:t>1</a:t>
            </a:r>
            <a:r>
              <a:rPr lang="en-US" sz="2400" dirty="0"/>
              <a:t>) </a:t>
            </a:r>
            <a:r>
              <a:rPr lang="en-US" sz="2400" dirty="0" smtClean="0"/>
              <a:t>of G </a:t>
            </a:r>
            <a:r>
              <a:rPr lang="en-US" sz="2400" dirty="0"/>
              <a:t>contains all the vertices of G</a:t>
            </a:r>
            <a:r>
              <a:rPr lang="en-US" sz="2400" dirty="0" smtClean="0"/>
              <a:t>.</a:t>
            </a:r>
          </a:p>
          <a:p>
            <a:pPr marL="274320" lvl="1" indent="0">
              <a:buNone/>
            </a:pPr>
            <a:r>
              <a:rPr lang="en-US" sz="2400" dirty="0" smtClean="0"/>
              <a:t>	</a:t>
            </a:r>
            <a:r>
              <a:rPr lang="en-US" sz="2300" dirty="0"/>
              <a:t>1. The vertex set V</a:t>
            </a:r>
            <a:r>
              <a:rPr lang="en-US" sz="2300" baseline="30000" dirty="0"/>
              <a:t>1</a:t>
            </a:r>
            <a:r>
              <a:rPr lang="en-US" sz="2300" dirty="0"/>
              <a:t> is same as that at graph G.</a:t>
            </a:r>
          </a:p>
          <a:p>
            <a:pPr marL="274320" lvl="1" indent="0">
              <a:buNone/>
            </a:pPr>
            <a:r>
              <a:rPr lang="en-US" sz="2300" dirty="0" smtClean="0"/>
              <a:t>	2</a:t>
            </a:r>
            <a:r>
              <a:rPr lang="en-US" sz="2300" dirty="0"/>
              <a:t>. The edge set E</a:t>
            </a:r>
            <a:r>
              <a:rPr lang="en-US" sz="2300" baseline="30000" dirty="0"/>
              <a:t>1</a:t>
            </a:r>
            <a:r>
              <a:rPr lang="en-US" sz="2300" dirty="0"/>
              <a:t> is a subset of G.</a:t>
            </a:r>
          </a:p>
          <a:p>
            <a:pPr marL="274320" lvl="1" indent="0">
              <a:buNone/>
            </a:pPr>
            <a:r>
              <a:rPr lang="en-US" sz="2300" dirty="0" smtClean="0"/>
              <a:t>	3</a:t>
            </a:r>
            <a:r>
              <a:rPr lang="en-US" sz="2300" dirty="0"/>
              <a:t>. And there is no cycle</a:t>
            </a:r>
            <a:r>
              <a:rPr lang="en-US" sz="2300" dirty="0" smtClean="0"/>
              <a:t>.</a:t>
            </a:r>
            <a:endParaRPr lang="en-US" sz="2400" dirty="0"/>
          </a:p>
          <a:p>
            <a:r>
              <a:rPr lang="en-US" sz="2400" dirty="0"/>
              <a:t>It connects all the vertices together with the minimal total weighting for its </a:t>
            </a:r>
            <a:r>
              <a:rPr lang="en-US" sz="2400" dirty="0" smtClean="0"/>
              <a:t>edges.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3400" y="4343400"/>
            <a:ext cx="3176588" cy="2362200"/>
            <a:chOff x="533400" y="4343400"/>
            <a:chExt cx="3176588" cy="23622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4343400"/>
              <a:ext cx="3176588" cy="2352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33400" y="633626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 =(V, E)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34000" y="4198123"/>
            <a:ext cx="3719513" cy="2572009"/>
            <a:chOff x="5334000" y="4198123"/>
            <a:chExt cx="3719513" cy="257200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4198123"/>
              <a:ext cx="3567113" cy="25108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5334000" y="64008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MST, G</a:t>
              </a:r>
              <a:r>
                <a:rPr lang="en-US" baseline="30000" dirty="0" smtClean="0"/>
                <a:t>1</a:t>
              </a:r>
              <a:r>
                <a:rPr lang="en-US" dirty="0" smtClean="0"/>
                <a:t>=(V</a:t>
              </a:r>
              <a:r>
                <a:rPr lang="en-US" baseline="30000" dirty="0" smtClean="0"/>
                <a:t>1</a:t>
              </a:r>
              <a:r>
                <a:rPr lang="en-US" dirty="0" smtClean="0"/>
                <a:t>,</a:t>
              </a:r>
              <a:r>
                <a:rPr lang="en-US" dirty="0"/>
                <a:t> </a:t>
              </a:r>
              <a:r>
                <a:rPr lang="en-US" dirty="0" smtClean="0"/>
                <a:t>E</a:t>
              </a:r>
              <a:r>
                <a:rPr lang="en-US" baseline="30000" dirty="0" smtClean="0"/>
                <a:t>1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169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Terminology and Representations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Graph Traversals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Shortest-Paths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Problems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Minimum-Cost </a:t>
            </a:r>
            <a:r>
              <a:rPr lang="en-US" dirty="0">
                <a:solidFill>
                  <a:srgbClr val="FF0000"/>
                </a:solidFill>
              </a:rPr>
              <a:t>Spanning </a:t>
            </a:r>
            <a:r>
              <a:rPr lang="en-US" dirty="0" smtClean="0">
                <a:solidFill>
                  <a:srgbClr val="FF0000"/>
                </a:solidFill>
              </a:rPr>
              <a:t>Trees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Kruskal’s</a:t>
            </a:r>
            <a:r>
              <a:rPr lang="en-US" dirty="0" smtClean="0">
                <a:solidFill>
                  <a:srgbClr val="FF0000"/>
                </a:solidFill>
              </a:rPr>
              <a:t> Algorithm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Jarnik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-Prim’s Algorithm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Boruvka’s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Algorithm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05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572000"/>
          </a:xfrm>
        </p:spPr>
        <p:txBody>
          <a:bodyPr>
            <a:normAutofit/>
          </a:bodyPr>
          <a:lstStyle/>
          <a:p>
            <a:r>
              <a:rPr lang="en-US" sz="2000" dirty="0"/>
              <a:t>This is a one of the popular algorithm and was developed by Joseph </a:t>
            </a:r>
            <a:r>
              <a:rPr lang="en-US" sz="2000" dirty="0" err="1" smtClean="0"/>
              <a:t>Kruskal</a:t>
            </a:r>
            <a:endParaRPr lang="en-US" sz="2000" dirty="0" smtClean="0"/>
          </a:p>
          <a:p>
            <a:r>
              <a:rPr lang="en-US" sz="2000" dirty="0" smtClean="0"/>
              <a:t>To create </a:t>
            </a:r>
            <a:r>
              <a:rPr lang="en-US" sz="2000" dirty="0"/>
              <a:t>a minimum cost spanning trees, using </a:t>
            </a:r>
            <a:r>
              <a:rPr lang="en-US" sz="2000" dirty="0" err="1"/>
              <a:t>Kruskalls</a:t>
            </a:r>
            <a:r>
              <a:rPr lang="en-US" sz="2000" dirty="0"/>
              <a:t>, we begin by choosing the </a:t>
            </a:r>
            <a:r>
              <a:rPr lang="en-US" sz="2000" dirty="0" smtClean="0"/>
              <a:t>edge with </a:t>
            </a:r>
            <a:r>
              <a:rPr lang="en-US" sz="2000" dirty="0"/>
              <a:t>the minimum cost (if there are several edges with the same minimum cost, select </a:t>
            </a:r>
            <a:r>
              <a:rPr lang="en-US" sz="2000" dirty="0" smtClean="0"/>
              <a:t>any one </a:t>
            </a:r>
            <a:r>
              <a:rPr lang="en-US" sz="2000" dirty="0"/>
              <a:t>of them) and add it to the spanning tree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In the next step, select the edge with </a:t>
            </a:r>
            <a:r>
              <a:rPr lang="en-US" sz="2000" dirty="0" smtClean="0"/>
              <a:t>next lowest </a:t>
            </a:r>
            <a:r>
              <a:rPr lang="en-US" sz="2000" dirty="0"/>
              <a:t>cost, and so on, until we have selected (</a:t>
            </a:r>
            <a:r>
              <a:rPr lang="en-US" sz="2000" i="1" dirty="0"/>
              <a:t>n </a:t>
            </a:r>
            <a:r>
              <a:rPr lang="en-US" sz="2000" dirty="0"/>
              <a:t>– 1</a:t>
            </a:r>
            <a:r>
              <a:rPr lang="en-US" sz="2000" dirty="0" smtClean="0"/>
              <a:t>)</a:t>
            </a:r>
            <a:r>
              <a:rPr lang="en-US" sz="2000" baseline="30000" dirty="0" smtClean="0"/>
              <a:t>*</a:t>
            </a:r>
            <a:r>
              <a:rPr lang="en-US" sz="2000" dirty="0" smtClean="0"/>
              <a:t> </a:t>
            </a:r>
            <a:r>
              <a:rPr lang="en-US" sz="2000" dirty="0"/>
              <a:t>edges to form the complete </a:t>
            </a:r>
            <a:r>
              <a:rPr lang="en-US" sz="2000" dirty="0" smtClean="0"/>
              <a:t>spanning tee</a:t>
            </a:r>
            <a:r>
              <a:rPr lang="en-US" sz="20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12468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* - In case in graph, there are n edges</a:t>
            </a:r>
            <a:endParaRPr lang="en-US" sz="1600" i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52400" y="4114800"/>
            <a:ext cx="9288317" cy="2366328"/>
            <a:chOff x="152400" y="4114800"/>
            <a:chExt cx="9288317" cy="236632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4114800"/>
              <a:ext cx="2805113" cy="2047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114800"/>
              <a:ext cx="2794680" cy="2047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4114800"/>
              <a:ext cx="2803235" cy="2047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066800" y="60960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Step 1</a:t>
              </a:r>
              <a:endParaRPr lang="en-US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73840" y="6109732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Step 2</a:t>
              </a:r>
              <a:endParaRPr lang="en-US" i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49917" y="6111796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Step 3</a:t>
              </a:r>
              <a:endParaRPr lang="en-US" i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5317" y="60960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Step ….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37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Pseudo-Code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87375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Suppose G = (V, E) is a graph, and </a:t>
            </a:r>
            <a:r>
              <a:rPr lang="en-US" i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is a minimum spanning tree of graph 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itchFamily="49" charset="0"/>
                <a:cs typeface="Consolas" pitchFamily="49" charset="0"/>
              </a:rPr>
              <a:t>Initialize the spanning tree </a:t>
            </a:r>
            <a:r>
              <a:rPr lang="en-US" i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to contain all the vertices in the graph G but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no edges.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itchFamily="49" charset="0"/>
                <a:cs typeface="Consolas" pitchFamily="49" charset="0"/>
              </a:rPr>
              <a:t>Choose the edge </a:t>
            </a:r>
            <a:r>
              <a:rPr lang="en-US" i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with lowest weight from graph 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itchFamily="49" charset="0"/>
                <a:cs typeface="Consolas" pitchFamily="49" charset="0"/>
              </a:rPr>
              <a:t>Check if both vertices from </a:t>
            </a:r>
            <a:r>
              <a:rPr lang="en-US" i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are within the same set in the tree </a:t>
            </a:r>
            <a:r>
              <a:rPr lang="en-US" i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for all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such sets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of </a:t>
            </a:r>
            <a:r>
              <a:rPr lang="en-US" i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. If it is not present, add the edge </a:t>
            </a:r>
            <a:r>
              <a:rPr lang="en-US" i="1" dirty="0">
                <a:latin typeface="Consolas" pitchFamily="49" charset="0"/>
                <a:cs typeface="Consolas" pitchFamily="49" charset="0"/>
              </a:rPr>
              <a:t>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 the tree </a:t>
            </a:r>
            <a:r>
              <a:rPr lang="en-US" i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and replace the two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sets that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this edge connects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itchFamily="49" charset="0"/>
                <a:cs typeface="Consolas" pitchFamily="49" charset="0"/>
              </a:rPr>
              <a:t>Delete the edge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from the graph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and repeat the step 2 and 3 until there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no more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edge to add or until the panning tree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contains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(n-1)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vertices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itchFamily="49" charset="0"/>
                <a:cs typeface="Consolas" pitchFamily="49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24229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https://upload.wikimedia.org/wikipedia/commons/5/5c/MST_kruskal_e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95400"/>
            <a:ext cx="4953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367046"/>
            <a:ext cx="929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More on </a:t>
            </a:r>
            <a:r>
              <a:rPr lang="en-US" sz="1600" dirty="0">
                <a:sym typeface="Wingdings" pitchFamily="2" charset="2"/>
              </a:rPr>
              <a:t>-- </a:t>
            </a:r>
            <a:r>
              <a:rPr lang="en-US" sz="1600" dirty="0">
                <a:solidFill>
                  <a:srgbClr val="0000CC"/>
                </a:solidFill>
                <a:sym typeface="Wingdings" pitchFamily="2" charset="2"/>
                <a:hlinkClick r:id="rId3"/>
              </a:rPr>
              <a:t>http://</a:t>
            </a:r>
            <a:r>
              <a:rPr lang="en-US" sz="1600" dirty="0" smtClean="0">
                <a:solidFill>
                  <a:srgbClr val="0000CC"/>
                </a:solidFill>
                <a:sym typeface="Wingdings" pitchFamily="2" charset="2"/>
                <a:hlinkClick r:id="rId3"/>
              </a:rPr>
              <a:t>weierstrass.is.tokushima-u.ac.jp/ikeda/suuri/kruskal/KruskalApp.shtml?demo1</a:t>
            </a:r>
            <a:r>
              <a:rPr lang="en-US" sz="1600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endParaRPr lang="en-US" sz="16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48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18247" y="2895600"/>
            <a:ext cx="8773353" cy="2286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algn="ctr">
              <a:buNone/>
            </a:pPr>
            <a:r>
              <a:rPr lang="en-US" sz="2400" dirty="0" smtClean="0"/>
              <a:t>Write functions of </a:t>
            </a:r>
            <a:r>
              <a:rPr lang="en-US" sz="2400" dirty="0" err="1" smtClean="0"/>
              <a:t>Kruskal</a:t>
            </a:r>
            <a:r>
              <a:rPr lang="en-US" sz="2400" dirty="0" smtClean="0"/>
              <a:t> (Minimum Spanning Tree) algorithm base on pseudo-code in the slide.</a:t>
            </a:r>
          </a:p>
          <a:p>
            <a:pPr marL="514350" indent="-514350" algn="ctr">
              <a:buFont typeface="+mj-lt"/>
              <a:buAutoNum type="arabicPeriod"/>
            </a:pPr>
            <a:endParaRPr lang="en-US" sz="2400" dirty="0"/>
          </a:p>
          <a:p>
            <a:pPr marL="514350" indent="-514350" algn="ctr">
              <a:buFont typeface="+mj-lt"/>
              <a:buAutoNum type="arabicPeriod"/>
            </a:pPr>
            <a:endParaRPr lang="en-US" sz="2400" dirty="0" smtClean="0"/>
          </a:p>
          <a:p>
            <a:pPr marL="514350" indent="-514350" algn="ctr">
              <a:buFont typeface="+mj-lt"/>
              <a:buAutoNum type="arabicPeriod"/>
            </a:pPr>
            <a:endParaRPr lang="en-US" sz="2400" dirty="0" smtClean="0"/>
          </a:p>
          <a:p>
            <a:pPr marL="514350" indent="-514350" algn="ctr">
              <a:buFont typeface="+mj-lt"/>
              <a:buAutoNum type="arabicPeriod"/>
            </a:pPr>
            <a:endParaRPr lang="en-US" sz="2400" dirty="0" smtClean="0"/>
          </a:p>
          <a:p>
            <a:pPr algn="ctr"/>
            <a:endParaRPr lang="en-US" sz="2400" dirty="0"/>
          </a:p>
        </p:txBody>
      </p:sp>
      <p:pic>
        <p:nvPicPr>
          <p:cNvPr id="1026" name="Picture 2" descr="http://kenner.kprdsb.ca/teachers/jmoloney/06691F21-0119EC9D.3/homework%20graphic.gif?src=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479" y="175281"/>
            <a:ext cx="1702181" cy="170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38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Terminology and Representations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Graph Traversals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Shortest-Paths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Problems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Minimum-Cost </a:t>
            </a:r>
            <a:r>
              <a:rPr lang="en-US" dirty="0">
                <a:solidFill>
                  <a:srgbClr val="FF0000"/>
                </a:solidFill>
              </a:rPr>
              <a:t>Spanning </a:t>
            </a:r>
            <a:r>
              <a:rPr lang="en-US" dirty="0" smtClean="0">
                <a:solidFill>
                  <a:srgbClr val="FF0000"/>
                </a:solidFill>
              </a:rPr>
              <a:t>Trees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Kruskal’s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Algorithm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Jarnik</a:t>
            </a:r>
            <a:r>
              <a:rPr lang="en-US" dirty="0" smtClean="0">
                <a:solidFill>
                  <a:srgbClr val="FF0000"/>
                </a:solidFill>
              </a:rPr>
              <a:t>-Prim’s Algorithm</a:t>
            </a:r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Boruvka’s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Algorithm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08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6280</TotalTime>
  <Words>515</Words>
  <Application>Microsoft Office PowerPoint</Application>
  <PresentationFormat>On-screen Show (4:3)</PresentationFormat>
  <Paragraphs>120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Consolas</vt:lpstr>
      <vt:lpstr>Georgia</vt:lpstr>
      <vt:lpstr>Times New Roman</vt:lpstr>
      <vt:lpstr>Wingdings</vt:lpstr>
      <vt:lpstr>Wingdings 2</vt:lpstr>
      <vt:lpstr>Civic</vt:lpstr>
      <vt:lpstr>Chapter 6 Graphs</vt:lpstr>
      <vt:lpstr>Outline</vt:lpstr>
      <vt:lpstr>Minimum Cost Spanning Tree</vt:lpstr>
      <vt:lpstr>Outline</vt:lpstr>
      <vt:lpstr>Kruskal’s Algorithm</vt:lpstr>
      <vt:lpstr>Kruskal’s Pseudo-Code</vt:lpstr>
      <vt:lpstr>PowerPoint Presentation</vt:lpstr>
      <vt:lpstr>PowerPoint Presentation</vt:lpstr>
      <vt:lpstr>Outline</vt:lpstr>
      <vt:lpstr>Jarnik-Prim’s Algorithm Pseudo-Code</vt:lpstr>
      <vt:lpstr>PowerPoint Presentation</vt:lpstr>
      <vt:lpstr>PowerPoint Presentation</vt:lpstr>
      <vt:lpstr>Outline</vt:lpstr>
      <vt:lpstr>Boruvka’s Algorithm Pseudo-Code</vt:lpstr>
      <vt:lpstr>Boruvka’s Algorithm Animation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The Role of Statistics and the Data Analysis Process</dc:title>
  <dc:creator>Sokha</dc:creator>
  <cp:lastModifiedBy>User</cp:lastModifiedBy>
  <cp:revision>878</cp:revision>
  <dcterms:created xsi:type="dcterms:W3CDTF">2015-04-24T22:36:42Z</dcterms:created>
  <dcterms:modified xsi:type="dcterms:W3CDTF">2017-01-23T01:00:04Z</dcterms:modified>
</cp:coreProperties>
</file>