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3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155D-F470-D590-7247-97AB270E9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9CC26-13B3-5151-B587-A3CAFB0C3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61651-0CCE-FA66-A4C3-F16CDF73C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99D40-A74C-4B4D-9A5C-8238439D0BB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BFCD7-B4CE-4773-7DFD-B41F79FF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083BA-D6CA-E311-2E4E-636F5FF7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D05F-106C-45C2-AF2A-BF2093A05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3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34506-F0E5-AB49-4205-6B7B27CCB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1A02B-42E2-5A7B-8B8B-86B1979E9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C0AE8-27DB-0A23-65AB-0719BE49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99D40-A74C-4B4D-9A5C-8238439D0BB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54146-2207-D22E-912E-3A4453030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2EFC0-37F2-CEA9-7004-35A7AC6B2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D05F-106C-45C2-AF2A-BF2093A05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0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24A58-5C7B-E23D-30E9-1E5EC7A4F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64B0F-5453-EA5A-25EC-D436C61B1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01883-061D-66F6-44D3-1E0A4EAF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99D40-A74C-4B4D-9A5C-8238439D0BB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81FB4-0343-1531-5B86-51E30B109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5FD45-E4A0-3B05-3A61-F6763265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D05F-106C-45C2-AF2A-BF2093A05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295B-CE9E-5FC8-FB0B-5730F784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9E819-740B-AE58-69B3-9BD492158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36B9D-42E9-5BEB-EFC3-A266D5EE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99D40-A74C-4B4D-9A5C-8238439D0BB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8911-C4AF-D49C-147D-760AB12F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F07AC-3323-A515-5E02-CDF047D2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D05F-106C-45C2-AF2A-BF2093A05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9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5D44-5FA4-8C55-08FA-2027097A1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79C38-DD4E-1C9F-B3E8-67A6D86D8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605C5-DAB1-4B68-A0CF-7693B7B89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99D40-A74C-4B4D-9A5C-8238439D0BB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6DFFC-22DE-91FF-2695-F76B232F4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80F76-AFF4-B8A0-4774-DC10E5A3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D05F-106C-45C2-AF2A-BF2093A05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0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7B3DE-B041-9565-8CE8-A941883E4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EBC4E-3B80-431A-D921-B7D83871E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64DD8-E5AB-E297-5CB0-E7CDBAD3F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6DF02-9364-0102-6EB9-A784EC73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99D40-A74C-4B4D-9A5C-8238439D0BB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AE699-D98F-F9A3-CF10-9B4CCC9E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69177-F6F3-50F4-E191-B119A4C7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D05F-106C-45C2-AF2A-BF2093A05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0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86817-C14B-CE35-923D-7C9820091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9CD5A-418C-F938-AD40-492072772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9B2FA-0AF5-EE6C-0A40-239822C68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5123D9-ACCD-91FC-3A4B-BA95F0C8D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013CE-4228-2B09-127F-F9B69D13B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628EB-0E49-A6F1-4EFA-D3398619A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99D40-A74C-4B4D-9A5C-8238439D0BB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72AED-F1ED-6995-05AF-97834CEF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DBD7A8-8E10-2895-BE7B-C8FEA3EBC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D05F-106C-45C2-AF2A-BF2093A05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2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E023F-FBD0-2A01-F2F9-6619AC33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E2061A-5DED-2B2F-73C3-FBE443404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99D40-A74C-4B4D-9A5C-8238439D0BB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C4F7C-CA91-D95F-402C-73ED49790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E9422-5686-80DE-7CB7-830ADF4E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D05F-106C-45C2-AF2A-BF2093A05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7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BE5FE-A0DC-644A-CBA3-15AB5A8C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99D40-A74C-4B4D-9A5C-8238439D0BB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9AACB-DAE0-43E2-D904-78D0935EF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89088-2D2D-B600-33B7-2476D2A6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D05F-106C-45C2-AF2A-BF2093A05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0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D5C90-7B68-A825-96DC-F7B98A00A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97D3E-C9D1-D859-63DA-D13BD3C29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FE3B4-F91C-7A30-B8A1-807E7782A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6E6B1-1D29-D368-CC5C-E8F2E5458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99D40-A74C-4B4D-9A5C-8238439D0BB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32754-8998-1A4F-BBC8-CDC3B9473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12B9B-A69A-6CBA-C421-8C4677F2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D05F-106C-45C2-AF2A-BF2093A05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4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7E879-A818-911F-2F78-E77832DC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5E70F6-D541-6035-F6DB-2B8D3526A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C6A2F-E028-0316-B4DC-F5EC61FCD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25FF7-376F-A7EF-C865-BA07E6E6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99D40-A74C-4B4D-9A5C-8238439D0BB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54757-A347-8CD6-5C23-5694A0DDB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33F8F-8E1A-27E7-8E6C-CF31BC51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D05F-106C-45C2-AF2A-BF2093A05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7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BB99E2-59ED-F058-151B-423BD73F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D6728-F6AB-2701-C1DD-F7FA6F4E0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C8DC9-D8FB-91F8-F7A2-F822C4DF2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99D40-A74C-4B4D-9A5C-8238439D0BB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05696-CCB1-FF66-D800-B45B23C49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FAE1D-05ED-146A-55C5-C04C702D3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DD05F-106C-45C2-AF2A-BF2093A05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AC642-4EC3-E158-60B8-7DEC257F42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Homework</a:t>
            </a:r>
            <a:br>
              <a:rPr lang="en-US" dirty="0"/>
            </a:br>
            <a:r>
              <a:rPr lang="en-US" b="1" dirty="0"/>
              <a:t>Linked List</a:t>
            </a:r>
            <a:br>
              <a:rPr lang="en-US" b="1" dirty="0"/>
            </a:br>
            <a:r>
              <a:rPr lang="en-US" b="1" dirty="0"/>
              <a:t>Vector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B3D98-07AD-6496-0FC2-74FEB33917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2362-5C27-A328-4410-3179EAE44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Question and answer (in KH and hand-written)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1A1BB-74ED-3E8B-5F4B-0B930B52E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use array and when we use Linked List?</a:t>
            </a:r>
          </a:p>
          <a:p>
            <a:r>
              <a:rPr lang="en-US" dirty="0"/>
              <a:t>When we use Linked List and when we use vector?</a:t>
            </a:r>
          </a:p>
        </p:txBody>
      </p:sp>
    </p:spTree>
    <p:extLst>
      <p:ext uri="{BB962C8B-B14F-4D97-AF65-F5344CB8AC3E}">
        <p14:creationId xmlns:p14="http://schemas.microsoft.com/office/powerpoint/2010/main" val="418762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11D1-5D24-461A-DAE9-E6CC14EB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Practical Homework – Linked List in Java or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415DB-085F-EDC5-D483-09FD7DA4B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Linked List</a:t>
            </a:r>
          </a:p>
          <a:p>
            <a:r>
              <a:rPr lang="en-US" dirty="0"/>
              <a:t>Practice with the following function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void add()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highlight>
                  <a:srgbClr val="EFF1EB"/>
                </a:highlight>
                <a:latin typeface="Consolas" panose="020B0609020204030204" pitchFamily="49" charset="0"/>
              </a:rPr>
              <a:t>void </a:t>
            </a:r>
            <a:r>
              <a:rPr lang="en-US" b="0" i="0" dirty="0" err="1">
                <a:solidFill>
                  <a:srgbClr val="333333"/>
                </a:solidFill>
                <a:effectLst/>
                <a:highlight>
                  <a:srgbClr val="EFF1EB"/>
                </a:highlight>
                <a:latin typeface="Consolas" panose="020B0609020204030204" pitchFamily="49" charset="0"/>
              </a:rPr>
              <a:t>addFirst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EFF1EB"/>
                </a:highlight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 </a:t>
            </a:r>
            <a:r>
              <a:rPr 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addLast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333333"/>
              </a:solidFill>
              <a:highlight>
                <a:srgbClr val="EFF1EB"/>
              </a:highlight>
              <a:latin typeface="Consolas" panose="020B0609020204030204" pitchFamily="49" charset="0"/>
            </a:endParaRP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highlight>
                  <a:srgbClr val="EFF1EB"/>
                </a:highlight>
                <a:latin typeface="Consolas" panose="020B0609020204030204" pitchFamily="49" charset="0"/>
              </a:rPr>
              <a:t>void clear()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highlight>
                  <a:srgbClr val="EFF1EB"/>
                </a:highlight>
                <a:latin typeface="Consolas" panose="020B0609020204030204" pitchFamily="49" charset="0"/>
              </a:rPr>
              <a:t>E </a:t>
            </a:r>
            <a:r>
              <a:rPr lang="en-US" b="0" i="0" dirty="0" err="1">
                <a:solidFill>
                  <a:srgbClr val="333333"/>
                </a:solidFill>
                <a:effectLst/>
                <a:highlight>
                  <a:srgbClr val="EFF1EB"/>
                </a:highlight>
                <a:latin typeface="Consolas" panose="020B0609020204030204" pitchFamily="49" charset="0"/>
              </a:rPr>
              <a:t>getFirst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EFF1EB"/>
                </a:highlight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highlight>
                  <a:srgbClr val="EFF1EB"/>
                </a:highlight>
                <a:latin typeface="Consolas" panose="020B0609020204030204" pitchFamily="49" charset="0"/>
              </a:rPr>
              <a:t>E </a:t>
            </a:r>
            <a:r>
              <a:rPr lang="en-US" b="0" i="0" dirty="0" err="1">
                <a:solidFill>
                  <a:srgbClr val="333333"/>
                </a:solidFill>
                <a:effectLst/>
                <a:highlight>
                  <a:srgbClr val="EFF1EB"/>
                </a:highlight>
                <a:latin typeface="Consolas" panose="020B0609020204030204" pitchFamily="49" charset="0"/>
              </a:rPr>
              <a:t>getLast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EFF1EB"/>
                </a:highlight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highlight>
                  <a:srgbClr val="EFF1EB"/>
                </a:highlight>
                <a:latin typeface="Consolas" panose="020B0609020204030204" pitchFamily="49" charset="0"/>
              </a:rPr>
              <a:t>E </a:t>
            </a:r>
            <a:r>
              <a:rPr lang="en-US" b="0" i="0" dirty="0" err="1">
                <a:solidFill>
                  <a:srgbClr val="333333"/>
                </a:solidFill>
                <a:effectLst/>
                <a:highlight>
                  <a:srgbClr val="EFF1EB"/>
                </a:highlight>
                <a:latin typeface="Consolas" panose="020B0609020204030204" pitchFamily="49" charset="0"/>
              </a:rPr>
              <a:t>peekFirst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EFF1EB"/>
                </a:highlight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highlight>
                  <a:srgbClr val="EFF1EB"/>
                </a:highlight>
                <a:latin typeface="Consolas" panose="020B0609020204030204" pitchFamily="49" charset="0"/>
              </a:rPr>
              <a:t>E </a:t>
            </a:r>
            <a:r>
              <a:rPr lang="en-US" b="0" i="0" dirty="0" err="1">
                <a:solidFill>
                  <a:srgbClr val="333333"/>
                </a:solidFill>
                <a:effectLst/>
                <a:highlight>
                  <a:srgbClr val="EFF1EB"/>
                </a:highlight>
                <a:latin typeface="Consolas" panose="020B0609020204030204" pitchFamily="49" charset="0"/>
              </a:rPr>
              <a:t>peekLast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EFF1EB"/>
                </a:highlight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>
                <a:solidFill>
                  <a:srgbClr val="333333"/>
                </a:solidFill>
                <a:highlight>
                  <a:srgbClr val="EFF1EB"/>
                </a:highlight>
                <a:latin typeface="inter-regular"/>
              </a:rPr>
              <a:t>and so on</a:t>
            </a:r>
            <a:endParaRPr lang="en-US" b="0" i="0" dirty="0">
              <a:solidFill>
                <a:srgbClr val="333333"/>
              </a:solidFill>
              <a:effectLst/>
              <a:highlight>
                <a:srgbClr val="EFF1EB"/>
              </a:highlight>
              <a:latin typeface="inter-regular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126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11D1-5D24-461A-DAE9-E6CC14EB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Homework – Vector in Java or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415DB-085F-EDC5-D483-09FD7DA4B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</a:t>
            </a:r>
            <a:r>
              <a:rPr lang="en-US"/>
              <a:t>a vector </a:t>
            </a:r>
            <a:endParaRPr lang="en-US" dirty="0"/>
          </a:p>
          <a:p>
            <a:r>
              <a:rPr lang="en-US" dirty="0"/>
              <a:t>Practice with the following function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Iterator</a:t>
            </a:r>
          </a:p>
          <a:p>
            <a:pPr lvl="2"/>
            <a:r>
              <a:rPr lang="en-US" b="0" i="0" dirty="0">
                <a:solidFill>
                  <a:srgbClr val="333333"/>
                </a:solidFill>
                <a:effectLst/>
                <a:highlight>
                  <a:srgbClr val="EFF1EB"/>
                </a:highlight>
                <a:latin typeface="Consolas" panose="020B0609020204030204" pitchFamily="49" charset="0"/>
              </a:rPr>
              <a:t>begin() – Returns an iterator pointing to the first element in the vector</a:t>
            </a:r>
          </a:p>
          <a:p>
            <a:pPr lvl="2"/>
            <a:r>
              <a:rPr lang="en-US" b="0" i="0" dirty="0">
                <a:solidFill>
                  <a:srgbClr val="333333"/>
                </a:solidFill>
                <a:effectLst/>
                <a:highlight>
                  <a:srgbClr val="EFF1EB"/>
                </a:highlight>
                <a:latin typeface="Consolas" panose="020B0609020204030204" pitchFamily="49" charset="0"/>
              </a:rPr>
              <a:t>end() – Returns an iterator pointing to the theoretical element that follows the last element in the vector</a:t>
            </a:r>
          </a:p>
          <a:p>
            <a:pPr lvl="2"/>
            <a:r>
              <a:rPr lang="en-US" b="0" i="0" dirty="0" err="1">
                <a:solidFill>
                  <a:srgbClr val="333333"/>
                </a:solidFill>
                <a:effectLst/>
                <a:highlight>
                  <a:srgbClr val="EFF1EB"/>
                </a:highlight>
                <a:latin typeface="Consolas" panose="020B0609020204030204" pitchFamily="49" charset="0"/>
              </a:rPr>
              <a:t>rbegin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EFF1EB"/>
                </a:highlight>
                <a:latin typeface="Consolas" panose="020B0609020204030204" pitchFamily="49" charset="0"/>
              </a:rPr>
              <a:t>() – Returns a reverse iterator pointing to the last element in the vector (reverse beginning). It moves from last to first element</a:t>
            </a:r>
          </a:p>
          <a:p>
            <a:pPr lvl="2"/>
            <a:r>
              <a:rPr lang="en-US" b="0" i="0" dirty="0">
                <a:solidFill>
                  <a:srgbClr val="333333"/>
                </a:solidFill>
                <a:effectLst/>
                <a:highlight>
                  <a:srgbClr val="EFF1EB"/>
                </a:highlight>
                <a:latin typeface="Consolas" panose="020B0609020204030204" pitchFamily="49" charset="0"/>
              </a:rPr>
              <a:t>rend() – Returns a reverse iterator pointing to the theoretical element preceding the first element in the vector (considered as reverse end)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highlight>
                  <a:srgbClr val="EFF1EB"/>
                </a:highlight>
                <a:latin typeface="Consolas" panose="020B0609020204030204" pitchFamily="49" charset="0"/>
              </a:rPr>
              <a:t>Capacity</a:t>
            </a:r>
          </a:p>
          <a:p>
            <a:pPr lvl="2"/>
            <a:r>
              <a:rPr lang="en-US" b="0" i="0" dirty="0">
                <a:solidFill>
                  <a:srgbClr val="333333"/>
                </a:solidFill>
                <a:effectLst/>
                <a:highlight>
                  <a:srgbClr val="EFF1EB"/>
                </a:highlight>
                <a:latin typeface="Consolas" panose="020B0609020204030204" pitchFamily="49" charset="0"/>
              </a:rPr>
              <a:t>size() – Returns the number of elements in the vector.</a:t>
            </a:r>
          </a:p>
          <a:p>
            <a:pPr lvl="2"/>
            <a:r>
              <a:rPr lang="en-US" b="0" i="0" dirty="0" err="1">
                <a:solidFill>
                  <a:srgbClr val="333333"/>
                </a:solidFill>
                <a:effectLst/>
                <a:highlight>
                  <a:srgbClr val="EFF1EB"/>
                </a:highlight>
                <a:latin typeface="Consolas" panose="020B0609020204030204" pitchFamily="49" charset="0"/>
              </a:rPr>
              <a:t>max_size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EFF1EB"/>
                </a:highlight>
                <a:latin typeface="Consolas" panose="020B0609020204030204" pitchFamily="49" charset="0"/>
              </a:rPr>
              <a:t>() – Returns the maximum number of elements that the vector can hold.</a:t>
            </a:r>
          </a:p>
          <a:p>
            <a:pPr lvl="2"/>
            <a:r>
              <a:rPr lang="en-US" b="0" i="0" dirty="0">
                <a:solidFill>
                  <a:srgbClr val="333333"/>
                </a:solidFill>
                <a:effectLst/>
                <a:highlight>
                  <a:srgbClr val="EFF1EB"/>
                </a:highlight>
                <a:latin typeface="Consolas" panose="020B0609020204030204" pitchFamily="49" charset="0"/>
              </a:rPr>
              <a:t>capacity() – Returns the size of the storage space currently allocated to the vector expressed as number of elements.</a:t>
            </a:r>
          </a:p>
          <a:p>
            <a:pPr lvl="2"/>
            <a:r>
              <a:rPr lang="en-US" b="0" i="0" dirty="0">
                <a:solidFill>
                  <a:srgbClr val="333333"/>
                </a:solidFill>
                <a:effectLst/>
                <a:highlight>
                  <a:srgbClr val="EFF1EB"/>
                </a:highlight>
                <a:latin typeface="Consolas" panose="020B0609020204030204" pitchFamily="49" charset="0"/>
              </a:rPr>
              <a:t>resize(n) – Resizes the container so that it contains ‘n’ elements.</a:t>
            </a:r>
          </a:p>
          <a:p>
            <a:pPr lvl="2"/>
            <a:r>
              <a:rPr lang="en-US" b="0" i="0" dirty="0">
                <a:solidFill>
                  <a:srgbClr val="333333"/>
                </a:solidFill>
                <a:effectLst/>
                <a:highlight>
                  <a:srgbClr val="EFF1EB"/>
                </a:highlight>
                <a:latin typeface="Consolas" panose="020B0609020204030204" pitchFamily="49" charset="0"/>
              </a:rPr>
              <a:t>empty() – Returns whether the container is empty.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066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263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inter-regular</vt:lpstr>
      <vt:lpstr>Office Theme</vt:lpstr>
      <vt:lpstr>Homework Linked List Vector</vt:lpstr>
      <vt:lpstr>Question and answer (in KH and hand-written)</vt:lpstr>
      <vt:lpstr>Practical Homework – Linked List in Java or C++</vt:lpstr>
      <vt:lpstr>Practical Homework – Vector in Java or C++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Linked List Vector</dc:title>
  <dc:creator>Sovila Srun</dc:creator>
  <cp:lastModifiedBy>Sovila Srun</cp:lastModifiedBy>
  <cp:revision>1</cp:revision>
  <dcterms:created xsi:type="dcterms:W3CDTF">2024-05-13T07:19:35Z</dcterms:created>
  <dcterms:modified xsi:type="dcterms:W3CDTF">2024-05-13T07:24:42Z</dcterms:modified>
</cp:coreProperties>
</file>