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28"/>
  </p:notesMasterIdLst>
  <p:sldIdLst>
    <p:sldId id="256" r:id="rId3"/>
    <p:sldId id="258" r:id="rId4"/>
    <p:sldId id="259" r:id="rId5"/>
    <p:sldId id="260" r:id="rId6"/>
    <p:sldId id="261" r:id="rId7"/>
    <p:sldId id="262" r:id="rId8"/>
    <p:sldId id="295" r:id="rId9"/>
    <p:sldId id="263" r:id="rId10"/>
    <p:sldId id="296" r:id="rId11"/>
    <p:sldId id="297" r:id="rId12"/>
    <p:sldId id="264" r:id="rId13"/>
    <p:sldId id="298" r:id="rId14"/>
    <p:sldId id="301" r:id="rId15"/>
    <p:sldId id="299" r:id="rId16"/>
    <p:sldId id="265" r:id="rId17"/>
    <p:sldId id="300" r:id="rId18"/>
    <p:sldId id="266" r:id="rId19"/>
    <p:sldId id="267" r:id="rId20"/>
    <p:sldId id="268" r:id="rId21"/>
    <p:sldId id="277" r:id="rId22"/>
    <p:sldId id="269" r:id="rId23"/>
    <p:sldId id="271" r:id="rId24"/>
    <p:sldId id="272" r:id="rId25"/>
    <p:sldId id="273" r:id="rId26"/>
    <p:sldId id="294" r:id="rId27"/>
  </p:sldIdLst>
  <p:sldSz cx="9144000" cy="5143500" type="screen16x9"/>
  <p:notesSz cx="6858000" cy="9144000"/>
  <p:embeddedFontLst>
    <p:embeddedFont>
      <p:font typeface="Arial Black" panose="020B0A04020102020204" pitchFamily="34" charset="0"/>
      <p:bold r:id="rId29"/>
    </p:embeddedFont>
    <p:embeddedFont>
      <p:font typeface="Bahnschrift SemiBold Condensed" panose="020B0502040204020203" pitchFamily="34" charset="0"/>
      <p:bold r:id="rId30"/>
    </p:embeddedFont>
    <p:embeddedFont>
      <p:font typeface="Calibri" panose="020F0502020204030204" pitchFamily="3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
      <p:font typeface="Proxima Nova" panose="020B0604020202020204" charset="0"/>
      <p:regular r:id="rId43"/>
      <p:bold r:id="rId44"/>
      <p:italic r:id="rId45"/>
      <p:boldItalic r:id="rId46"/>
    </p:embeddedFont>
    <p:embeddedFont>
      <p:font typeface="Proxima Nova Semibold" panose="020B0604020202020204" charset="0"/>
      <p:regular r:id="rId47"/>
      <p:bold r:id="rId48"/>
      <p:boldItalic r:id="rId49"/>
    </p:embeddedFont>
    <p:embeddedFont>
      <p:font typeface="Source Sans Pro" panose="020B0503030403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6AB"/>
    <a:srgbClr val="9DA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061D0E-7157-4429-9C55-5ED5BCEE8E22}">
  <a:tblStyle styleId="{B1061D0E-7157-4429-9C55-5ED5BCEE8E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0" autoAdjust="0"/>
    <p:restoredTop sz="94660"/>
  </p:normalViewPr>
  <p:slideViewPr>
    <p:cSldViewPr snapToGrid="0">
      <p:cViewPr varScale="1">
        <p:scale>
          <a:sx n="89" d="100"/>
          <a:sy n="89" d="100"/>
        </p:scale>
        <p:origin x="8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78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951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54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38dc7bb6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ge4b4fa2ae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e4b4fa2ae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e39e3565a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e39e3565a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e39e3565a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e39e3565a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e29f085d7a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e29f085d7a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e39e3565a8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e39e3565a8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2"/>
        <p:cNvGrpSpPr/>
        <p:nvPr/>
      </p:nvGrpSpPr>
      <p:grpSpPr>
        <a:xfrm>
          <a:off x="0" y="0"/>
          <a:ext cx="0" cy="0"/>
          <a:chOff x="0" y="0"/>
          <a:chExt cx="0" cy="0"/>
        </a:xfrm>
      </p:grpSpPr>
      <p:sp>
        <p:nvSpPr>
          <p:cNvPr id="11293" name="Google Shape;11293;ge49ec3022a_1_12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4" name="Google Shape;11294;ge49ec3022a_1_12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39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31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8" r:id="rId16"/>
    <p:sldLayoutId id="2147483671" r:id="rId17"/>
    <p:sldLayoutId id="2147483672" r:id="rId18"/>
    <p:sldLayoutId id="2147483674" r:id="rId19"/>
    <p:sldLayoutId id="2147483675" r:id="rId20"/>
    <p:sldLayoutId id="2147483676"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58" name="Google Shape;858;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id.wikipedia.org/wiki/Komputer" TargetMode="External"/><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hyperlink" Target="https://id.wikipedia.org/wiki/Digital" TargetMode="External"/><Relationship Id="rId5" Type="http://schemas.openxmlformats.org/officeDocument/2006/relationships/hyperlink" Target="https://id.wikipedia.org/wiki/Elektronika" TargetMode="External"/><Relationship Id="rId4" Type="http://schemas.openxmlformats.org/officeDocument/2006/relationships/hyperlink" Target="https://id.wikipedia.org/wiki/Perangkat_keras_komput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freepngimg.com/png/31738-coder-clipar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DASAR - DASAR PEMROGRAMAN KOMPUTER</a:t>
            </a:r>
            <a:endParaRPr sz="4400" dirty="0"/>
          </a:p>
        </p:txBody>
      </p:sp>
      <p:sp>
        <p:nvSpPr>
          <p:cNvPr id="865" name="Google Shape;865;p33"/>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SUB BAB 1.1 – 1.4</a:t>
            </a:r>
            <a:endParaRPr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Ilustrasi Hardware Komputer</a:t>
            </a:r>
            <a:endParaRPr dirty="0"/>
          </a:p>
        </p:txBody>
      </p:sp>
      <p:pic>
        <p:nvPicPr>
          <p:cNvPr id="5" name="Picture 4">
            <a:extLst>
              <a:ext uri="{FF2B5EF4-FFF2-40B4-BE49-F238E27FC236}">
                <a16:creationId xmlns:a16="http://schemas.microsoft.com/office/drawing/2014/main" id="{38924B19-1B45-B291-5429-D4DB37EC0FEC}"/>
              </a:ext>
            </a:extLst>
          </p:cNvPr>
          <p:cNvPicPr>
            <a:picLocks noChangeAspect="1"/>
          </p:cNvPicPr>
          <p:nvPr/>
        </p:nvPicPr>
        <p:blipFill>
          <a:blip r:embed="rId3"/>
          <a:stretch>
            <a:fillRect/>
          </a:stretch>
        </p:blipFill>
        <p:spPr>
          <a:xfrm>
            <a:off x="1051560" y="1175003"/>
            <a:ext cx="7040880" cy="3669013"/>
          </a:xfrm>
          <a:prstGeom prst="rect">
            <a:avLst/>
          </a:prstGeom>
        </p:spPr>
      </p:pic>
    </p:spTree>
    <p:extLst>
      <p:ext uri="{BB962C8B-B14F-4D97-AF65-F5344CB8AC3E}">
        <p14:creationId xmlns:p14="http://schemas.microsoft.com/office/powerpoint/2010/main" val="409311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064;p40">
            <a:extLst>
              <a:ext uri="{FF2B5EF4-FFF2-40B4-BE49-F238E27FC236}">
                <a16:creationId xmlns:a16="http://schemas.microsoft.com/office/drawing/2014/main" id="{4B0FFE73-5C22-8914-E8E4-299AD9DE2ED9}"/>
              </a:ext>
            </a:extLst>
          </p:cNvPr>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Hardware / </a:t>
            </a:r>
            <a:r>
              <a:rPr lang="en-US" sz="2400" dirty="0" err="1"/>
              <a:t>Perangkat</a:t>
            </a:r>
            <a:r>
              <a:rPr lang="en-US" sz="2400" dirty="0"/>
              <a:t> </a:t>
            </a:r>
            <a:r>
              <a:rPr lang="en-US" sz="2400" dirty="0" err="1"/>
              <a:t>Keras</a:t>
            </a:r>
            <a:r>
              <a:rPr lang="en-US" sz="2400" dirty="0"/>
              <a:t> </a:t>
            </a:r>
            <a:r>
              <a:rPr lang="en-US" sz="2400" dirty="0" err="1"/>
              <a:t>Komputer</a:t>
            </a:r>
            <a:endParaRPr sz="2400" dirty="0"/>
          </a:p>
        </p:txBody>
      </p:sp>
      <p:sp>
        <p:nvSpPr>
          <p:cNvPr id="29" name="Google Shape;1040;p39">
            <a:extLst>
              <a:ext uri="{FF2B5EF4-FFF2-40B4-BE49-F238E27FC236}">
                <a16:creationId xmlns:a16="http://schemas.microsoft.com/office/drawing/2014/main" id="{86D043E2-E669-431C-B1A4-9F000738B32C}"/>
              </a:ext>
            </a:extLst>
          </p:cNvPr>
          <p:cNvSpPr txBox="1">
            <a:spLocks/>
          </p:cNvSpPr>
          <p:nvPr/>
        </p:nvSpPr>
        <p:spPr>
          <a:xfrm>
            <a:off x="1097264" y="1542000"/>
            <a:ext cx="6949471" cy="24813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273D40"/>
              </a:buClr>
              <a:buSzPts val="600"/>
              <a:buFont typeface="Arial"/>
              <a:buNone/>
            </a:pPr>
            <a:r>
              <a:rPr lang="en-ID" b="1" dirty="0">
                <a:solidFill>
                  <a:schemeClr val="tx1"/>
                </a:solidFill>
                <a:latin typeface="Source Sans Pro" panose="020B0503030403020204" pitchFamily="34" charset="0"/>
                <a:ea typeface="Source Sans Pro" panose="020B0503030403020204" pitchFamily="34" charset="0"/>
              </a:rPr>
              <a:t>   </a:t>
            </a:r>
            <a:r>
              <a:rPr lang="en-ID" b="1" dirty="0" err="1">
                <a:solidFill>
                  <a:schemeClr val="tx1"/>
                </a:solidFill>
                <a:latin typeface="Source Sans Pro" panose="020B0503030403020204" pitchFamily="34" charset="0"/>
                <a:ea typeface="Source Sans Pro" panose="020B0503030403020204" pitchFamily="34" charset="0"/>
              </a:rPr>
              <a:t>Komputer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terdiri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dari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beberapa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komponen</a:t>
            </a:r>
            <a:r>
              <a:rPr lang="en-ID" dirty="0">
                <a:solidFill>
                  <a:schemeClr val="tx1"/>
                </a:solidFill>
                <a:latin typeface="Source Sans Pro" panose="020B0503030403020204" pitchFamily="34" charset="0"/>
                <a:ea typeface="Source Sans Pro" panose="020B0503030403020204" pitchFamily="34" charset="0"/>
              </a:rPr>
              <a:t>, yang </a:t>
            </a:r>
            <a:r>
              <a:rPr lang="en-ID" dirty="0" err="1">
                <a:solidFill>
                  <a:schemeClr val="tx1"/>
                </a:solidFill>
                <a:latin typeface="Source Sans Pro" panose="020B0503030403020204" pitchFamily="34" charset="0"/>
                <a:ea typeface="Source Sans Pro" panose="020B0503030403020204" pitchFamily="34" charset="0"/>
              </a:rPr>
              <a:t>secara</a:t>
            </a:r>
            <a:r>
              <a:rPr lang="en-ID" dirty="0">
                <a:solidFill>
                  <a:schemeClr val="tx1"/>
                </a:solidFill>
                <a:latin typeface="Source Sans Pro" panose="020B0503030403020204" pitchFamily="34" charset="0"/>
                <a:ea typeface="Source Sans Pro" panose="020B0503030403020204" pitchFamily="34" charset="0"/>
              </a:rPr>
              <a:t> garis </a:t>
            </a:r>
            <a:r>
              <a:rPr lang="en-ID" dirty="0" err="1">
                <a:solidFill>
                  <a:schemeClr val="tx1"/>
                </a:solidFill>
                <a:latin typeface="Source Sans Pro" panose="020B0503030403020204" pitchFamily="34" charset="0"/>
                <a:ea typeface="Source Sans Pro" panose="020B0503030403020204" pitchFamily="34" charset="0"/>
              </a:rPr>
              <a:t>besar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dibagi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menjadi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dua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yaitu</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berupa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perangkat</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keras</a:t>
            </a:r>
            <a:r>
              <a:rPr lang="en-ID" dirty="0">
                <a:solidFill>
                  <a:schemeClr val="tx1"/>
                </a:solidFill>
                <a:latin typeface="Source Sans Pro" panose="020B0503030403020204" pitchFamily="34" charset="0"/>
                <a:ea typeface="Source Sans Pro" panose="020B0503030403020204" pitchFamily="34" charset="0"/>
              </a:rPr>
              <a:t> dan </a:t>
            </a:r>
            <a:r>
              <a:rPr lang="en-ID" dirty="0" err="1">
                <a:solidFill>
                  <a:schemeClr val="tx1"/>
                </a:solidFill>
                <a:latin typeface="Source Sans Pro" panose="020B0503030403020204" pitchFamily="34" charset="0"/>
                <a:ea typeface="Source Sans Pro" panose="020B0503030403020204" pitchFamily="34" charset="0"/>
              </a:rPr>
              <a:t>perangkat</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lunak</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Komponen</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utama</a:t>
            </a:r>
            <a:r>
              <a:rPr lang="en-ID" dirty="0">
                <a:solidFill>
                  <a:schemeClr val="tx1"/>
                </a:solidFill>
                <a:latin typeface="Source Sans Pro" panose="020B0503030403020204" pitchFamily="34" charset="0"/>
                <a:ea typeface="Source Sans Pro" panose="020B0503030403020204" pitchFamily="34" charset="0"/>
              </a:rPr>
              <a:t> pada </a:t>
            </a:r>
            <a:r>
              <a:rPr lang="en-ID" dirty="0" err="1">
                <a:solidFill>
                  <a:schemeClr val="tx1"/>
                </a:solidFill>
                <a:latin typeface="Source Sans Pro" panose="020B0503030403020204" pitchFamily="34" charset="0"/>
                <a:ea typeface="Source Sans Pro" panose="020B0503030403020204" pitchFamily="34" charset="0"/>
              </a:rPr>
              <a:t>perangkat</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keras</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terletak</a:t>
            </a:r>
            <a:r>
              <a:rPr lang="en-ID" dirty="0">
                <a:solidFill>
                  <a:schemeClr val="tx1"/>
                </a:solidFill>
                <a:latin typeface="Source Sans Pro" panose="020B0503030403020204" pitchFamily="34" charset="0"/>
                <a:ea typeface="Source Sans Pro" panose="020B0503030403020204" pitchFamily="34" charset="0"/>
              </a:rPr>
              <a:t> pada </a:t>
            </a:r>
            <a:r>
              <a:rPr lang="en-ID" dirty="0" err="1">
                <a:solidFill>
                  <a:schemeClr val="tx1"/>
                </a:solidFill>
                <a:latin typeface="Source Sans Pro" panose="020B0503030403020204" pitchFamily="34" charset="0"/>
                <a:ea typeface="Source Sans Pro" panose="020B0503030403020204" pitchFamily="34" charset="0"/>
              </a:rPr>
              <a:t>pusat</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komputer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adalah</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prosesor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prosesor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ini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berfungsi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mengeksekusi</a:t>
            </a:r>
            <a:r>
              <a:rPr lang="en-ID" dirty="0">
                <a:solidFill>
                  <a:schemeClr val="tx1"/>
                </a:solidFill>
                <a:latin typeface="Source Sans Pro" panose="020B0503030403020204" pitchFamily="34" charset="0"/>
                <a:ea typeface="Source Sans Pro" panose="020B0503030403020204" pitchFamily="34" charset="0"/>
              </a:rPr>
              <a:t> program </a:t>
            </a:r>
            <a:r>
              <a:rPr lang="en-ID" dirty="0" err="1">
                <a:solidFill>
                  <a:schemeClr val="tx1"/>
                </a:solidFill>
                <a:latin typeface="Source Sans Pro" panose="020B0503030403020204" pitchFamily="34" charset="0"/>
                <a:ea typeface="Source Sans Pro" panose="020B0503030403020204" pitchFamily="34" charset="0"/>
              </a:rPr>
              <a:t>komputer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Selain</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prosesor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komputer</a:t>
            </a:r>
            <a:r>
              <a:rPr lang="en-ID" dirty="0">
                <a:solidFill>
                  <a:schemeClr val="tx1"/>
                </a:solidFill>
                <a:latin typeface="Source Sans Pro" panose="020B0503030403020204" pitchFamily="34" charset="0"/>
                <a:ea typeface="Source Sans Pro" panose="020B0503030403020204" pitchFamily="34" charset="0"/>
              </a:rPr>
              <a:t> juga </a:t>
            </a:r>
            <a:r>
              <a:rPr lang="en-ID" dirty="0" err="1">
                <a:solidFill>
                  <a:schemeClr val="tx1"/>
                </a:solidFill>
                <a:latin typeface="Source Sans Pro" panose="020B0503030403020204" pitchFamily="34" charset="0"/>
                <a:ea typeface="Source Sans Pro" panose="020B0503030403020204" pitchFamily="34" charset="0"/>
              </a:rPr>
              <a:t>mempunyai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memori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Dalam</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sebuah</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komputer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biasanya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terdapat</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beberapa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memori</a:t>
            </a:r>
            <a:r>
              <a:rPr lang="en-ID" dirty="0">
                <a:solidFill>
                  <a:schemeClr val="tx1"/>
                </a:solidFill>
                <a:latin typeface="Source Sans Pro" panose="020B0503030403020204" pitchFamily="34" charset="0"/>
                <a:ea typeface="Source Sans Pro" panose="020B0503030403020204" pitchFamily="34" charset="0"/>
              </a:rPr>
              <a:t> yang </a:t>
            </a:r>
            <a:r>
              <a:rPr lang="en-ID" dirty="0" err="1">
                <a:solidFill>
                  <a:schemeClr val="tx1"/>
                </a:solidFill>
                <a:latin typeface="Source Sans Pro" panose="020B0503030403020204" pitchFamily="34" charset="0"/>
                <a:ea typeface="Source Sans Pro" panose="020B0503030403020204" pitchFamily="34" charset="0"/>
              </a:rPr>
              <a:t>berbedabeda</a:t>
            </a:r>
            <a:r>
              <a:rPr lang="en-ID" dirty="0">
                <a:solidFill>
                  <a:schemeClr val="tx1"/>
                </a:solidFill>
                <a:latin typeface="Source Sans Pro" panose="020B0503030403020204" pitchFamily="34" charset="0"/>
                <a:ea typeface="Source Sans Pro" panose="020B0503030403020204" pitchFamily="34" charset="0"/>
              </a:rPr>
              <a:t>. </a:t>
            </a:r>
          </a:p>
          <a:p>
            <a:pPr marL="0" lvl="0" indent="0" algn="l" rtl="0">
              <a:spcBef>
                <a:spcPts val="0"/>
              </a:spcBef>
              <a:spcAft>
                <a:spcPts val="0"/>
              </a:spcAft>
              <a:buClr>
                <a:srgbClr val="273D40"/>
              </a:buClr>
              <a:buSzPts val="600"/>
              <a:buFont typeface="Arial"/>
              <a:buNone/>
            </a:pPr>
            <a:endParaRPr lang="en-ID" dirty="0">
              <a:solidFill>
                <a:schemeClr val="tx1"/>
              </a:solidFill>
              <a:latin typeface="Source Sans Pro" panose="020B0503030403020204" pitchFamily="34" charset="0"/>
              <a:ea typeface="Source Sans Pro" panose="020B0503030403020204" pitchFamily="34" charset="0"/>
            </a:endParaRPr>
          </a:p>
          <a:p>
            <a:pPr marL="0" lvl="0" indent="0" algn="l" rtl="0">
              <a:spcBef>
                <a:spcPts val="0"/>
              </a:spcBef>
              <a:spcAft>
                <a:spcPts val="0"/>
              </a:spcAft>
              <a:buClr>
                <a:srgbClr val="273D40"/>
              </a:buClr>
              <a:buSzPts val="600"/>
              <a:buFont typeface="Arial"/>
              <a:buNone/>
            </a:pP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Memori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ini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digunakan</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untuk</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menyimpan</a:t>
            </a:r>
            <a:r>
              <a:rPr lang="en-ID" dirty="0">
                <a:solidFill>
                  <a:schemeClr val="tx1"/>
                </a:solidFill>
                <a:latin typeface="Source Sans Pro" panose="020B0503030403020204" pitchFamily="34" charset="0"/>
                <a:ea typeface="Source Sans Pro" panose="020B0503030403020204" pitchFamily="34" charset="0"/>
              </a:rPr>
              <a:t> program </a:t>
            </a:r>
            <a:r>
              <a:rPr lang="en-ID" dirty="0" err="1">
                <a:solidFill>
                  <a:schemeClr val="tx1"/>
                </a:solidFill>
                <a:latin typeface="Source Sans Pro" panose="020B0503030403020204" pitchFamily="34" charset="0"/>
                <a:ea typeface="Source Sans Pro" panose="020B0503030403020204" pitchFamily="34" charset="0"/>
              </a:rPr>
              <a:t>ketika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prosesor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sedang</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bekerja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Komputer</a:t>
            </a:r>
            <a:r>
              <a:rPr lang="en-ID" dirty="0">
                <a:solidFill>
                  <a:schemeClr val="tx1"/>
                </a:solidFill>
                <a:latin typeface="Source Sans Pro" panose="020B0503030403020204" pitchFamily="34" charset="0"/>
                <a:ea typeface="Source Sans Pro" panose="020B0503030403020204" pitchFamily="34" charset="0"/>
              </a:rPr>
              <a:t> juga </a:t>
            </a:r>
            <a:r>
              <a:rPr lang="en-ID" dirty="0" err="1">
                <a:solidFill>
                  <a:schemeClr val="tx1"/>
                </a:solidFill>
                <a:latin typeface="Source Sans Pro" panose="020B0503030403020204" pitchFamily="34" charset="0"/>
                <a:ea typeface="Source Sans Pro" panose="020B0503030403020204" pitchFamily="34" charset="0"/>
              </a:rPr>
              <a:t>mempunyai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piranti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untuk</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menyimpanan</a:t>
            </a:r>
            <a:r>
              <a:rPr lang="en-ID" dirty="0">
                <a:solidFill>
                  <a:schemeClr val="tx1"/>
                </a:solidFill>
                <a:latin typeface="Source Sans Pro" panose="020B0503030403020204" pitchFamily="34" charset="0"/>
                <a:ea typeface="Source Sans Pro" panose="020B0503030403020204" pitchFamily="34" charset="0"/>
              </a:rPr>
              <a:t> dan </a:t>
            </a:r>
            <a:r>
              <a:rPr lang="en-ID" dirty="0" err="1">
                <a:solidFill>
                  <a:schemeClr val="tx1"/>
                </a:solidFill>
                <a:latin typeface="Source Sans Pro" panose="020B0503030403020204" pitchFamily="34" charset="0"/>
                <a:ea typeface="Source Sans Pro" panose="020B0503030403020204" pitchFamily="34" charset="0"/>
              </a:rPr>
              <a:t>mempertukarkan</a:t>
            </a:r>
            <a:r>
              <a:rPr lang="en-ID" dirty="0">
                <a:solidFill>
                  <a:schemeClr val="tx1"/>
                </a:solidFill>
                <a:latin typeface="Source Sans Pro" panose="020B0503030403020204" pitchFamily="34" charset="0"/>
                <a:ea typeface="Source Sans Pro" panose="020B0503030403020204" pitchFamily="34" charset="0"/>
              </a:rPr>
              <a:t> data </a:t>
            </a:r>
            <a:r>
              <a:rPr lang="en-ID" dirty="0" err="1">
                <a:solidFill>
                  <a:schemeClr val="tx1"/>
                </a:solidFill>
                <a:latin typeface="Source Sans Pro" panose="020B0503030403020204" pitchFamily="34" charset="0"/>
                <a:ea typeface="Source Sans Pro" panose="020B0503030403020204" pitchFamily="34" charset="0"/>
              </a:rPr>
              <a:t>dengan</a:t>
            </a:r>
            <a:r>
              <a:rPr lang="en-ID" dirty="0">
                <a:solidFill>
                  <a:schemeClr val="tx1"/>
                </a:solidFill>
                <a:latin typeface="Source Sans Pro" panose="020B0503030403020204" pitchFamily="34" charset="0"/>
                <a:ea typeface="Source Sans Pro" panose="020B0503030403020204" pitchFamily="34" charset="0"/>
              </a:rPr>
              <a:t> dunia </a:t>
            </a:r>
            <a:r>
              <a:rPr lang="en-ID" dirty="0" err="1">
                <a:solidFill>
                  <a:schemeClr val="tx1"/>
                </a:solidFill>
                <a:latin typeface="Source Sans Pro" panose="020B0503030403020204" pitchFamily="34" charset="0"/>
                <a:ea typeface="Source Sans Pro" panose="020B0503030403020204" pitchFamily="34" charset="0"/>
              </a:rPr>
              <a:t>luar</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atau</a:t>
            </a:r>
            <a:r>
              <a:rPr lang="en-ID" dirty="0">
                <a:solidFill>
                  <a:schemeClr val="tx1"/>
                </a:solidFill>
                <a:latin typeface="Source Sans Pro" panose="020B0503030403020204" pitchFamily="34" charset="0"/>
                <a:ea typeface="Source Sans Pro" panose="020B0503030403020204" pitchFamily="34" charset="0"/>
              </a:rPr>
              <a:t> yang </a:t>
            </a:r>
            <a:r>
              <a:rPr lang="en-ID" dirty="0" err="1">
                <a:solidFill>
                  <a:schemeClr val="tx1"/>
                </a:solidFill>
                <a:latin typeface="Source Sans Pro" panose="020B0503030403020204" pitchFamily="34" charset="0"/>
                <a:ea typeface="Source Sans Pro" panose="020B0503030403020204" pitchFamily="34" charset="0"/>
              </a:rPr>
              <a:t>sering</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disebut</a:t>
            </a:r>
            <a:r>
              <a:rPr lang="en-ID" dirty="0">
                <a:solidFill>
                  <a:schemeClr val="tx1"/>
                </a:solidFill>
                <a:latin typeface="Source Sans Pro" panose="020B0503030403020204" pitchFamily="34" charset="0"/>
                <a:ea typeface="Source Sans Pro" panose="020B0503030403020204" pitchFamily="34" charset="0"/>
              </a:rPr>
              <a:t> I/O. </a:t>
            </a:r>
            <a:r>
              <a:rPr lang="en-ID" dirty="0" err="1">
                <a:solidFill>
                  <a:schemeClr val="tx1"/>
                </a:solidFill>
                <a:latin typeface="Source Sans Pro" panose="020B0503030403020204" pitchFamily="34" charset="0"/>
                <a:ea typeface="Source Sans Pro" panose="020B0503030403020204" pitchFamily="34" charset="0"/>
              </a:rPr>
              <a:t>Piranti</a:t>
            </a:r>
            <a:r>
              <a:rPr lang="en-ID" dirty="0">
                <a:solidFill>
                  <a:schemeClr val="tx1"/>
                </a:solidFill>
                <a:latin typeface="Source Sans Pro" panose="020B0503030403020204" pitchFamily="34" charset="0"/>
                <a:ea typeface="Source Sans Pro" panose="020B0503030403020204" pitchFamily="34" charset="0"/>
              </a:rPr>
              <a:t> I/O </a:t>
            </a:r>
            <a:r>
              <a:rPr lang="en-ID" dirty="0" err="1">
                <a:solidFill>
                  <a:schemeClr val="tx1"/>
                </a:solidFill>
                <a:latin typeface="Source Sans Pro" panose="020B0503030403020204" pitchFamily="34" charset="0"/>
                <a:ea typeface="Source Sans Pro" panose="020B0503030403020204" pitchFamily="34" charset="0"/>
              </a:rPr>
              <a:t>akan</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mempertukarkan</a:t>
            </a:r>
            <a:r>
              <a:rPr lang="en-ID" dirty="0">
                <a:solidFill>
                  <a:schemeClr val="tx1"/>
                </a:solidFill>
                <a:latin typeface="Source Sans Pro" panose="020B0503030403020204" pitchFamily="34" charset="0"/>
                <a:ea typeface="Source Sans Pro" panose="020B0503030403020204" pitchFamily="34" charset="0"/>
              </a:rPr>
              <a:t> data, </a:t>
            </a:r>
            <a:r>
              <a:rPr lang="en-ID" dirty="0" err="1">
                <a:solidFill>
                  <a:schemeClr val="tx1"/>
                </a:solidFill>
                <a:latin typeface="Source Sans Pro" panose="020B0503030403020204" pitchFamily="34" charset="0"/>
                <a:ea typeface="Source Sans Pro" panose="020B0503030403020204" pitchFamily="34" charset="0"/>
              </a:rPr>
              <a:t>seperti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masukan</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teks</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melalui</a:t>
            </a:r>
            <a:r>
              <a:rPr lang="en-ID" dirty="0">
                <a:solidFill>
                  <a:schemeClr val="tx1"/>
                </a:solidFill>
                <a:latin typeface="Source Sans Pro" panose="020B0503030403020204" pitchFamily="34" charset="0"/>
                <a:ea typeface="Source Sans Pro" panose="020B0503030403020204" pitchFamily="34" charset="0"/>
              </a:rPr>
              <a:t> keyboard </a:t>
            </a:r>
            <a:r>
              <a:rPr lang="en-ID" dirty="0" err="1">
                <a:solidFill>
                  <a:schemeClr val="tx1"/>
                </a:solidFill>
                <a:latin typeface="Source Sans Pro" panose="020B0503030403020204" pitchFamily="34" charset="0"/>
                <a:ea typeface="Source Sans Pro" panose="020B0503030403020204" pitchFamily="34" charset="0"/>
              </a:rPr>
              <a:t>serta</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mendisplaykannya</a:t>
            </a:r>
            <a:r>
              <a:rPr lang="en-ID" dirty="0">
                <a:solidFill>
                  <a:schemeClr val="tx1"/>
                </a:solidFill>
                <a:latin typeface="Source Sans Pro" panose="020B0503030403020204" pitchFamily="34" charset="0"/>
                <a:ea typeface="Source Sans Pro" panose="020B0503030403020204" pitchFamily="34" charset="0"/>
              </a:rPr>
              <a:t> pada </a:t>
            </a:r>
            <a:r>
              <a:rPr lang="en-ID" dirty="0" err="1">
                <a:solidFill>
                  <a:schemeClr val="tx1"/>
                </a:solidFill>
                <a:latin typeface="Source Sans Pro" panose="020B0503030403020204" pitchFamily="34" charset="0"/>
                <a:ea typeface="Source Sans Pro" panose="020B0503030403020204" pitchFamily="34" charset="0"/>
              </a:rPr>
              <a:t>layar</a:t>
            </a:r>
            <a:r>
              <a:rPr lang="en-ID" dirty="0">
                <a:solidFill>
                  <a:schemeClr val="tx1"/>
                </a:solidFill>
                <a:latin typeface="Source Sans Pro" panose="020B0503030403020204" pitchFamily="34" charset="0"/>
                <a:ea typeface="Source Sans Pro" panose="020B0503030403020204" pitchFamily="34" charset="0"/>
              </a:rPr>
              <a:t> monitor. I/O juga </a:t>
            </a:r>
            <a:r>
              <a:rPr lang="en-ID" dirty="0" err="1">
                <a:solidFill>
                  <a:schemeClr val="tx1"/>
                </a:solidFill>
                <a:latin typeface="Source Sans Pro" panose="020B0503030403020204" pitchFamily="34" charset="0"/>
                <a:ea typeface="Source Sans Pro" panose="020B0503030403020204" pitchFamily="34" charset="0"/>
              </a:rPr>
              <a:t>digunakan</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untuk</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memindahkan</a:t>
            </a:r>
            <a:r>
              <a:rPr lang="en-ID" dirty="0">
                <a:solidFill>
                  <a:schemeClr val="tx1"/>
                </a:solidFill>
                <a:latin typeface="Source Sans Pro" panose="020B0503030403020204" pitchFamily="34" charset="0"/>
                <a:ea typeface="Source Sans Pro" panose="020B0503030403020204" pitchFamily="34" charset="0"/>
              </a:rPr>
              <a:t> data </a:t>
            </a:r>
            <a:r>
              <a:rPr lang="en-ID" dirty="0" err="1">
                <a:solidFill>
                  <a:schemeClr val="tx1"/>
                </a:solidFill>
                <a:latin typeface="Source Sans Pro" panose="020B0503030403020204" pitchFamily="34" charset="0"/>
                <a:ea typeface="Source Sans Pro" panose="020B0503030403020204" pitchFamily="34" charset="0"/>
              </a:rPr>
              <a:t>maupun</a:t>
            </a:r>
            <a:r>
              <a:rPr lang="en-ID" dirty="0">
                <a:solidFill>
                  <a:schemeClr val="tx1"/>
                </a:solidFill>
                <a:latin typeface="Source Sans Pro" panose="020B0503030403020204" pitchFamily="34" charset="0"/>
                <a:ea typeface="Source Sans Pro" panose="020B0503030403020204" pitchFamily="34" charset="0"/>
              </a:rPr>
              <a:t> program </a:t>
            </a:r>
            <a:r>
              <a:rPr lang="en-ID" dirty="0" err="1">
                <a:solidFill>
                  <a:schemeClr val="tx1"/>
                </a:solidFill>
                <a:latin typeface="Source Sans Pro" panose="020B0503030403020204" pitchFamily="34" charset="0"/>
                <a:ea typeface="Source Sans Pro" panose="020B0503030403020204" pitchFamily="34" charset="0"/>
              </a:rPr>
              <a:t>ke</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atau</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dari</a:t>
            </a:r>
            <a:r>
              <a:rPr lang="en-ID" dirty="0">
                <a:solidFill>
                  <a:schemeClr val="tx1"/>
                </a:solidFill>
                <a:latin typeface="Source Sans Pro" panose="020B0503030403020204" pitchFamily="34" charset="0"/>
                <a:ea typeface="Source Sans Pro" panose="020B0503030403020204" pitchFamily="34" charset="0"/>
              </a:rPr>
              <a:t> </a:t>
            </a:r>
            <a:r>
              <a:rPr lang="en-ID" dirty="0" err="1">
                <a:solidFill>
                  <a:schemeClr val="tx1"/>
                </a:solidFill>
                <a:latin typeface="Source Sans Pro" panose="020B0503030403020204" pitchFamily="34" charset="0"/>
                <a:ea typeface="Source Sans Pro" panose="020B0503030403020204" pitchFamily="34" charset="0"/>
              </a:rPr>
              <a:t>suatu</a:t>
            </a:r>
            <a:r>
              <a:rPr lang="en-ID" dirty="0">
                <a:solidFill>
                  <a:schemeClr val="tx1"/>
                </a:solidFill>
                <a:latin typeface="Source Sans Pro" panose="020B0503030403020204" pitchFamily="34" charset="0"/>
                <a:ea typeface="Source Sans Pro" panose="020B0503030403020204" pitchFamily="34" charset="0"/>
              </a:rPr>
              <a:t> disk drive, modem, printer, mouse dan lain-lain.</a:t>
            </a:r>
            <a:endParaRPr lang="en-ID" sz="1000" dirty="0">
              <a:solidFill>
                <a:schemeClr val="tx1"/>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928F-C455-8DC7-FF16-089C83978B42}"/>
              </a:ext>
            </a:extLst>
          </p:cNvPr>
          <p:cNvSpPr>
            <a:spLocks noGrp="1"/>
          </p:cNvSpPr>
          <p:nvPr>
            <p:ph type="title"/>
          </p:nvPr>
        </p:nvSpPr>
        <p:spPr>
          <a:xfrm>
            <a:off x="706725" y="980400"/>
            <a:ext cx="7723950" cy="427477"/>
          </a:xfrm>
        </p:spPr>
        <p:txBody>
          <a:bodyPr/>
          <a:lstStyle/>
          <a:p>
            <a:pPr algn="ctr"/>
            <a:r>
              <a:rPr lang="en-US" dirty="0" err="1"/>
              <a:t>Perangkat</a:t>
            </a:r>
            <a:r>
              <a:rPr lang="en-US" dirty="0"/>
              <a:t> </a:t>
            </a:r>
            <a:r>
              <a:rPr lang="en-US" dirty="0" err="1"/>
              <a:t>Keras</a:t>
            </a:r>
            <a:r>
              <a:rPr lang="en-US" dirty="0"/>
              <a:t> </a:t>
            </a:r>
            <a:r>
              <a:rPr lang="en-US" dirty="0" err="1"/>
              <a:t>Komputer</a:t>
            </a:r>
            <a:endParaRPr lang="en-ID" dirty="0"/>
          </a:p>
        </p:txBody>
      </p:sp>
      <p:sp>
        <p:nvSpPr>
          <p:cNvPr id="3" name="Text Placeholder 2">
            <a:extLst>
              <a:ext uri="{FF2B5EF4-FFF2-40B4-BE49-F238E27FC236}">
                <a16:creationId xmlns:a16="http://schemas.microsoft.com/office/drawing/2014/main" id="{F5BDBE2C-E3E0-5B8C-6CA7-ECD1AFACD3C8}"/>
              </a:ext>
            </a:extLst>
          </p:cNvPr>
          <p:cNvSpPr>
            <a:spLocks noGrp="1"/>
          </p:cNvSpPr>
          <p:nvPr>
            <p:ph type="body" idx="1"/>
          </p:nvPr>
        </p:nvSpPr>
        <p:spPr>
          <a:xfrm>
            <a:off x="929457" y="1770598"/>
            <a:ext cx="2065044" cy="427477"/>
          </a:xfrm>
        </p:spPr>
        <p:txBody>
          <a:bodyPr/>
          <a:lstStyle/>
          <a:p>
            <a:pPr marL="139700" indent="0">
              <a:buNone/>
            </a:pPr>
            <a:r>
              <a:rPr lang="en-ID" b="1" dirty="0">
                <a:latin typeface="Arial" panose="020B0604020202020204" pitchFamily="34" charset="0"/>
                <a:cs typeface="Arial" panose="020B0604020202020204" pitchFamily="34" charset="0"/>
              </a:rPr>
              <a:t>INPUT</a:t>
            </a:r>
          </a:p>
        </p:txBody>
      </p:sp>
      <p:pic>
        <p:nvPicPr>
          <p:cNvPr id="1026" name="Picture 2" descr="PERANGKAT MASUKKAN (INPUT DEVICE) pada KOMPUTER ~ Catatan SURYAONE">
            <a:extLst>
              <a:ext uri="{FF2B5EF4-FFF2-40B4-BE49-F238E27FC236}">
                <a16:creationId xmlns:a16="http://schemas.microsoft.com/office/drawing/2014/main" id="{D2AF9255-0CC4-41A5-A484-573549F3E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36" y="2198077"/>
            <a:ext cx="2528844" cy="22076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FB7876-9A67-4421-A567-01B10541E5CC}"/>
              </a:ext>
            </a:extLst>
          </p:cNvPr>
          <p:cNvSpPr txBox="1"/>
          <p:nvPr/>
        </p:nvSpPr>
        <p:spPr>
          <a:xfrm>
            <a:off x="4139738" y="1830447"/>
            <a:ext cx="1280160" cy="307777"/>
          </a:xfrm>
          <a:prstGeom prst="rect">
            <a:avLst/>
          </a:prstGeom>
          <a:noFill/>
        </p:spPr>
        <p:txBody>
          <a:bodyPr wrap="square" rtlCol="0">
            <a:spAutoFit/>
          </a:bodyPr>
          <a:lstStyle/>
          <a:p>
            <a:r>
              <a:rPr lang="en-US" b="1" dirty="0">
                <a:solidFill>
                  <a:schemeClr val="accent3"/>
                </a:solidFill>
              </a:rPr>
              <a:t>PROSES</a:t>
            </a:r>
            <a:endParaRPr lang="id-ID" b="1" dirty="0">
              <a:solidFill>
                <a:schemeClr val="accent3"/>
              </a:solidFill>
            </a:endParaRPr>
          </a:p>
        </p:txBody>
      </p:sp>
      <p:pic>
        <p:nvPicPr>
          <p:cNvPr id="1028" name="Picture 4" descr="Pengertian Hardware: Menurut Ahli, Jenis, Klasifikasi dan Contohnya!">
            <a:extLst>
              <a:ext uri="{FF2B5EF4-FFF2-40B4-BE49-F238E27FC236}">
                <a16:creationId xmlns:a16="http://schemas.microsoft.com/office/drawing/2014/main" id="{50824C4F-B735-429D-BF94-2D92A8995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274" y="2198075"/>
            <a:ext cx="2634529" cy="22076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088F9D-8B1E-473E-95CA-C7B43D800D9B}"/>
              </a:ext>
            </a:extLst>
          </p:cNvPr>
          <p:cNvSpPr txBox="1"/>
          <p:nvPr/>
        </p:nvSpPr>
        <p:spPr>
          <a:xfrm>
            <a:off x="7167140" y="1832300"/>
            <a:ext cx="1047403" cy="307777"/>
          </a:xfrm>
          <a:prstGeom prst="rect">
            <a:avLst/>
          </a:prstGeom>
          <a:noFill/>
        </p:spPr>
        <p:txBody>
          <a:bodyPr wrap="square" rtlCol="0">
            <a:spAutoFit/>
          </a:bodyPr>
          <a:lstStyle/>
          <a:p>
            <a:r>
              <a:rPr lang="en-US" b="1" dirty="0">
                <a:solidFill>
                  <a:schemeClr val="accent3"/>
                </a:solidFill>
              </a:rPr>
              <a:t>OUTPUT</a:t>
            </a:r>
            <a:endParaRPr lang="id-ID" b="1" dirty="0">
              <a:solidFill>
                <a:schemeClr val="accent3"/>
              </a:solidFill>
            </a:endParaRPr>
          </a:p>
        </p:txBody>
      </p:sp>
      <p:pic>
        <p:nvPicPr>
          <p:cNvPr id="1030" name="Picture 6" descr="Jenis-Jenis Perangkat Output Yang Harus Anda Ketahui">
            <a:extLst>
              <a:ext uri="{FF2B5EF4-FFF2-40B4-BE49-F238E27FC236}">
                <a16:creationId xmlns:a16="http://schemas.microsoft.com/office/drawing/2014/main" id="{24E284F7-31B4-4B08-8B19-72BCAFEB9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898" y="2198075"/>
            <a:ext cx="2809766" cy="220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77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156588" y="2866720"/>
            <a:ext cx="6857311"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Arsitektur Komputer</a:t>
            </a:r>
            <a:endParaRPr dirty="0"/>
          </a:p>
        </p:txBody>
      </p:sp>
      <p:sp>
        <p:nvSpPr>
          <p:cNvPr id="1008" name="Google Shape;1008;p38"/>
          <p:cNvSpPr txBox="1">
            <a:spLocks noGrp="1"/>
          </p:cNvSpPr>
          <p:nvPr>
            <p:ph type="title" idx="2"/>
          </p:nvPr>
        </p:nvSpPr>
        <p:spPr>
          <a:xfrm>
            <a:off x="3876562" y="1227573"/>
            <a:ext cx="1417361"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a:t>
            </a:r>
            <a:endParaRPr dirty="0"/>
          </a:p>
        </p:txBody>
      </p:sp>
      <p:sp>
        <p:nvSpPr>
          <p:cNvPr id="1009" name="Google Shape;1009;p38"/>
          <p:cNvSpPr txBox="1">
            <a:spLocks noGrp="1"/>
          </p:cNvSpPr>
          <p:nvPr>
            <p:ph type="subTitle" idx="1"/>
          </p:nvPr>
        </p:nvSpPr>
        <p:spPr>
          <a:xfrm>
            <a:off x="2547322" y="3609137"/>
            <a:ext cx="4437631"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Mengenal macam -  macam perangkat keras komputer beserta fungsinya</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065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Cara Kerja Komputer</a:t>
            </a:r>
            <a:endParaRPr dirty="0"/>
          </a:p>
        </p:txBody>
      </p:sp>
      <p:pic>
        <p:nvPicPr>
          <p:cNvPr id="5" name="Picture 4">
            <a:extLst>
              <a:ext uri="{FF2B5EF4-FFF2-40B4-BE49-F238E27FC236}">
                <a16:creationId xmlns:a16="http://schemas.microsoft.com/office/drawing/2014/main" id="{38924B19-1B45-B291-5429-D4DB37EC0FEC}"/>
              </a:ext>
            </a:extLst>
          </p:cNvPr>
          <p:cNvPicPr>
            <a:picLocks noChangeAspect="1"/>
          </p:cNvPicPr>
          <p:nvPr/>
        </p:nvPicPr>
        <p:blipFill>
          <a:blip r:embed="rId3"/>
          <a:srcRect/>
          <a:stretch/>
        </p:blipFill>
        <p:spPr>
          <a:xfrm>
            <a:off x="1328423" y="1187703"/>
            <a:ext cx="6487154" cy="3669013"/>
          </a:xfrm>
          <a:prstGeom prst="rect">
            <a:avLst/>
          </a:prstGeom>
        </p:spPr>
      </p:pic>
    </p:spTree>
    <p:extLst>
      <p:ext uri="{BB962C8B-B14F-4D97-AF65-F5344CB8AC3E}">
        <p14:creationId xmlns:p14="http://schemas.microsoft.com/office/powerpoint/2010/main" val="50533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2"/>
          <p:cNvSpPr txBox="1">
            <a:spLocks noGrp="1"/>
          </p:cNvSpPr>
          <p:nvPr>
            <p:ph type="title"/>
          </p:nvPr>
        </p:nvSpPr>
        <p:spPr>
          <a:xfrm>
            <a:off x="1138843" y="589779"/>
            <a:ext cx="6924502"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Diagram Blok </a:t>
            </a:r>
            <a:r>
              <a:rPr lang="en-US" sz="2400" dirty="0" err="1"/>
              <a:t>Sistem</a:t>
            </a:r>
            <a:r>
              <a:rPr lang="en-US" sz="2400" dirty="0"/>
              <a:t> </a:t>
            </a:r>
            <a:r>
              <a:rPr lang="en-US" sz="2400" dirty="0" err="1"/>
              <a:t>Komputer</a:t>
            </a:r>
            <a:endParaRPr sz="2400" dirty="0"/>
          </a:p>
        </p:txBody>
      </p:sp>
      <p:cxnSp>
        <p:nvCxnSpPr>
          <p:cNvPr id="1124" name="Google Shape;1124;p42"/>
          <p:cNvCxnSpPr>
            <a:cxnSpLocks/>
          </p:cNvCxnSpPr>
          <p:nvPr/>
        </p:nvCxnSpPr>
        <p:spPr>
          <a:xfrm>
            <a:off x="1945178" y="974306"/>
            <a:ext cx="5311833" cy="0"/>
          </a:xfrm>
          <a:prstGeom prst="straightConnector1">
            <a:avLst/>
          </a:prstGeom>
          <a:noFill/>
          <a:ln w="28575" cap="flat" cmpd="sng">
            <a:solidFill>
              <a:schemeClr val="accent2"/>
            </a:solidFill>
            <a:prstDash val="solid"/>
            <a:round/>
            <a:headEnd type="oval" w="med" len="med"/>
            <a:tailEnd type="oval" w="med" len="med"/>
          </a:ln>
        </p:spPr>
      </p:cxnSp>
      <p:pic>
        <p:nvPicPr>
          <p:cNvPr id="2050" name="Picture 2" descr="SIP Arsitektur Komputer &amp; Kognisi Manusia – Inggit P. Pangestu">
            <a:extLst>
              <a:ext uri="{FF2B5EF4-FFF2-40B4-BE49-F238E27FC236}">
                <a16:creationId xmlns:a16="http://schemas.microsoft.com/office/drawing/2014/main" id="{AC919416-A916-4ECF-AAF9-461BDD22A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595" y="1358834"/>
            <a:ext cx="7224809" cy="3482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4DA2-147B-5157-944B-F925A4774E36}"/>
              </a:ext>
            </a:extLst>
          </p:cNvPr>
          <p:cNvSpPr>
            <a:spLocks noGrp="1"/>
          </p:cNvSpPr>
          <p:nvPr>
            <p:ph type="title"/>
          </p:nvPr>
        </p:nvSpPr>
        <p:spPr/>
        <p:txBody>
          <a:bodyPr/>
          <a:lstStyle/>
          <a:p>
            <a:r>
              <a:rPr lang="en-US" dirty="0"/>
              <a:t>CPU ( Central </a:t>
            </a:r>
            <a:r>
              <a:rPr lang="en-US" dirty="0" err="1"/>
              <a:t>Prosess</a:t>
            </a:r>
            <a:r>
              <a:rPr lang="en-US" dirty="0"/>
              <a:t> Unit )</a:t>
            </a:r>
            <a:endParaRPr lang="en-ID" dirty="0"/>
          </a:p>
        </p:txBody>
      </p:sp>
      <p:sp>
        <p:nvSpPr>
          <p:cNvPr id="3" name="Text Placeholder 2">
            <a:extLst>
              <a:ext uri="{FF2B5EF4-FFF2-40B4-BE49-F238E27FC236}">
                <a16:creationId xmlns:a16="http://schemas.microsoft.com/office/drawing/2014/main" id="{C78D548B-09CC-7FE2-C042-DD7BE9DAFE61}"/>
              </a:ext>
            </a:extLst>
          </p:cNvPr>
          <p:cNvSpPr>
            <a:spLocks noGrp="1"/>
          </p:cNvSpPr>
          <p:nvPr>
            <p:ph type="body" idx="1"/>
          </p:nvPr>
        </p:nvSpPr>
        <p:spPr>
          <a:xfrm>
            <a:off x="3977423" y="1658954"/>
            <a:ext cx="4927725" cy="2727300"/>
          </a:xfrm>
        </p:spPr>
        <p:txBody>
          <a:bodyPr/>
          <a:lstStyle/>
          <a:p>
            <a:pPr marL="139700" indent="0">
              <a:buNone/>
            </a:pPr>
            <a:r>
              <a:rPr lang="en-ID" sz="1250" b="1" i="0" dirty="0">
                <a:solidFill>
                  <a:schemeClr val="tx1"/>
                </a:solidFill>
                <a:effectLst/>
                <a:latin typeface="Source Sans Pro" panose="020B0503030403020204" pitchFamily="34" charset="0"/>
                <a:ea typeface="Source Sans Pro" panose="020B0503030403020204" pitchFamily="34" charset="0"/>
              </a:rPr>
              <a:t>CPU</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adalah</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jantung</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fisik</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dari</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seluruh</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sistem</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1" i="0" dirty="0" err="1">
                <a:solidFill>
                  <a:schemeClr val="tx1"/>
                </a:solidFill>
                <a:effectLst/>
                <a:latin typeface="Source Sans Pro" panose="020B0503030403020204" pitchFamily="34" charset="0"/>
                <a:ea typeface="Source Sans Pro" panose="020B0503030403020204" pitchFamily="34" charset="0"/>
              </a:rPr>
              <a:t>komputer</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1" i="0" dirty="0">
                <a:solidFill>
                  <a:schemeClr val="tx1"/>
                </a:solidFill>
                <a:effectLst/>
                <a:latin typeface="Source Sans Pro" panose="020B0503030403020204" pitchFamily="34" charset="0"/>
                <a:ea typeface="Source Sans Pro" panose="020B0503030403020204" pitchFamily="34" charset="0"/>
              </a:rPr>
              <a:t>CPU</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berfungsi</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menghubungkan</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berbagai</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peralatan</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periferal</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termasuk</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perangkat</a:t>
            </a:r>
            <a:r>
              <a:rPr lang="en-ID" sz="1250" b="0" i="0" dirty="0">
                <a:solidFill>
                  <a:schemeClr val="tx1"/>
                </a:solidFill>
                <a:effectLst/>
                <a:latin typeface="Source Sans Pro" panose="020B0503030403020204" pitchFamily="34" charset="0"/>
                <a:ea typeface="Source Sans Pro" panose="020B0503030403020204" pitchFamily="34" charset="0"/>
              </a:rPr>
              <a:t> input/output dan unit </a:t>
            </a:r>
            <a:r>
              <a:rPr lang="en-ID" sz="1250" b="0" i="0" dirty="0" err="1">
                <a:solidFill>
                  <a:schemeClr val="tx1"/>
                </a:solidFill>
                <a:effectLst/>
                <a:latin typeface="Source Sans Pro" panose="020B0503030403020204" pitchFamily="34" charset="0"/>
                <a:ea typeface="Source Sans Pro" panose="020B0503030403020204" pitchFamily="34" charset="0"/>
              </a:rPr>
              <a:t>penyimpanan</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tambahan</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1" i="0" dirty="0">
                <a:solidFill>
                  <a:schemeClr val="tx1"/>
                </a:solidFill>
                <a:effectLst/>
                <a:latin typeface="Source Sans Pro" panose="020B0503030403020204" pitchFamily="34" charset="0"/>
                <a:ea typeface="Source Sans Pro" panose="020B0503030403020204" pitchFamily="34" charset="0"/>
              </a:rPr>
              <a:t>pada </a:t>
            </a:r>
            <a:r>
              <a:rPr lang="en-ID" sz="1250" b="1" i="0" dirty="0" err="1">
                <a:solidFill>
                  <a:schemeClr val="tx1"/>
                </a:solidFill>
                <a:effectLst/>
                <a:latin typeface="Source Sans Pro" panose="020B0503030403020204" pitchFamily="34" charset="0"/>
                <a:ea typeface="Source Sans Pro" panose="020B0503030403020204" pitchFamily="34" charset="0"/>
              </a:rPr>
              <a:t>komputer</a:t>
            </a:r>
            <a:r>
              <a:rPr lang="en-ID" sz="1250" b="0" i="0" dirty="0" err="1">
                <a:solidFill>
                  <a:schemeClr val="tx1"/>
                </a:solidFill>
                <a:effectLst/>
                <a:latin typeface="Source Sans Pro" panose="020B0503030403020204" pitchFamily="34" charset="0"/>
                <a:ea typeface="Source Sans Pro" panose="020B0503030403020204" pitchFamily="34" charset="0"/>
              </a:rPr>
              <a:t>.Di</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1" i="0" dirty="0" err="1">
                <a:solidFill>
                  <a:schemeClr val="tx1"/>
                </a:solidFill>
                <a:effectLst/>
                <a:latin typeface="Source Sans Pro" panose="020B0503030403020204" pitchFamily="34" charset="0"/>
                <a:ea typeface="Source Sans Pro" panose="020B0503030403020204" pitchFamily="34" charset="0"/>
              </a:rPr>
              <a:t>komputer</a:t>
            </a:r>
            <a:r>
              <a:rPr lang="en-ID" sz="1250" b="0" i="0" dirty="0">
                <a:solidFill>
                  <a:schemeClr val="tx1"/>
                </a:solidFill>
                <a:effectLst/>
                <a:latin typeface="Source Sans Pro" panose="020B0503030403020204" pitchFamily="34" charset="0"/>
                <a:ea typeface="Source Sans Pro" panose="020B0503030403020204" pitchFamily="34" charset="0"/>
              </a:rPr>
              <a:t> modern, </a:t>
            </a:r>
            <a:r>
              <a:rPr lang="en-ID" sz="1250" b="1" i="0" dirty="0">
                <a:solidFill>
                  <a:schemeClr val="tx1"/>
                </a:solidFill>
                <a:effectLst/>
                <a:latin typeface="Source Sans Pro" panose="020B0503030403020204" pitchFamily="34" charset="0"/>
                <a:ea typeface="Source Sans Pro" panose="020B0503030403020204" pitchFamily="34" charset="0"/>
              </a:rPr>
              <a:t>CPU</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terkandung</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1" i="0" dirty="0">
                <a:solidFill>
                  <a:schemeClr val="tx1"/>
                </a:solidFill>
                <a:effectLst/>
                <a:latin typeface="Source Sans Pro" panose="020B0503030403020204" pitchFamily="34" charset="0"/>
                <a:ea typeface="Source Sans Pro" panose="020B0503030403020204" pitchFamily="34" charset="0"/>
              </a:rPr>
              <a:t>pada</a:t>
            </a:r>
            <a:r>
              <a:rPr lang="en-ID" sz="1250" dirty="0">
                <a:solidFill>
                  <a:schemeClr val="tx1"/>
                </a:solidFill>
                <a:latin typeface="Source Sans Pro" panose="020B0503030403020204" pitchFamily="34" charset="0"/>
                <a:ea typeface="Source Sans Pro" panose="020B0503030403020204" pitchFamily="34" charset="0"/>
              </a:rPr>
              <a:t> </a:t>
            </a:r>
            <a:r>
              <a:rPr lang="en-ID" sz="1250" b="0" i="0" dirty="0">
                <a:solidFill>
                  <a:schemeClr val="tx1"/>
                </a:solidFill>
                <a:effectLst/>
                <a:latin typeface="Source Sans Pro" panose="020B0503030403020204" pitchFamily="34" charset="0"/>
                <a:ea typeface="Source Sans Pro" panose="020B0503030403020204" pitchFamily="34" charset="0"/>
              </a:rPr>
              <a:t>chip </a:t>
            </a:r>
            <a:r>
              <a:rPr lang="en-ID" sz="1250" b="0" i="0" dirty="0" err="1">
                <a:solidFill>
                  <a:schemeClr val="tx1"/>
                </a:solidFill>
                <a:effectLst/>
                <a:latin typeface="Source Sans Pro" panose="020B0503030403020204" pitchFamily="34" charset="0"/>
                <a:ea typeface="Source Sans Pro" panose="020B0503030403020204" pitchFamily="34" charset="0"/>
              </a:rPr>
              <a:t>sirkuit</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terintegrasi</a:t>
            </a:r>
            <a:r>
              <a:rPr lang="en-ID" sz="1250" b="0" i="0" dirty="0">
                <a:solidFill>
                  <a:schemeClr val="tx1"/>
                </a:solidFill>
                <a:effectLst/>
                <a:latin typeface="Source Sans Pro" panose="020B0503030403020204" pitchFamily="34" charset="0"/>
                <a:ea typeface="Source Sans Pro" panose="020B0503030403020204" pitchFamily="34" charset="0"/>
              </a:rPr>
              <a:t> yang </a:t>
            </a:r>
            <a:r>
              <a:rPr lang="en-ID" sz="1250" b="0" i="0" dirty="0" err="1">
                <a:solidFill>
                  <a:schemeClr val="tx1"/>
                </a:solidFill>
                <a:effectLst/>
                <a:latin typeface="Source Sans Pro" panose="020B0503030403020204" pitchFamily="34" charset="0"/>
                <a:ea typeface="Source Sans Pro" panose="020B0503030403020204" pitchFamily="34" charset="0"/>
              </a:rPr>
              <a:t>disebut</a:t>
            </a:r>
            <a:r>
              <a:rPr lang="en-ID" sz="1250" b="0" i="0" dirty="0">
                <a:solidFill>
                  <a:schemeClr val="tx1"/>
                </a:solidFill>
                <a:effectLst/>
                <a:latin typeface="Source Sans Pro" panose="020B0503030403020204" pitchFamily="34" charset="0"/>
                <a:ea typeface="Source Sans Pro" panose="020B0503030403020204" pitchFamily="34" charset="0"/>
              </a:rPr>
              <a:t> </a:t>
            </a:r>
            <a:r>
              <a:rPr lang="en-ID" sz="1250" b="0" i="0" dirty="0" err="1">
                <a:solidFill>
                  <a:schemeClr val="tx1"/>
                </a:solidFill>
                <a:effectLst/>
                <a:latin typeface="Source Sans Pro" panose="020B0503030403020204" pitchFamily="34" charset="0"/>
                <a:ea typeface="Source Sans Pro" panose="020B0503030403020204" pitchFamily="34" charset="0"/>
              </a:rPr>
              <a:t>mikroprosesor</a:t>
            </a:r>
            <a:endParaRPr lang="en-ID" sz="1250" b="0" i="0" dirty="0">
              <a:solidFill>
                <a:schemeClr val="tx1"/>
              </a:solidFill>
              <a:effectLst/>
              <a:latin typeface="Source Sans Pro" panose="020B0503030403020204" pitchFamily="34" charset="0"/>
              <a:ea typeface="Source Sans Pro" panose="020B0503030403020204" pitchFamily="34" charset="0"/>
            </a:endParaRPr>
          </a:p>
          <a:p>
            <a:pPr marL="139700" indent="0">
              <a:buNone/>
            </a:pPr>
            <a:endParaRPr lang="en-ID" sz="1250" dirty="0">
              <a:solidFill>
                <a:schemeClr val="tx1"/>
              </a:solidFill>
              <a:latin typeface="Source Sans Pro" panose="020B0503030403020204" pitchFamily="34" charset="0"/>
              <a:ea typeface="Source Sans Pro" panose="020B0503030403020204" pitchFamily="34" charset="0"/>
            </a:endParaRPr>
          </a:p>
          <a:p>
            <a:pPr marL="139700" indent="0">
              <a:buNone/>
            </a:pPr>
            <a:r>
              <a:rPr lang="en-ID" sz="1250" dirty="0" err="1">
                <a:solidFill>
                  <a:schemeClr val="tx1"/>
                </a:solidFill>
                <a:latin typeface="Source Sans Pro" panose="020B0503030403020204" pitchFamily="34" charset="0"/>
                <a:ea typeface="Source Sans Pro" panose="020B0503030403020204" pitchFamily="34" charset="0"/>
              </a:rPr>
              <a:t>Fungsi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dari</a:t>
            </a:r>
            <a:r>
              <a:rPr lang="en-ID" sz="1250" dirty="0">
                <a:solidFill>
                  <a:schemeClr val="tx1"/>
                </a:solidFill>
                <a:latin typeface="Source Sans Pro" panose="020B0503030403020204" pitchFamily="34" charset="0"/>
                <a:ea typeface="Source Sans Pro" panose="020B0503030403020204" pitchFamily="34" charset="0"/>
              </a:rPr>
              <a:t> CPU </a:t>
            </a:r>
            <a:r>
              <a:rPr lang="en-ID" sz="1250" dirty="0" err="1">
                <a:solidFill>
                  <a:schemeClr val="tx1"/>
                </a:solidFill>
                <a:latin typeface="Source Sans Pro" panose="020B0503030403020204" pitchFamily="34" charset="0"/>
                <a:ea typeface="Source Sans Pro" panose="020B0503030403020204" pitchFamily="34" charset="0"/>
              </a:rPr>
              <a:t>sebagai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berikut</a:t>
            </a:r>
            <a:r>
              <a:rPr lang="en-ID" sz="1250" dirty="0">
                <a:solidFill>
                  <a:schemeClr val="tx1"/>
                </a:solidFill>
                <a:latin typeface="Source Sans Pro" panose="020B0503030403020204" pitchFamily="34" charset="0"/>
                <a:ea typeface="Source Sans Pro" panose="020B0503030403020204" pitchFamily="34" charset="0"/>
              </a:rPr>
              <a:t> :</a:t>
            </a:r>
          </a:p>
          <a:p>
            <a:pPr marL="139700" indent="0">
              <a:buNone/>
            </a:pPr>
            <a:endParaRPr lang="en-ID" sz="1250" dirty="0">
              <a:solidFill>
                <a:schemeClr val="tx1"/>
              </a:solidFill>
              <a:latin typeface="Source Sans Pro" panose="020B0503030403020204" pitchFamily="34" charset="0"/>
              <a:ea typeface="Source Sans Pro" panose="020B0503030403020204" pitchFamily="34" charset="0"/>
            </a:endParaRPr>
          </a:p>
          <a:p>
            <a:r>
              <a:rPr lang="en-ID" sz="1250" dirty="0">
                <a:solidFill>
                  <a:schemeClr val="tx1"/>
                </a:solidFill>
                <a:latin typeface="Source Sans Pro" panose="020B0503030403020204" pitchFamily="34" charset="0"/>
                <a:ea typeface="Source Sans Pro" panose="020B0503030403020204" pitchFamily="34" charset="0"/>
              </a:rPr>
              <a:t>Fetch - </a:t>
            </a:r>
            <a:r>
              <a:rPr lang="en-ID" sz="1250" dirty="0" err="1">
                <a:solidFill>
                  <a:schemeClr val="tx1"/>
                </a:solidFill>
                <a:latin typeface="Source Sans Pro" panose="020B0503030403020204" pitchFamily="34" charset="0"/>
                <a:ea typeface="Source Sans Pro" panose="020B0503030403020204" pitchFamily="34" charset="0"/>
              </a:rPr>
              <a:t>adalah</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operasi</a:t>
            </a:r>
            <a:r>
              <a:rPr lang="en-ID" sz="1250" dirty="0">
                <a:solidFill>
                  <a:schemeClr val="tx1"/>
                </a:solidFill>
                <a:latin typeface="Source Sans Pro" panose="020B0503030403020204" pitchFamily="34" charset="0"/>
                <a:ea typeface="Source Sans Pro" panose="020B0503030403020204" pitchFamily="34" charset="0"/>
              </a:rPr>
              <a:t> yang </a:t>
            </a:r>
            <a:r>
              <a:rPr lang="en-ID" sz="1250" dirty="0" err="1">
                <a:solidFill>
                  <a:schemeClr val="tx1"/>
                </a:solidFill>
                <a:latin typeface="Source Sans Pro" panose="020B0503030403020204" pitchFamily="34" charset="0"/>
                <a:ea typeface="Source Sans Pro" panose="020B0503030403020204" pitchFamily="34" charset="0"/>
              </a:rPr>
              <a:t>menerima</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instruksi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dari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memori</a:t>
            </a:r>
            <a:r>
              <a:rPr lang="en-ID" sz="1250" dirty="0">
                <a:solidFill>
                  <a:schemeClr val="tx1"/>
                </a:solidFill>
                <a:latin typeface="Source Sans Pro" panose="020B0503030403020204" pitchFamily="34" charset="0"/>
                <a:ea typeface="Source Sans Pro" panose="020B0503030403020204" pitchFamily="34" charset="0"/>
              </a:rPr>
              <a:t> program </a:t>
            </a:r>
            <a:r>
              <a:rPr lang="en-ID" sz="1250" dirty="0" err="1">
                <a:solidFill>
                  <a:schemeClr val="tx1"/>
                </a:solidFill>
                <a:latin typeface="Source Sans Pro" panose="020B0503030403020204" pitchFamily="34" charset="0"/>
                <a:ea typeface="Source Sans Pro" panose="020B0503030403020204" pitchFamily="34" charset="0"/>
              </a:rPr>
              <a:t>dari</a:t>
            </a:r>
            <a:r>
              <a:rPr lang="en-ID" sz="1250" dirty="0">
                <a:solidFill>
                  <a:schemeClr val="tx1"/>
                </a:solidFill>
                <a:latin typeface="Source Sans Pro" panose="020B0503030403020204" pitchFamily="34" charset="0"/>
                <a:ea typeface="Source Sans Pro" panose="020B0503030403020204" pitchFamily="34" charset="0"/>
              </a:rPr>
              <a:t> RAM </a:t>
            </a:r>
            <a:r>
              <a:rPr lang="en-ID" sz="1250" dirty="0" err="1">
                <a:solidFill>
                  <a:schemeClr val="tx1"/>
                </a:solidFill>
                <a:latin typeface="Source Sans Pro" panose="020B0503030403020204" pitchFamily="34" charset="0"/>
                <a:ea typeface="Source Sans Pro" panose="020B0503030403020204" pitchFamily="34" charset="0"/>
              </a:rPr>
              <a:t>sistem</a:t>
            </a:r>
            <a:r>
              <a:rPr lang="en-ID" sz="1250" dirty="0">
                <a:solidFill>
                  <a:schemeClr val="tx1"/>
                </a:solidFill>
                <a:latin typeface="Source Sans Pro" panose="020B0503030403020204" pitchFamily="34" charset="0"/>
                <a:ea typeface="Source Sans Pro" panose="020B0503030403020204" pitchFamily="34" charset="0"/>
              </a:rPr>
              <a:t>.</a:t>
            </a:r>
          </a:p>
          <a:p>
            <a:r>
              <a:rPr lang="en-ID" sz="1250" dirty="0">
                <a:solidFill>
                  <a:schemeClr val="tx1"/>
                </a:solidFill>
                <a:latin typeface="Source Sans Pro" panose="020B0503030403020204" pitchFamily="34" charset="0"/>
                <a:ea typeface="Source Sans Pro" panose="020B0503030403020204" pitchFamily="34" charset="0"/>
              </a:rPr>
              <a:t>Decode - </a:t>
            </a:r>
            <a:r>
              <a:rPr lang="en-ID" sz="1250" dirty="0" err="1">
                <a:solidFill>
                  <a:schemeClr val="tx1"/>
                </a:solidFill>
                <a:latin typeface="Source Sans Pro" panose="020B0503030403020204" pitchFamily="34" charset="0"/>
                <a:ea typeface="Source Sans Pro" panose="020B0503030403020204" pitchFamily="34" charset="0"/>
              </a:rPr>
              <a:t>adalah</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tempat</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instruksi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diubah</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untuk</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memahami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bagian</a:t>
            </a:r>
            <a:r>
              <a:rPr lang="en-ID" sz="1250" dirty="0">
                <a:solidFill>
                  <a:schemeClr val="tx1"/>
                </a:solidFill>
                <a:latin typeface="Source Sans Pro" panose="020B0503030403020204" pitchFamily="34" charset="0"/>
                <a:ea typeface="Source Sans Pro" panose="020B0503030403020204" pitchFamily="34" charset="0"/>
              </a:rPr>
              <a:t> mana </a:t>
            </a:r>
            <a:r>
              <a:rPr lang="en-ID" sz="1250" dirty="0" err="1">
                <a:solidFill>
                  <a:schemeClr val="tx1"/>
                </a:solidFill>
                <a:latin typeface="Source Sans Pro" panose="020B0503030403020204" pitchFamily="34" charset="0"/>
                <a:ea typeface="Source Sans Pro" panose="020B0503030403020204" pitchFamily="34" charset="0"/>
              </a:rPr>
              <a:t>dari</a:t>
            </a:r>
            <a:r>
              <a:rPr lang="en-ID" sz="1250" dirty="0">
                <a:solidFill>
                  <a:schemeClr val="tx1"/>
                </a:solidFill>
                <a:latin typeface="Source Sans Pro" panose="020B0503030403020204" pitchFamily="34" charset="0"/>
                <a:ea typeface="Source Sans Pro" panose="020B0503030403020204" pitchFamily="34" charset="0"/>
              </a:rPr>
              <a:t> CPU yang </a:t>
            </a:r>
            <a:r>
              <a:rPr lang="en-ID" sz="1250" dirty="0" err="1">
                <a:solidFill>
                  <a:schemeClr val="tx1"/>
                </a:solidFill>
                <a:latin typeface="Source Sans Pro" panose="020B0503030403020204" pitchFamily="34" charset="0"/>
                <a:ea typeface="Source Sans Pro" panose="020B0503030403020204" pitchFamily="34" charset="0"/>
              </a:rPr>
              <a:t>diperlukan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untuk</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melanjutkan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operasi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Ini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dilakukan</a:t>
            </a:r>
            <a:r>
              <a:rPr lang="en-ID" sz="1250" dirty="0">
                <a:solidFill>
                  <a:schemeClr val="tx1"/>
                </a:solidFill>
                <a:latin typeface="Source Sans Pro" panose="020B0503030403020204" pitchFamily="34" charset="0"/>
                <a:ea typeface="Source Sans Pro" panose="020B0503030403020204" pitchFamily="34" charset="0"/>
              </a:rPr>
              <a:t> oleh </a:t>
            </a:r>
            <a:r>
              <a:rPr lang="en-ID" sz="1250" dirty="0" err="1">
                <a:solidFill>
                  <a:schemeClr val="tx1"/>
                </a:solidFill>
                <a:latin typeface="Source Sans Pro" panose="020B0503030403020204" pitchFamily="34" charset="0"/>
                <a:ea typeface="Source Sans Pro" panose="020B0503030403020204" pitchFamily="34" charset="0"/>
              </a:rPr>
              <a:t>dekoder</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instruksi</a:t>
            </a:r>
            <a:endParaRPr lang="en-ID" sz="1250" dirty="0">
              <a:solidFill>
                <a:schemeClr val="tx1"/>
              </a:solidFill>
              <a:latin typeface="Source Sans Pro" panose="020B0503030403020204" pitchFamily="34" charset="0"/>
              <a:ea typeface="Source Sans Pro" panose="020B0503030403020204" pitchFamily="34" charset="0"/>
            </a:endParaRPr>
          </a:p>
          <a:p>
            <a:r>
              <a:rPr lang="sv-SE" sz="1250" dirty="0">
                <a:solidFill>
                  <a:schemeClr val="tx1"/>
                </a:solidFill>
                <a:latin typeface="Source Sans Pro" panose="020B0503030403020204" pitchFamily="34" charset="0"/>
                <a:ea typeface="Source Sans Pro" panose="020B0503030403020204" pitchFamily="34" charset="0"/>
              </a:rPr>
              <a:t>Execute - adalah tempat operasi dilakukan. Setiap bagian dari CPU yang diperlukan diaktifkan untuk menjalankan instruksi.</a:t>
            </a:r>
          </a:p>
          <a:p>
            <a:r>
              <a:rPr lang="en-ID" sz="1250" dirty="0">
                <a:solidFill>
                  <a:schemeClr val="tx1"/>
                </a:solidFill>
                <a:latin typeface="Source Sans Pro" panose="020B0503030403020204" pitchFamily="34" charset="0"/>
                <a:ea typeface="Source Sans Pro" panose="020B0503030403020204" pitchFamily="34" charset="0"/>
              </a:rPr>
              <a:t>Tore - </a:t>
            </a:r>
            <a:r>
              <a:rPr lang="en-ID" sz="1250" dirty="0" err="1">
                <a:solidFill>
                  <a:schemeClr val="tx1"/>
                </a:solidFill>
                <a:latin typeface="Source Sans Pro" panose="020B0503030403020204" pitchFamily="34" charset="0"/>
                <a:ea typeface="Source Sans Pro" panose="020B0503030403020204" pitchFamily="34" charset="0"/>
              </a:rPr>
              <a:t>setelah</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prosesor</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menjalankan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instruksi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dari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suatu</a:t>
            </a:r>
            <a:r>
              <a:rPr lang="en-ID" sz="1250" dirty="0">
                <a:solidFill>
                  <a:schemeClr val="tx1"/>
                </a:solidFill>
                <a:latin typeface="Source Sans Pro" panose="020B0503030403020204" pitchFamily="34" charset="0"/>
                <a:ea typeface="Source Sans Pro" panose="020B0503030403020204" pitchFamily="34" charset="0"/>
              </a:rPr>
              <a:t> program, </a:t>
            </a:r>
            <a:r>
              <a:rPr lang="en-ID" sz="1250" dirty="0" err="1">
                <a:solidFill>
                  <a:schemeClr val="tx1"/>
                </a:solidFill>
                <a:latin typeface="Source Sans Pro" panose="020B0503030403020204" pitchFamily="34" charset="0"/>
                <a:ea typeface="Source Sans Pro" panose="020B0503030403020204" pitchFamily="34" charset="0"/>
              </a:rPr>
              <a:t>maka</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harus</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memberikan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umpan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balik</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berupa</a:t>
            </a:r>
            <a:r>
              <a:rPr lang="en-ID" sz="1250" dirty="0">
                <a:solidFill>
                  <a:schemeClr val="tx1"/>
                </a:solidFill>
                <a:latin typeface="Source Sans Pro" panose="020B0503030403020204" pitchFamily="34" charset="0"/>
                <a:ea typeface="Source Sans Pro" panose="020B0503030403020204" pitchFamily="34" charset="0"/>
              </a:rPr>
              <a:t> data </a:t>
            </a:r>
            <a:r>
              <a:rPr lang="en-ID" sz="1250" dirty="0" err="1">
                <a:solidFill>
                  <a:schemeClr val="tx1"/>
                </a:solidFill>
                <a:latin typeface="Source Sans Pro" panose="020B0503030403020204" pitchFamily="34" charset="0"/>
                <a:ea typeface="Source Sans Pro" panose="020B0503030403020204" pitchFamily="34" charset="0"/>
              </a:rPr>
              <a:t>keluaran</a:t>
            </a:r>
            <a:r>
              <a:rPr lang="en-ID" sz="1250" dirty="0">
                <a:solidFill>
                  <a:schemeClr val="tx1"/>
                </a:solidFill>
                <a:latin typeface="Source Sans Pro" panose="020B0503030403020204" pitchFamily="34" charset="0"/>
                <a:ea typeface="Source Sans Pro" panose="020B0503030403020204" pitchFamily="34" charset="0"/>
              </a:rPr>
              <a:t>. Data </a:t>
            </a:r>
            <a:r>
              <a:rPr lang="en-ID" sz="1250" dirty="0" err="1">
                <a:solidFill>
                  <a:schemeClr val="tx1"/>
                </a:solidFill>
                <a:latin typeface="Source Sans Pro" panose="020B0503030403020204" pitchFamily="34" charset="0"/>
                <a:ea typeface="Source Sans Pro" panose="020B0503030403020204" pitchFamily="34" charset="0"/>
              </a:rPr>
              <a:t>keluaran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ini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kemudian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ditulis</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ke</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memori</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komputer</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untuk</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referensi</a:t>
            </a:r>
            <a:r>
              <a:rPr lang="en-ID" sz="1250" dirty="0">
                <a:solidFill>
                  <a:schemeClr val="tx1"/>
                </a:solidFill>
                <a:latin typeface="Source Sans Pro" panose="020B0503030403020204" pitchFamily="34" charset="0"/>
                <a:ea typeface="Source Sans Pro" panose="020B0503030403020204" pitchFamily="34" charset="0"/>
              </a:rPr>
              <a:t> di </a:t>
            </a:r>
            <a:r>
              <a:rPr lang="en-ID" sz="1250" dirty="0" err="1">
                <a:solidFill>
                  <a:schemeClr val="tx1"/>
                </a:solidFill>
                <a:latin typeface="Source Sans Pro" panose="020B0503030403020204" pitchFamily="34" charset="0"/>
                <a:ea typeface="Source Sans Pro" panose="020B0503030403020204" pitchFamily="34" charset="0"/>
              </a:rPr>
              <a:t>kemudian</a:t>
            </a:r>
            <a:r>
              <a:rPr lang="en-ID" sz="1250" dirty="0">
                <a:solidFill>
                  <a:schemeClr val="tx1"/>
                </a:solidFill>
                <a:latin typeface="Source Sans Pro" panose="020B0503030403020204" pitchFamily="34" charset="0"/>
                <a:ea typeface="Source Sans Pro" panose="020B0503030403020204" pitchFamily="34" charset="0"/>
              </a:rPr>
              <a:t> </a:t>
            </a:r>
            <a:r>
              <a:rPr lang="en-ID" sz="1250" dirty="0" err="1">
                <a:solidFill>
                  <a:schemeClr val="tx1"/>
                </a:solidFill>
                <a:latin typeface="Source Sans Pro" panose="020B0503030403020204" pitchFamily="34" charset="0"/>
                <a:ea typeface="Source Sans Pro" panose="020B0503030403020204" pitchFamily="34" charset="0"/>
              </a:rPr>
              <a:t>hari</a:t>
            </a:r>
            <a:r>
              <a:rPr lang="en-ID" sz="1250" dirty="0">
                <a:solidFill>
                  <a:schemeClr val="tx1"/>
                </a:solidFill>
                <a:latin typeface="Source Sans Pro" panose="020B0503030403020204" pitchFamily="34" charset="0"/>
                <a:ea typeface="Source Sans Pro" panose="020B0503030403020204" pitchFamily="34" charset="0"/>
              </a:rPr>
              <a:t>.</a:t>
            </a:r>
          </a:p>
        </p:txBody>
      </p:sp>
      <p:pic>
        <p:nvPicPr>
          <p:cNvPr id="1026" name="Picture 2">
            <a:extLst>
              <a:ext uri="{FF2B5EF4-FFF2-40B4-BE49-F238E27FC236}">
                <a16:creationId xmlns:a16="http://schemas.microsoft.com/office/drawing/2014/main" id="{6B14278A-D887-34CC-79C1-B88DE385FFA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38852" y="1449074"/>
            <a:ext cx="3977423" cy="250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877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50" name="Google Shape;1150;p43"/>
          <p:cNvSpPr txBox="1">
            <a:spLocks noGrp="1"/>
          </p:cNvSpPr>
          <p:nvPr>
            <p:ph type="title"/>
          </p:nvPr>
        </p:nvSpPr>
        <p:spPr>
          <a:xfrm>
            <a:off x="713325" y="539700"/>
            <a:ext cx="7823846"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HardDisk</a:t>
            </a:r>
            <a:endParaRPr dirty="0"/>
          </a:p>
        </p:txBody>
      </p:sp>
      <p:sp>
        <p:nvSpPr>
          <p:cNvPr id="1175" name="Google Shape;1175;p43"/>
          <p:cNvSpPr txBox="1">
            <a:spLocks noGrp="1"/>
          </p:cNvSpPr>
          <p:nvPr>
            <p:ph type="title" idx="4294967295"/>
          </p:nvPr>
        </p:nvSpPr>
        <p:spPr>
          <a:xfrm>
            <a:off x="5527963" y="1201698"/>
            <a:ext cx="3175029" cy="1672721"/>
          </a:xfrm>
          <a:prstGeom prst="rect">
            <a:avLst/>
          </a:prstGeom>
        </p:spPr>
        <p:txBody>
          <a:bodyPr spcFirstLastPara="1" wrap="square" lIns="91425" tIns="91425" rIns="91425" bIns="91425" anchor="ctr" anchorCtr="0">
            <a:noAutofit/>
          </a:bodyPr>
          <a:lstStyle/>
          <a:p>
            <a:pPr lvl="0" algn="ctr"/>
            <a:r>
              <a:rPr lang="en-US" sz="1600" dirty="0" err="1"/>
              <a:t>Hardisk</a:t>
            </a:r>
            <a:r>
              <a:rPr lang="id-ID" sz="1400" b="0" dirty="0"/>
              <a:t> adalah perangkat atau sistem yang digunakan untuk menyimpan informasi untuk penggunaan langsung dalam </a:t>
            </a:r>
            <a:r>
              <a:rPr lang="id-ID" sz="1400" b="0" dirty="0">
                <a:hlinkClick r:id="rId3" tooltip="Komputer"/>
              </a:rPr>
              <a:t>komputer</a:t>
            </a:r>
            <a:r>
              <a:rPr lang="id-ID" sz="1400" b="0" dirty="0"/>
              <a:t> atau </a:t>
            </a:r>
            <a:r>
              <a:rPr lang="id-ID" sz="1400" b="0" dirty="0">
                <a:hlinkClick r:id="rId4" tooltip="Perangkat keras komputer"/>
              </a:rPr>
              <a:t>perangkat keras komputer</a:t>
            </a:r>
            <a:r>
              <a:rPr lang="id-ID" sz="1400" b="0" dirty="0"/>
              <a:t> dan perangkat </a:t>
            </a:r>
            <a:r>
              <a:rPr lang="id-ID" sz="1400" b="0" dirty="0">
                <a:hlinkClick r:id="rId5" tooltip="Elektronika"/>
              </a:rPr>
              <a:t>elektronik</a:t>
            </a:r>
            <a:r>
              <a:rPr lang="id-ID" sz="1400" b="0" dirty="0"/>
              <a:t> </a:t>
            </a:r>
            <a:r>
              <a:rPr lang="id-ID" sz="1400" b="0" dirty="0">
                <a:hlinkClick r:id="rId6" tooltip="Digital"/>
              </a:rPr>
              <a:t>digital</a:t>
            </a:r>
            <a:r>
              <a:rPr lang="id-ID" sz="1400" b="0" dirty="0"/>
              <a:t> ya</a:t>
            </a:r>
            <a:r>
              <a:rPr lang="en-US" sz="1400" b="0" dirty="0"/>
              <a:t>n</a:t>
            </a:r>
            <a:r>
              <a:rPr lang="id-ID" sz="1400" b="0" dirty="0"/>
              <a:t>g terkait.</a:t>
            </a:r>
            <a:endParaRPr sz="1400" b="0" dirty="0"/>
          </a:p>
        </p:txBody>
      </p:sp>
      <p:sp>
        <p:nvSpPr>
          <p:cNvPr id="1176" name="Google Shape;1176;p43"/>
          <p:cNvSpPr txBox="1">
            <a:spLocks noGrp="1"/>
          </p:cNvSpPr>
          <p:nvPr>
            <p:ph type="subTitle" idx="4294967295"/>
          </p:nvPr>
        </p:nvSpPr>
        <p:spPr>
          <a:xfrm>
            <a:off x="5020887" y="3675671"/>
            <a:ext cx="3981363" cy="785549"/>
          </a:xfrm>
          <a:prstGeom prst="rect">
            <a:avLst/>
          </a:prstGeom>
        </p:spPr>
        <p:txBody>
          <a:bodyPr spcFirstLastPara="1" wrap="square" lIns="91425" tIns="91425" rIns="91425" bIns="91425" anchor="ctr" anchorCtr="0">
            <a:noAutofit/>
          </a:bodyPr>
          <a:lstStyle/>
          <a:p>
            <a:pPr marL="0" lvl="0" indent="0" algn="ctr">
              <a:buNone/>
            </a:pPr>
            <a:r>
              <a:rPr lang="en-US" b="1" dirty="0" err="1"/>
              <a:t>Perbedaan</a:t>
            </a:r>
            <a:r>
              <a:rPr lang="id-ID" b="1" dirty="0"/>
              <a:t> </a:t>
            </a:r>
            <a:r>
              <a:rPr lang="en-US" b="1" dirty="0" err="1"/>
              <a:t>HardDisk</a:t>
            </a:r>
            <a:r>
              <a:rPr lang="en-US" b="1"/>
              <a:t> dan RAM:</a:t>
            </a:r>
            <a:br>
              <a:rPr lang="id-ID" b="1" dirty="0"/>
            </a:br>
            <a:r>
              <a:rPr lang="id-ID" dirty="0"/>
              <a:t>Setelah komputer mati/restart seluruh data dalam RAM akan hilang. karena penyimpanan pada Memory (RAM) hanya berlangsung ketika komputer dalam keadaan On. Tidak seperti Hard Disk yang menyimpan data secara permanen.</a:t>
            </a:r>
            <a:endParaRPr dirty="0"/>
          </a:p>
        </p:txBody>
      </p:sp>
      <p:pic>
        <p:nvPicPr>
          <p:cNvPr id="3078" name="Picture 6" descr="Mengenal Memori Komputer Dan Klasifikasinya">
            <a:extLst>
              <a:ext uri="{FF2B5EF4-FFF2-40B4-BE49-F238E27FC236}">
                <a16:creationId xmlns:a16="http://schemas.microsoft.com/office/drawing/2014/main" id="{6661F589-61A5-4208-8F5E-2FBC1974FF6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046" b="97399" l="2667" r="96667">
                        <a14:foregroundMark x1="68889" y1="33815" x2="68222" y2="32659"/>
                        <a14:foregroundMark x1="58000" y1="7803" x2="58000" y2="7803"/>
                        <a14:foregroundMark x1="96667" y1="34971" x2="85556" y2="36705"/>
                        <a14:foregroundMark x1="85556" y1="36705" x2="85111" y2="36705"/>
                        <a14:foregroundMark x1="2667" y1="51445" x2="33333" y2="83237"/>
                        <a14:foregroundMark x1="33333" y1="83237" x2="58444" y2="78902"/>
                        <a14:foregroundMark x1="58444" y1="78902" x2="80444" y2="56358"/>
                        <a14:foregroundMark x1="57778" y1="33815" x2="24222" y2="65318"/>
                        <a14:foregroundMark x1="44889" y1="35549" x2="30889" y2="47977"/>
                        <a14:foregroundMark x1="30889" y1="47977" x2="46889" y2="36994"/>
                        <a14:foregroundMark x1="46889" y1="36994" x2="28222" y2="51445"/>
                        <a14:foregroundMark x1="28222" y1="51445" x2="47111" y2="47110"/>
                        <a14:foregroundMark x1="46667" y1="55491" x2="70667" y2="37572"/>
                        <a14:foregroundMark x1="50222" y1="28902" x2="27333" y2="37861"/>
                        <a14:foregroundMark x1="44889" y1="84971" x2="41556" y2="91329"/>
                        <a14:foregroundMark x1="40222" y1="97399" x2="40222" y2="96532"/>
                        <a14:foregroundMark x1="13778" y1="65607" x2="12667" y2="66763"/>
                        <a14:foregroundMark x1="11778" y1="67341" x2="16444" y2="67341"/>
                        <a14:foregroundMark x1="28667" y1="74566" x2="25111" y2="76879"/>
                        <a14:foregroundMark x1="96444" y1="45376" x2="96444" y2="45376"/>
                        <a14:foregroundMark x1="58444" y1="4046" x2="58444" y2="4046"/>
                        <a14:foregroundMark x1="69333" y1="33237" x2="69333" y2="33237"/>
                      </a14:backgroundRemoval>
                    </a14:imgEffect>
                  </a14:imgLayer>
                </a14:imgProps>
              </a:ext>
              <a:ext uri="{28A0092B-C50C-407E-A947-70E740481C1C}">
                <a14:useLocalDpi xmlns:a14="http://schemas.microsoft.com/office/drawing/2010/main" val="0"/>
              </a:ext>
            </a:extLst>
          </a:blip>
          <a:srcRect/>
          <a:stretch>
            <a:fillRect/>
          </a:stretch>
        </p:blipFill>
        <p:spPr bwMode="auto">
          <a:xfrm>
            <a:off x="338998" y="1165570"/>
            <a:ext cx="4286250"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grpSp>
        <p:nvGrpSpPr>
          <p:cNvPr id="1202" name="Google Shape;1202;p44"/>
          <p:cNvGrpSpPr/>
          <p:nvPr/>
        </p:nvGrpSpPr>
        <p:grpSpPr>
          <a:xfrm>
            <a:off x="7070148" y="-222850"/>
            <a:ext cx="1195349" cy="1078296"/>
            <a:chOff x="4404625" y="-443721"/>
            <a:chExt cx="1195349" cy="1078296"/>
          </a:xfrm>
        </p:grpSpPr>
        <p:sp>
          <p:nvSpPr>
            <p:cNvPr id="1203" name="Google Shape;1203;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4"/>
          <p:cNvGrpSpPr/>
          <p:nvPr/>
        </p:nvGrpSpPr>
        <p:grpSpPr>
          <a:xfrm rot="-5400000">
            <a:off x="5626137" y="-505555"/>
            <a:ext cx="2181860" cy="892524"/>
            <a:chOff x="6525475" y="148600"/>
            <a:chExt cx="2808779" cy="1148975"/>
          </a:xfrm>
        </p:grpSpPr>
        <p:sp>
          <p:nvSpPr>
            <p:cNvPr id="1206" name="Google Shape;1206;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rot="-5400000">
            <a:off x="6049566" y="-247490"/>
            <a:ext cx="2181860" cy="892524"/>
            <a:chOff x="6525475" y="148600"/>
            <a:chExt cx="2808779" cy="1148975"/>
          </a:xfrm>
        </p:grpSpPr>
        <p:sp>
          <p:nvSpPr>
            <p:cNvPr id="1209" name="Google Shape;1209;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FD01E6EA-BB44-4198-9712-70A697F3F192}"/>
              </a:ext>
            </a:extLst>
          </p:cNvPr>
          <p:cNvSpPr txBox="1"/>
          <p:nvPr/>
        </p:nvSpPr>
        <p:spPr>
          <a:xfrm>
            <a:off x="520530" y="847862"/>
            <a:ext cx="8102940" cy="400110"/>
          </a:xfrm>
          <a:prstGeom prst="rect">
            <a:avLst/>
          </a:prstGeom>
          <a:noFill/>
        </p:spPr>
        <p:txBody>
          <a:bodyPr wrap="square" rtlCol="0">
            <a:spAutoFit/>
          </a:bodyPr>
          <a:lstStyle/>
          <a:p>
            <a:pPr algn="ctr"/>
            <a:r>
              <a:rPr lang="en-US" sz="2000" dirty="0">
                <a:solidFill>
                  <a:schemeClr val="accent3"/>
                </a:solidFill>
                <a:latin typeface="Arial Black" panose="020B0A04020102020204" pitchFamily="34" charset="0"/>
              </a:rPr>
              <a:t>RAM (Random Access Memory)</a:t>
            </a:r>
            <a:endParaRPr lang="id-ID" sz="2000" dirty="0">
              <a:solidFill>
                <a:schemeClr val="accent3"/>
              </a:solidFill>
              <a:latin typeface="Arial Black" panose="020B0A04020102020204" pitchFamily="34" charset="0"/>
            </a:endParaRPr>
          </a:p>
        </p:txBody>
      </p:sp>
      <p:sp>
        <p:nvSpPr>
          <p:cNvPr id="7" name="Rectangle 6">
            <a:extLst>
              <a:ext uri="{FF2B5EF4-FFF2-40B4-BE49-F238E27FC236}">
                <a16:creationId xmlns:a16="http://schemas.microsoft.com/office/drawing/2014/main" id="{F3222BDD-B0D4-4059-BB9F-566314D64FD8}"/>
              </a:ext>
            </a:extLst>
          </p:cNvPr>
          <p:cNvSpPr/>
          <p:nvPr/>
        </p:nvSpPr>
        <p:spPr>
          <a:xfrm>
            <a:off x="4500324" y="1474360"/>
            <a:ext cx="4572000" cy="1169551"/>
          </a:xfrm>
          <a:prstGeom prst="rect">
            <a:avLst/>
          </a:prstGeom>
        </p:spPr>
        <p:txBody>
          <a:bodyPr>
            <a:spAutoFit/>
          </a:bodyPr>
          <a:lstStyle/>
          <a:p>
            <a:r>
              <a:rPr lang="id-ID" b="1" dirty="0">
                <a:solidFill>
                  <a:schemeClr val="accent3"/>
                </a:solidFill>
                <a:latin typeface="arial" panose="020B0604020202020204" pitchFamily="34" charset="0"/>
              </a:rPr>
              <a:t>RAM</a:t>
            </a:r>
            <a:r>
              <a:rPr lang="id-ID" dirty="0">
                <a:solidFill>
                  <a:schemeClr val="accent3"/>
                </a:solidFill>
                <a:latin typeface="arial" panose="020B0604020202020204" pitchFamily="34" charset="0"/>
              </a:rPr>
              <a:t> adalah tempat untuk menyimpan data sementara ketika komputer atau laptop sedang dijalankan dan dapat diakses secara acak. Sedangkan secara harfiah, RAM adalah tempat penyimpanan memori sementara ketika komputer tengah digunakan.</a:t>
            </a:r>
            <a:endParaRPr lang="id-ID" dirty="0">
              <a:solidFill>
                <a:schemeClr val="accent3"/>
              </a:solidFill>
            </a:endParaRPr>
          </a:p>
        </p:txBody>
      </p:sp>
      <p:sp>
        <p:nvSpPr>
          <p:cNvPr id="8" name="AutoShape 2" descr="Coba Cara Ini untuk Atasi RAM Komputer Bermasalah - Tekno Liputan6.com">
            <a:extLst>
              <a:ext uri="{FF2B5EF4-FFF2-40B4-BE49-F238E27FC236}">
                <a16:creationId xmlns:a16="http://schemas.microsoft.com/office/drawing/2014/main" id="{BE3CC7B2-0643-43CE-8CE1-2CAB037CE4F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4112" name="Picture 16" descr="Perbedaan Memori RAM Server dan Memori RAM PC Serta Kelebihannya">
            <a:extLst>
              <a:ext uri="{FF2B5EF4-FFF2-40B4-BE49-F238E27FC236}">
                <a16:creationId xmlns:a16="http://schemas.microsoft.com/office/drawing/2014/main" id="{B901FE8D-487B-4AAF-83A9-2713445D1C3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27" b="89306" l="3333" r="92879">
                        <a14:foregroundMark x1="9394" y1="55202" x2="7273" y2="59827"/>
                        <a14:foregroundMark x1="87576" y1="11272" x2="93030" y2="26590"/>
                        <a14:foregroundMark x1="93030" y1="26590" x2="92727" y2="28902"/>
                        <a14:foregroundMark x1="86364" y1="10405" x2="86364" y2="10405"/>
                        <a14:foregroundMark x1="3333" y1="56936" x2="3333" y2="56936"/>
                      </a14:backgroundRemoval>
                    </a14:imgEffect>
                  </a14:imgLayer>
                </a14:imgProps>
              </a:ext>
              <a:ext uri="{28A0092B-C50C-407E-A947-70E740481C1C}">
                <a14:useLocalDpi xmlns:a14="http://schemas.microsoft.com/office/drawing/2010/main" val="0"/>
              </a:ext>
            </a:extLst>
          </a:blip>
          <a:srcRect/>
          <a:stretch>
            <a:fillRect/>
          </a:stretch>
        </p:blipFill>
        <p:spPr bwMode="auto">
          <a:xfrm>
            <a:off x="0" y="1289703"/>
            <a:ext cx="4442426" cy="346800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3C041A6C-E1D1-416D-AE6E-FB17989B3FD0}"/>
              </a:ext>
            </a:extLst>
          </p:cNvPr>
          <p:cNvSpPr/>
          <p:nvPr/>
        </p:nvSpPr>
        <p:spPr>
          <a:xfrm>
            <a:off x="4500324" y="2899690"/>
            <a:ext cx="4572000" cy="954107"/>
          </a:xfrm>
          <a:prstGeom prst="rect">
            <a:avLst/>
          </a:prstGeom>
        </p:spPr>
        <p:txBody>
          <a:bodyPr>
            <a:spAutoFit/>
          </a:bodyPr>
          <a:lstStyle/>
          <a:p>
            <a:r>
              <a:rPr lang="id-ID" b="1" dirty="0">
                <a:solidFill>
                  <a:schemeClr val="accent3"/>
                </a:solidFill>
                <a:latin typeface="arial" panose="020B0604020202020204" pitchFamily="34" charset="0"/>
              </a:rPr>
              <a:t>RAM</a:t>
            </a:r>
            <a:r>
              <a:rPr lang="id-ID" dirty="0">
                <a:solidFill>
                  <a:schemeClr val="accent3"/>
                </a:solidFill>
                <a:latin typeface="arial" panose="020B0604020202020204" pitchFamily="34" charset="0"/>
              </a:rPr>
              <a:t> bertugas untuk menyimpan data dan bisa diakses secara acak kapanpun kita inginkan. Tugas </a:t>
            </a:r>
            <a:r>
              <a:rPr lang="id-ID" b="1" dirty="0">
                <a:solidFill>
                  <a:schemeClr val="accent3"/>
                </a:solidFill>
                <a:latin typeface="arial" panose="020B0604020202020204" pitchFamily="34" charset="0"/>
              </a:rPr>
              <a:t>RAM</a:t>
            </a:r>
            <a:r>
              <a:rPr lang="id-ID" dirty="0">
                <a:solidFill>
                  <a:schemeClr val="accent3"/>
                </a:solidFill>
                <a:latin typeface="arial" panose="020B0604020202020204" pitchFamily="34" charset="0"/>
              </a:rPr>
              <a:t> juga adalah untuk menyimpan data yang bisa diakses dan diubah dengan mudah.</a:t>
            </a:r>
            <a:endParaRPr lang="id-ID" dirty="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9" name="Google Shape;1219;p45"/>
          <p:cNvSpPr txBox="1">
            <a:spLocks noGrp="1"/>
          </p:cNvSpPr>
          <p:nvPr>
            <p:ph type="title"/>
          </p:nvPr>
        </p:nvSpPr>
        <p:spPr>
          <a:xfrm>
            <a:off x="1630950" y="449386"/>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Arial Black" panose="020B0A04020102020204" pitchFamily="34" charset="0"/>
              </a:rPr>
              <a:t>ROM (Read Only Memory)</a:t>
            </a:r>
            <a:endParaRPr dirty="0">
              <a:latin typeface="Arial Black" panose="020B0A04020102020204" pitchFamily="34" charset="0"/>
            </a:endParaRPr>
          </a:p>
        </p:txBody>
      </p:sp>
      <p:sp>
        <p:nvSpPr>
          <p:cNvPr id="1218" name="Google Shape;1218;p45"/>
          <p:cNvSpPr txBox="1">
            <a:spLocks noGrp="1"/>
          </p:cNvSpPr>
          <p:nvPr>
            <p:ph type="body" idx="1"/>
          </p:nvPr>
        </p:nvSpPr>
        <p:spPr>
          <a:xfrm>
            <a:off x="4945855" y="3479854"/>
            <a:ext cx="3852154" cy="805876"/>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id-ID" b="1" dirty="0"/>
              <a:t>Fungsi utama ROM </a:t>
            </a:r>
            <a:r>
              <a:rPr lang="id-ID" dirty="0"/>
              <a:t>adalah menyimpan data. Informasi apa pun yang disimpan dalam chip ROM hanya dapat dibaca dan hampir tidak dapat diedit. Tetapi kabar baiknya adalah bahwa data akan tetap utuh bahkan setelah perangkat dimatikan atau ketika daya terputus secara tidak terduga.</a:t>
            </a:r>
            <a:endParaRPr dirty="0"/>
          </a:p>
        </p:txBody>
      </p:sp>
      <p:pic>
        <p:nvPicPr>
          <p:cNvPr id="5122" name="Picture 2" descr="√ Pengertian ROM, Fungsi, Jenis dan Cara Kerjanya - RUMUSPELAJARAN.COM">
            <a:extLst>
              <a:ext uri="{FF2B5EF4-FFF2-40B4-BE49-F238E27FC236}">
                <a16:creationId xmlns:a16="http://schemas.microsoft.com/office/drawing/2014/main" id="{1F925554-8443-4749-81A6-56EA58EAA9C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3519">
                        <a14:foregroundMark x1="69259" y1="50000" x2="69259" y2="50000"/>
                        <a14:foregroundMark x1="76111" y1="37714" x2="76111" y2="37714"/>
                        <a14:foregroundMark x1="77963" y1="51429" x2="77963" y2="51429"/>
                        <a14:foregroundMark x1="74444" y1="56286" x2="74444" y2="56286"/>
                        <a14:foregroundMark x1="70370" y1="61143" x2="70370" y2="61143"/>
                        <a14:foregroundMark x1="73519" y1="64286" x2="73519" y2="64286"/>
                        <a14:foregroundMark x1="75185" y1="62857" x2="75185" y2="62857"/>
                        <a14:foregroundMark x1="76852" y1="60286" x2="76852" y2="60286"/>
                        <a14:foregroundMark x1="80185" y1="52571" x2="79815" y2="53143"/>
                        <a14:foregroundMark x1="71296" y1="66000" x2="71296" y2="66000"/>
                        <a14:foregroundMark x1="73148" y1="63143" x2="73148" y2="63143"/>
                        <a14:foregroundMark x1="71667" y1="67714" x2="71667" y2="67714"/>
                        <a14:foregroundMark x1="76852" y1="58000" x2="76852" y2="58000"/>
                        <a14:foregroundMark x1="78519" y1="56286" x2="78519" y2="56286"/>
                        <a14:foregroundMark x1="80741" y1="55143" x2="80741" y2="55143"/>
                        <a14:foregroundMark x1="81852" y1="50857" x2="81852" y2="50857"/>
                        <a14:foregroundMark x1="83704" y1="48857" x2="83704" y2="48857"/>
                        <a14:foregroundMark x1="83889" y1="50286" x2="83889" y2="50286"/>
                        <a14:foregroundMark x1="85556" y1="47143" x2="85556" y2="47143"/>
                        <a14:foregroundMark x1="87222" y1="44571" x2="87222" y2="44571"/>
                        <a14:foregroundMark x1="86852" y1="43143" x2="86852" y2="43143"/>
                        <a14:foregroundMark x1="88704" y1="42000" x2="88704" y2="42000"/>
                        <a14:foregroundMark x1="90185" y1="39429" x2="90185" y2="39429"/>
                        <a14:foregroundMark x1="91481" y1="37143" x2="91481" y2="37143"/>
                        <a14:foregroundMark x1="93333" y1="33714" x2="93333" y2="33714"/>
                        <a14:foregroundMark x1="93519" y1="36000" x2="93519" y2="36000"/>
                        <a14:foregroundMark x1="82222" y1="52286" x2="82222" y2="52286"/>
                        <a14:backgroundMark x1="79259" y1="52286" x2="79259" y2="52286"/>
                        <a14:backgroundMark x1="78704" y1="49714" x2="78704" y2="49714"/>
                        <a14:backgroundMark x1="75185" y1="54857" x2="75185" y2="54857"/>
                        <a14:backgroundMark x1="73333" y1="57714" x2="73333" y2="57714"/>
                        <a14:backgroundMark x1="90741" y1="38000" x2="90741" y2="38000"/>
                        <a14:backgroundMark x1="90926" y1="36857" x2="90926" y2="36857"/>
                        <a14:backgroundMark x1="90926" y1="35429" x2="90926" y2="35429"/>
                      </a14:backgroundRemoval>
                    </a14:imgEffect>
                  </a14:imgLayer>
                </a14:imgProps>
              </a:ext>
              <a:ext uri="{28A0092B-C50C-407E-A947-70E740481C1C}">
                <a14:useLocalDpi xmlns:a14="http://schemas.microsoft.com/office/drawing/2010/main" val="0"/>
              </a:ext>
            </a:extLst>
          </a:blip>
          <a:srcRect/>
          <a:stretch>
            <a:fillRect/>
          </a:stretch>
        </p:blipFill>
        <p:spPr bwMode="auto">
          <a:xfrm>
            <a:off x="0" y="1130144"/>
            <a:ext cx="4945855" cy="35639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E824E72-8907-4DBF-BF16-DF908EE72C5E}"/>
              </a:ext>
            </a:extLst>
          </p:cNvPr>
          <p:cNvSpPr/>
          <p:nvPr/>
        </p:nvSpPr>
        <p:spPr>
          <a:xfrm>
            <a:off x="4931923" y="1578413"/>
            <a:ext cx="4212077" cy="1169551"/>
          </a:xfrm>
          <a:prstGeom prst="rect">
            <a:avLst/>
          </a:prstGeom>
        </p:spPr>
        <p:txBody>
          <a:bodyPr wrap="square">
            <a:spAutoFit/>
          </a:bodyPr>
          <a:lstStyle/>
          <a:p>
            <a:r>
              <a:rPr lang="id-ID" b="1" dirty="0">
                <a:solidFill>
                  <a:schemeClr val="accent3"/>
                </a:solidFill>
                <a:latin typeface="arial" panose="020B0604020202020204" pitchFamily="34" charset="0"/>
              </a:rPr>
              <a:t>ROM</a:t>
            </a:r>
            <a:r>
              <a:rPr lang="id-ID" dirty="0">
                <a:solidFill>
                  <a:schemeClr val="accent3"/>
                </a:solidFill>
                <a:latin typeface="arial" panose="020B0604020202020204" pitchFamily="34" charset="0"/>
              </a:rPr>
              <a:t> sendiri, merupakan salah satu perangkat keras yang terletak di dalam komponen penyusun komputer. Perangkat ini, digunakan untuk media penyimpanan data yang ada di dalam komputer dengan sifat yang permanen.</a:t>
            </a:r>
            <a:endParaRPr lang="id-ID"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Pendahuluan</a:t>
            </a:r>
            <a:endParaRPr dirty="0"/>
          </a:p>
        </p:txBody>
      </p:sp>
      <p:sp>
        <p:nvSpPr>
          <p:cNvPr id="909" name="Google Shape;909;p3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a:t>
            </a:r>
            <a:endParaRPr dirty="0"/>
          </a:p>
        </p:txBody>
      </p:sp>
      <p:sp>
        <p:nvSpPr>
          <p:cNvPr id="910" name="Google Shape;910;p35"/>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Pendahuluan</a:t>
            </a:r>
            <a:r>
              <a:rPr lang="en-US" dirty="0"/>
              <a:t> </a:t>
            </a:r>
            <a:r>
              <a:rPr lang="en-US" dirty="0" err="1"/>
              <a:t>tentang</a:t>
            </a:r>
            <a:r>
              <a:rPr lang="en-US" dirty="0"/>
              <a:t> </a:t>
            </a:r>
            <a:r>
              <a:rPr lang="en-US" dirty="0" err="1"/>
              <a:t>pengenalan</a:t>
            </a:r>
            <a:r>
              <a:rPr lang="en-US" dirty="0"/>
              <a:t> computer &amp; </a:t>
            </a:r>
            <a:r>
              <a:rPr lang="en-US" dirty="0" err="1"/>
              <a:t>manfaat</a:t>
            </a:r>
            <a:endParaRPr dirty="0"/>
          </a:p>
        </p:txBody>
      </p:sp>
      <p:sp>
        <p:nvSpPr>
          <p:cNvPr id="911" name="Google Shape;911;p35"/>
          <p:cNvSpPr txBox="1">
            <a:spLocks noGrp="1"/>
          </p:cNvSpPr>
          <p:nvPr>
            <p:ph type="title" idx="3"/>
          </p:nvPr>
        </p:nvSpPr>
        <p:spPr>
          <a:xfrm>
            <a:off x="3878249" y="1958098"/>
            <a:ext cx="2745125"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err="1"/>
              <a:t>Perangkat</a:t>
            </a:r>
            <a:r>
              <a:rPr lang="en-ID" dirty="0"/>
              <a:t> </a:t>
            </a:r>
            <a:r>
              <a:rPr lang="en-ID" dirty="0" err="1"/>
              <a:t>Keras</a:t>
            </a:r>
            <a:r>
              <a:rPr lang="en-ID" dirty="0"/>
              <a:t> </a:t>
            </a:r>
            <a:r>
              <a:rPr lang="en-ID" dirty="0" err="1"/>
              <a:t>Komputer</a:t>
            </a:r>
            <a:endParaRPr dirty="0"/>
          </a:p>
        </p:txBody>
      </p:sp>
      <p:sp>
        <p:nvSpPr>
          <p:cNvPr id="912" name="Google Shape;912;p35"/>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a:t>
            </a:r>
            <a:endParaRPr dirty="0"/>
          </a:p>
        </p:txBody>
      </p:sp>
      <p:sp>
        <p:nvSpPr>
          <p:cNvPr id="913" name="Google Shape;913;p35"/>
          <p:cNvSpPr txBox="1">
            <a:spLocks noGrp="1"/>
          </p:cNvSpPr>
          <p:nvPr>
            <p:ph type="subTitle" idx="5"/>
          </p:nvPr>
        </p:nvSpPr>
        <p:spPr>
          <a:xfrm>
            <a:off x="3878238" y="2436713"/>
            <a:ext cx="289753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Membahas</a:t>
            </a:r>
            <a:r>
              <a:rPr lang="en-US" dirty="0"/>
              <a:t> </a:t>
            </a:r>
            <a:r>
              <a:rPr lang="en-US" dirty="0" err="1"/>
              <a:t>perangkat</a:t>
            </a:r>
            <a:r>
              <a:rPr lang="en-US" dirty="0"/>
              <a:t> </a:t>
            </a:r>
            <a:r>
              <a:rPr lang="en-US" dirty="0" err="1"/>
              <a:t>keras</a:t>
            </a:r>
            <a:r>
              <a:rPr lang="en-US" dirty="0"/>
              <a:t> </a:t>
            </a:r>
            <a:r>
              <a:rPr lang="en-US" dirty="0" err="1"/>
              <a:t>komputer</a:t>
            </a:r>
            <a:r>
              <a:rPr lang="en-US" dirty="0"/>
              <a:t> </a:t>
            </a:r>
            <a:r>
              <a:rPr lang="en-US" dirty="0" err="1"/>
              <a:t>seperti</a:t>
            </a:r>
            <a:r>
              <a:rPr lang="en-US" dirty="0"/>
              <a:t> ram, </a:t>
            </a:r>
            <a:r>
              <a:rPr lang="en-US" dirty="0" err="1"/>
              <a:t>dsb</a:t>
            </a:r>
            <a:endParaRPr dirty="0"/>
          </a:p>
        </p:txBody>
      </p:sp>
      <p:sp>
        <p:nvSpPr>
          <p:cNvPr id="914" name="Google Shape;914;p35"/>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Table Of Content</a:t>
            </a:r>
            <a:endParaRPr dirty="0"/>
          </a:p>
        </p:txBody>
      </p:sp>
      <p:sp>
        <p:nvSpPr>
          <p:cNvPr id="915" name="Google Shape;915;p35"/>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err="1"/>
              <a:t>Arsitektur</a:t>
            </a:r>
            <a:r>
              <a:rPr lang="en-ID" dirty="0"/>
              <a:t> </a:t>
            </a:r>
            <a:r>
              <a:rPr lang="en-ID" dirty="0" err="1"/>
              <a:t>Komputer</a:t>
            </a:r>
            <a:endParaRPr dirty="0"/>
          </a:p>
        </p:txBody>
      </p:sp>
      <p:sp>
        <p:nvSpPr>
          <p:cNvPr id="916" name="Google Shape;916;p35"/>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1.3</a:t>
            </a:r>
            <a:endParaRPr dirty="0"/>
          </a:p>
        </p:txBody>
      </p:sp>
      <p:sp>
        <p:nvSpPr>
          <p:cNvPr id="917" name="Google Shape;917;p35"/>
          <p:cNvSpPr txBox="1">
            <a:spLocks noGrp="1"/>
          </p:cNvSpPr>
          <p:nvPr>
            <p:ph type="subTitle" idx="9"/>
          </p:nvPr>
        </p:nvSpPr>
        <p:spPr>
          <a:xfrm>
            <a:off x="720000" y="4136880"/>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Mengenal arsitektur komputer</a:t>
            </a:r>
            <a:endParaRPr dirty="0"/>
          </a:p>
        </p:txBody>
      </p:sp>
      <p:sp>
        <p:nvSpPr>
          <p:cNvPr id="918" name="Google Shape;918;p35"/>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err="1"/>
              <a:t>Kerja</a:t>
            </a:r>
            <a:r>
              <a:rPr lang="en-ID" dirty="0"/>
              <a:t> </a:t>
            </a:r>
            <a:r>
              <a:rPr lang="en-ID" dirty="0" err="1"/>
              <a:t>Komputer</a:t>
            </a:r>
            <a:endParaRPr dirty="0"/>
          </a:p>
        </p:txBody>
      </p:sp>
      <p:sp>
        <p:nvSpPr>
          <p:cNvPr id="919" name="Google Shape;919;p35"/>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1.4</a:t>
            </a:r>
            <a:endParaRPr dirty="0"/>
          </a:p>
        </p:txBody>
      </p:sp>
      <p:sp>
        <p:nvSpPr>
          <p:cNvPr id="920" name="Google Shape;920;p35"/>
          <p:cNvSpPr txBox="1">
            <a:spLocks noGrp="1"/>
          </p:cNvSpPr>
          <p:nvPr>
            <p:ph type="subTitle" idx="15"/>
          </p:nvPr>
        </p:nvSpPr>
        <p:spPr>
          <a:xfrm>
            <a:off x="3884925" y="4136880"/>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Memahami cara kerja komputer</a:t>
            </a:r>
            <a:endParaRPr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2" name="Google Shape;952;p35"/>
          <p:cNvCxnSpPr>
            <a:stCxn id="909" idx="3"/>
            <a:endCxn id="912"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p:nvPr/>
        </p:nvCxnSpPr>
        <p:spPr>
          <a:xfrm>
            <a:off x="1621725" y="3353475"/>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8" name="Google Shape;2358;p54"/>
          <p:cNvSpPr txBox="1">
            <a:spLocks noGrp="1"/>
          </p:cNvSpPr>
          <p:nvPr>
            <p:ph type="title"/>
          </p:nvPr>
        </p:nvSpPr>
        <p:spPr>
          <a:xfrm>
            <a:off x="2242321" y="3348737"/>
            <a:ext cx="42426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Kerja</a:t>
            </a:r>
            <a:r>
              <a:rPr lang="en-US" dirty="0"/>
              <a:t> </a:t>
            </a:r>
            <a:r>
              <a:rPr lang="en-US" dirty="0" err="1"/>
              <a:t>Komputer</a:t>
            </a:r>
            <a:endParaRPr dirty="0"/>
          </a:p>
        </p:txBody>
      </p:sp>
      <p:sp>
        <p:nvSpPr>
          <p:cNvPr id="3" name="Title 2">
            <a:extLst>
              <a:ext uri="{FF2B5EF4-FFF2-40B4-BE49-F238E27FC236}">
                <a16:creationId xmlns:a16="http://schemas.microsoft.com/office/drawing/2014/main" id="{67697915-4530-4D25-A5F3-1893DF0EC7A5}"/>
              </a:ext>
            </a:extLst>
          </p:cNvPr>
          <p:cNvSpPr>
            <a:spLocks noGrp="1"/>
          </p:cNvSpPr>
          <p:nvPr>
            <p:ph type="title" idx="2"/>
          </p:nvPr>
        </p:nvSpPr>
        <p:spPr>
          <a:xfrm>
            <a:off x="3503188" y="1224501"/>
            <a:ext cx="1741250" cy="1459795"/>
          </a:xfrm>
        </p:spPr>
        <p:txBody>
          <a:bodyPr/>
          <a:lstStyle/>
          <a:p>
            <a:r>
              <a:rPr lang="en-US" dirty="0"/>
              <a:t>1.4</a:t>
            </a:r>
            <a:endParaRPr lang="id-ID" dirty="0"/>
          </a:p>
        </p:txBody>
      </p:sp>
      <p:sp>
        <p:nvSpPr>
          <p:cNvPr id="2" name="Subtitle 1">
            <a:extLst>
              <a:ext uri="{FF2B5EF4-FFF2-40B4-BE49-F238E27FC236}">
                <a16:creationId xmlns:a16="http://schemas.microsoft.com/office/drawing/2014/main" id="{239DE469-6C27-45CC-99EB-699D11F3CF5F}"/>
              </a:ext>
            </a:extLst>
          </p:cNvPr>
          <p:cNvSpPr>
            <a:spLocks noGrp="1"/>
          </p:cNvSpPr>
          <p:nvPr>
            <p:ph type="subTitle" idx="1"/>
          </p:nvPr>
        </p:nvSpPr>
        <p:spPr>
          <a:xfrm>
            <a:off x="2242321" y="3988821"/>
            <a:ext cx="4125600" cy="419700"/>
          </a:xfrm>
        </p:spPr>
        <p:txBody>
          <a:bodyPr/>
          <a:lstStyle/>
          <a:p>
            <a:r>
              <a:rPr lang="en-US" dirty="0" err="1"/>
              <a:t>Mempelajari</a:t>
            </a:r>
            <a:r>
              <a:rPr lang="en-US" dirty="0"/>
              <a:t> dan </a:t>
            </a:r>
            <a:r>
              <a:rPr lang="en-US" dirty="0" err="1"/>
              <a:t>Memahami</a:t>
            </a:r>
            <a:r>
              <a:rPr lang="en-US" dirty="0"/>
              <a:t> Cara </a:t>
            </a:r>
            <a:r>
              <a:rPr lang="en-US" dirty="0" err="1"/>
              <a:t>Kerja</a:t>
            </a:r>
            <a:r>
              <a:rPr lang="en-US" dirty="0"/>
              <a:t> </a:t>
            </a:r>
            <a:r>
              <a:rPr lang="en-US" dirty="0" err="1"/>
              <a:t>Komputer</a:t>
            </a:r>
            <a:endParaRPr lang="id-ID" dirty="0"/>
          </a:p>
        </p:txBody>
      </p:sp>
      <p:cxnSp>
        <p:nvCxnSpPr>
          <p:cNvPr id="2420" name="Google Shape;2420;p54"/>
          <p:cNvCxnSpPr>
            <a:cxnSpLocks/>
          </p:cNvCxnSpPr>
          <p:nvPr/>
        </p:nvCxnSpPr>
        <p:spPr>
          <a:xfrm rot="10800000" flipH="1">
            <a:off x="6559442" y="4460075"/>
            <a:ext cx="717600" cy="600"/>
          </a:xfrm>
          <a:prstGeom prst="straightConnector1">
            <a:avLst/>
          </a:prstGeom>
          <a:noFill/>
          <a:ln w="28575" cap="rnd" cmpd="sng">
            <a:solidFill>
              <a:schemeClr val="dk1"/>
            </a:solidFill>
            <a:prstDash val="solid"/>
            <a:round/>
            <a:headEnd type="oval" w="med" len="med"/>
            <a:tailEnd type="oval" w="med" len="med"/>
          </a:ln>
        </p:spPr>
      </p:cxnSp>
      <p:grpSp>
        <p:nvGrpSpPr>
          <p:cNvPr id="79" name="Google Shape;1023;p38">
            <a:extLst>
              <a:ext uri="{FF2B5EF4-FFF2-40B4-BE49-F238E27FC236}">
                <a16:creationId xmlns:a16="http://schemas.microsoft.com/office/drawing/2014/main" id="{162F52F9-30C4-4A9B-A118-EFCADBFE35AC}"/>
              </a:ext>
            </a:extLst>
          </p:cNvPr>
          <p:cNvGrpSpPr/>
          <p:nvPr/>
        </p:nvGrpSpPr>
        <p:grpSpPr>
          <a:xfrm rot="5400000">
            <a:off x="4176631" y="298901"/>
            <a:ext cx="384191" cy="1126391"/>
            <a:chOff x="456616" y="2161476"/>
            <a:chExt cx="289868" cy="852000"/>
          </a:xfrm>
        </p:grpSpPr>
        <p:sp>
          <p:nvSpPr>
            <p:cNvPr id="80" name="Google Shape;1024;p38">
              <a:extLst>
                <a:ext uri="{FF2B5EF4-FFF2-40B4-BE49-F238E27FC236}">
                  <a16:creationId xmlns:a16="http://schemas.microsoft.com/office/drawing/2014/main" id="{0A5808DB-D551-4C81-BA20-07D1F41BFC1D}"/>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25;p38">
              <a:extLst>
                <a:ext uri="{FF2B5EF4-FFF2-40B4-BE49-F238E27FC236}">
                  <a16:creationId xmlns:a16="http://schemas.microsoft.com/office/drawing/2014/main" id="{97852642-2444-46C1-AA7E-BA85C39DCB91}"/>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26;p38">
              <a:extLst>
                <a:ext uri="{FF2B5EF4-FFF2-40B4-BE49-F238E27FC236}">
                  <a16:creationId xmlns:a16="http://schemas.microsoft.com/office/drawing/2014/main" id="{68FD91BC-8120-410F-B71C-C17223E088AC}"/>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27;p38">
              <a:extLst>
                <a:ext uri="{FF2B5EF4-FFF2-40B4-BE49-F238E27FC236}">
                  <a16:creationId xmlns:a16="http://schemas.microsoft.com/office/drawing/2014/main" id="{FD0C50FC-B0A4-4633-8D79-6DED41B5DB95}"/>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28;p38">
              <a:extLst>
                <a:ext uri="{FF2B5EF4-FFF2-40B4-BE49-F238E27FC236}">
                  <a16:creationId xmlns:a16="http://schemas.microsoft.com/office/drawing/2014/main" id="{76C0A7F2-33C6-4171-9637-31CE7BF208A8}"/>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023;p38">
            <a:extLst>
              <a:ext uri="{FF2B5EF4-FFF2-40B4-BE49-F238E27FC236}">
                <a16:creationId xmlns:a16="http://schemas.microsoft.com/office/drawing/2014/main" id="{A3D49745-6740-46CC-9887-0D35B1B89358}"/>
              </a:ext>
            </a:extLst>
          </p:cNvPr>
          <p:cNvGrpSpPr/>
          <p:nvPr/>
        </p:nvGrpSpPr>
        <p:grpSpPr>
          <a:xfrm rot="10800000">
            <a:off x="2740409" y="1439888"/>
            <a:ext cx="518040" cy="975872"/>
            <a:chOff x="456616" y="2161476"/>
            <a:chExt cx="289868" cy="852000"/>
          </a:xfrm>
        </p:grpSpPr>
        <p:sp>
          <p:nvSpPr>
            <p:cNvPr id="86" name="Google Shape;1024;p38">
              <a:extLst>
                <a:ext uri="{FF2B5EF4-FFF2-40B4-BE49-F238E27FC236}">
                  <a16:creationId xmlns:a16="http://schemas.microsoft.com/office/drawing/2014/main" id="{3D9D226C-27B2-4DDD-AB1B-FA81A13A2D4D}"/>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25;p38">
              <a:extLst>
                <a:ext uri="{FF2B5EF4-FFF2-40B4-BE49-F238E27FC236}">
                  <a16:creationId xmlns:a16="http://schemas.microsoft.com/office/drawing/2014/main" id="{17D2C3C1-08E2-4175-ADE9-8DAD51B03470}"/>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26;p38">
              <a:extLst>
                <a:ext uri="{FF2B5EF4-FFF2-40B4-BE49-F238E27FC236}">
                  <a16:creationId xmlns:a16="http://schemas.microsoft.com/office/drawing/2014/main" id="{20B6EB28-A3C7-4795-96DB-4FBFF7CF3FB9}"/>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27;p38">
              <a:extLst>
                <a:ext uri="{FF2B5EF4-FFF2-40B4-BE49-F238E27FC236}">
                  <a16:creationId xmlns:a16="http://schemas.microsoft.com/office/drawing/2014/main" id="{238DCA02-B420-4138-B30F-05BC6969323F}"/>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28;p38">
              <a:extLst>
                <a:ext uri="{FF2B5EF4-FFF2-40B4-BE49-F238E27FC236}">
                  <a16:creationId xmlns:a16="http://schemas.microsoft.com/office/drawing/2014/main" id="{4B925EAD-73D8-4D81-85E8-FB75F87C8314}"/>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023;p38">
            <a:extLst>
              <a:ext uri="{FF2B5EF4-FFF2-40B4-BE49-F238E27FC236}">
                <a16:creationId xmlns:a16="http://schemas.microsoft.com/office/drawing/2014/main" id="{8EB47D81-7465-465B-AEFC-A3BFB7D7763B}"/>
              </a:ext>
            </a:extLst>
          </p:cNvPr>
          <p:cNvGrpSpPr/>
          <p:nvPr/>
        </p:nvGrpSpPr>
        <p:grpSpPr>
          <a:xfrm rot="10800000">
            <a:off x="5391265" y="1454689"/>
            <a:ext cx="481006" cy="946272"/>
            <a:chOff x="456616" y="2161476"/>
            <a:chExt cx="289868" cy="852000"/>
          </a:xfrm>
        </p:grpSpPr>
        <p:sp>
          <p:nvSpPr>
            <p:cNvPr id="92" name="Google Shape;1024;p38">
              <a:extLst>
                <a:ext uri="{FF2B5EF4-FFF2-40B4-BE49-F238E27FC236}">
                  <a16:creationId xmlns:a16="http://schemas.microsoft.com/office/drawing/2014/main" id="{E49EA6C6-AD2F-4132-BA1F-2BE10622F6DE}"/>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25;p38">
              <a:extLst>
                <a:ext uri="{FF2B5EF4-FFF2-40B4-BE49-F238E27FC236}">
                  <a16:creationId xmlns:a16="http://schemas.microsoft.com/office/drawing/2014/main" id="{20790B45-AB8F-4CD9-9540-5B93A232FDF4}"/>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26;p38">
              <a:extLst>
                <a:ext uri="{FF2B5EF4-FFF2-40B4-BE49-F238E27FC236}">
                  <a16:creationId xmlns:a16="http://schemas.microsoft.com/office/drawing/2014/main" id="{57BFF052-50E5-4151-B579-9FFFEB480894}"/>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27;p38">
              <a:extLst>
                <a:ext uri="{FF2B5EF4-FFF2-40B4-BE49-F238E27FC236}">
                  <a16:creationId xmlns:a16="http://schemas.microsoft.com/office/drawing/2014/main" id="{22DFE36A-9EC1-444C-A03D-9795B46BAB51}"/>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28;p38">
              <a:extLst>
                <a:ext uri="{FF2B5EF4-FFF2-40B4-BE49-F238E27FC236}">
                  <a16:creationId xmlns:a16="http://schemas.microsoft.com/office/drawing/2014/main" id="{6737ED6E-5FB4-4316-A108-D1EE6B8F32E6}"/>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1023;p38">
            <a:extLst>
              <a:ext uri="{FF2B5EF4-FFF2-40B4-BE49-F238E27FC236}">
                <a16:creationId xmlns:a16="http://schemas.microsoft.com/office/drawing/2014/main" id="{98AAD1D9-24D2-4ED7-B334-467BFC3D52B7}"/>
              </a:ext>
            </a:extLst>
          </p:cNvPr>
          <p:cNvGrpSpPr/>
          <p:nvPr/>
        </p:nvGrpSpPr>
        <p:grpSpPr>
          <a:xfrm rot="5400000">
            <a:off x="4190443" y="2426001"/>
            <a:ext cx="382174" cy="1152000"/>
            <a:chOff x="456616" y="2161476"/>
            <a:chExt cx="289868" cy="852000"/>
          </a:xfrm>
        </p:grpSpPr>
        <p:sp>
          <p:nvSpPr>
            <p:cNvPr id="98" name="Google Shape;1024;p38">
              <a:extLst>
                <a:ext uri="{FF2B5EF4-FFF2-40B4-BE49-F238E27FC236}">
                  <a16:creationId xmlns:a16="http://schemas.microsoft.com/office/drawing/2014/main" id="{A7792FE2-B920-4F2F-98B6-8B6BDCE1157D}"/>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25;p38">
              <a:extLst>
                <a:ext uri="{FF2B5EF4-FFF2-40B4-BE49-F238E27FC236}">
                  <a16:creationId xmlns:a16="http://schemas.microsoft.com/office/drawing/2014/main" id="{81C43F55-6DAB-47D6-BBE5-FDD290BB1F0E}"/>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26;p38">
              <a:extLst>
                <a:ext uri="{FF2B5EF4-FFF2-40B4-BE49-F238E27FC236}">
                  <a16:creationId xmlns:a16="http://schemas.microsoft.com/office/drawing/2014/main" id="{0FD3C67D-0278-4966-AAF0-57D521D10C47}"/>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27;p38">
              <a:extLst>
                <a:ext uri="{FF2B5EF4-FFF2-40B4-BE49-F238E27FC236}">
                  <a16:creationId xmlns:a16="http://schemas.microsoft.com/office/drawing/2014/main" id="{DED267A7-54E1-42B9-B472-224B576F0F90}"/>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8;p38">
              <a:extLst>
                <a:ext uri="{FF2B5EF4-FFF2-40B4-BE49-F238E27FC236}">
                  <a16:creationId xmlns:a16="http://schemas.microsoft.com/office/drawing/2014/main" id="{52C5DE37-B8AD-451D-AB29-1AD52B026D5E}"/>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4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Kerja</a:t>
            </a:r>
            <a:r>
              <a:rPr lang="en-US" dirty="0"/>
              <a:t> </a:t>
            </a:r>
            <a:r>
              <a:rPr lang="en-US" dirty="0" err="1"/>
              <a:t>Komputer</a:t>
            </a:r>
            <a:endParaRPr dirty="0"/>
          </a:p>
        </p:txBody>
      </p:sp>
      <p:sp>
        <p:nvSpPr>
          <p:cNvPr id="2" name="Rectangle 1">
            <a:extLst>
              <a:ext uri="{FF2B5EF4-FFF2-40B4-BE49-F238E27FC236}">
                <a16:creationId xmlns:a16="http://schemas.microsoft.com/office/drawing/2014/main" id="{112D0693-BA63-41F3-B322-2D588867CB7B}"/>
              </a:ext>
            </a:extLst>
          </p:cNvPr>
          <p:cNvSpPr/>
          <p:nvPr/>
        </p:nvSpPr>
        <p:spPr>
          <a:xfrm>
            <a:off x="428016" y="1469021"/>
            <a:ext cx="7889131" cy="1815882"/>
          </a:xfrm>
          <a:prstGeom prst="rect">
            <a:avLst/>
          </a:prstGeom>
        </p:spPr>
        <p:txBody>
          <a:bodyPr wrap="square">
            <a:spAutoFit/>
          </a:bodyPr>
          <a:lstStyle/>
          <a:p>
            <a:r>
              <a:rPr lang="en-US" dirty="0" err="1">
                <a:solidFill>
                  <a:schemeClr val="accent3"/>
                </a:solidFill>
                <a:latin typeface="+mj-lt"/>
              </a:rPr>
              <a:t>Komputer</a:t>
            </a:r>
            <a:r>
              <a:rPr lang="en-US" dirty="0">
                <a:solidFill>
                  <a:schemeClr val="accent3"/>
                </a:solidFill>
                <a:latin typeface="+mj-lt"/>
              </a:rPr>
              <a:t> </a:t>
            </a:r>
            <a:r>
              <a:rPr lang="en-US" dirty="0" err="1">
                <a:solidFill>
                  <a:schemeClr val="accent3"/>
                </a:solidFill>
                <a:latin typeface="+mj-lt"/>
              </a:rPr>
              <a:t>merupakan</a:t>
            </a:r>
            <a:r>
              <a:rPr lang="en-US" dirty="0">
                <a:solidFill>
                  <a:schemeClr val="accent3"/>
                </a:solidFill>
                <a:latin typeface="+mj-lt"/>
              </a:rPr>
              <a:t> </a:t>
            </a:r>
            <a:r>
              <a:rPr lang="en-US" dirty="0" err="1">
                <a:solidFill>
                  <a:schemeClr val="accent3"/>
                </a:solidFill>
                <a:latin typeface="+mj-lt"/>
              </a:rPr>
              <a:t>mesin</a:t>
            </a:r>
            <a:r>
              <a:rPr lang="en-US" dirty="0">
                <a:solidFill>
                  <a:schemeClr val="accent3"/>
                </a:solidFill>
                <a:latin typeface="+mj-lt"/>
              </a:rPr>
              <a:t> yang </a:t>
            </a:r>
            <a:r>
              <a:rPr lang="en-US" dirty="0" err="1">
                <a:solidFill>
                  <a:schemeClr val="accent3"/>
                </a:solidFill>
                <a:latin typeface="+mj-lt"/>
              </a:rPr>
              <a:t>banyak</a:t>
            </a:r>
            <a:r>
              <a:rPr lang="en-US" dirty="0">
                <a:solidFill>
                  <a:schemeClr val="accent3"/>
                </a:solidFill>
                <a:latin typeface="+mj-lt"/>
              </a:rPr>
              <a:t> </a:t>
            </a:r>
            <a:r>
              <a:rPr lang="en-US" dirty="0" err="1">
                <a:solidFill>
                  <a:schemeClr val="accent3"/>
                </a:solidFill>
                <a:latin typeface="+mj-lt"/>
              </a:rPr>
              <a:t>dipakai</a:t>
            </a:r>
            <a:r>
              <a:rPr lang="en-US" dirty="0">
                <a:solidFill>
                  <a:schemeClr val="accent3"/>
                </a:solidFill>
                <a:latin typeface="+mj-lt"/>
              </a:rPr>
              <a:t> </a:t>
            </a:r>
            <a:r>
              <a:rPr lang="en-US" dirty="0" err="1">
                <a:solidFill>
                  <a:schemeClr val="accent3"/>
                </a:solidFill>
                <a:latin typeface="+mj-lt"/>
              </a:rPr>
              <a:t>untuk</a:t>
            </a:r>
            <a:r>
              <a:rPr lang="en-US" dirty="0">
                <a:solidFill>
                  <a:schemeClr val="accent3"/>
                </a:solidFill>
                <a:latin typeface="+mj-lt"/>
              </a:rPr>
              <a:t> </a:t>
            </a:r>
            <a:r>
              <a:rPr lang="en-US" dirty="0" err="1">
                <a:solidFill>
                  <a:schemeClr val="accent3"/>
                </a:solidFill>
                <a:latin typeface="+mj-lt"/>
              </a:rPr>
              <a:t>memproses</a:t>
            </a:r>
            <a:r>
              <a:rPr lang="en-US" dirty="0">
                <a:solidFill>
                  <a:schemeClr val="accent3"/>
                </a:solidFill>
                <a:latin typeface="+mj-lt"/>
              </a:rPr>
              <a:t> data, </a:t>
            </a:r>
            <a:r>
              <a:rPr lang="en-US" dirty="0" err="1">
                <a:solidFill>
                  <a:schemeClr val="accent3"/>
                </a:solidFill>
                <a:latin typeface="+mj-lt"/>
              </a:rPr>
              <a:t>kemudian</a:t>
            </a:r>
            <a:r>
              <a:rPr lang="en-US" dirty="0">
                <a:solidFill>
                  <a:schemeClr val="accent3"/>
                </a:solidFill>
                <a:latin typeface="+mj-lt"/>
              </a:rPr>
              <a:t> </a:t>
            </a:r>
            <a:r>
              <a:rPr lang="en-US" dirty="0" err="1">
                <a:solidFill>
                  <a:schemeClr val="accent3"/>
                </a:solidFill>
                <a:latin typeface="+mj-lt"/>
              </a:rPr>
              <a:t>hasil</a:t>
            </a:r>
            <a:r>
              <a:rPr lang="en-US" dirty="0">
                <a:solidFill>
                  <a:schemeClr val="accent3"/>
                </a:solidFill>
                <a:latin typeface="+mj-lt"/>
              </a:rPr>
              <a:t> </a:t>
            </a:r>
            <a:r>
              <a:rPr lang="en-US" dirty="0" err="1">
                <a:solidFill>
                  <a:schemeClr val="accent3"/>
                </a:solidFill>
                <a:latin typeface="+mj-lt"/>
              </a:rPr>
              <a:t>prosesnya</a:t>
            </a:r>
            <a:r>
              <a:rPr lang="en-US" dirty="0">
                <a:solidFill>
                  <a:schemeClr val="accent3"/>
                </a:solidFill>
                <a:latin typeface="+mj-lt"/>
              </a:rPr>
              <a:t> </a:t>
            </a:r>
            <a:r>
              <a:rPr lang="en-US" dirty="0" err="1">
                <a:solidFill>
                  <a:schemeClr val="accent3"/>
                </a:solidFill>
                <a:latin typeface="+mj-lt"/>
              </a:rPr>
              <a:t>diselesaikan</a:t>
            </a:r>
            <a:r>
              <a:rPr lang="en-US" dirty="0">
                <a:solidFill>
                  <a:schemeClr val="accent3"/>
                </a:solidFill>
                <a:latin typeface="+mj-lt"/>
              </a:rPr>
              <a:t> </a:t>
            </a:r>
            <a:r>
              <a:rPr lang="en-US" dirty="0" err="1">
                <a:solidFill>
                  <a:schemeClr val="accent3"/>
                </a:solidFill>
                <a:latin typeface="+mj-lt"/>
              </a:rPr>
              <a:t>secara</a:t>
            </a:r>
            <a:r>
              <a:rPr lang="en-US" dirty="0">
                <a:solidFill>
                  <a:schemeClr val="accent3"/>
                </a:solidFill>
                <a:latin typeface="+mj-lt"/>
              </a:rPr>
              <a:t> </a:t>
            </a:r>
            <a:r>
              <a:rPr lang="en-US" dirty="0" err="1">
                <a:solidFill>
                  <a:schemeClr val="accent3"/>
                </a:solidFill>
                <a:latin typeface="+mj-lt"/>
              </a:rPr>
              <a:t>elektronis</a:t>
            </a:r>
            <a:r>
              <a:rPr lang="en-US" dirty="0">
                <a:solidFill>
                  <a:schemeClr val="accent3"/>
                </a:solidFill>
                <a:latin typeface="+mj-lt"/>
              </a:rPr>
              <a:t> </a:t>
            </a:r>
            <a:r>
              <a:rPr lang="en-US" dirty="0" err="1">
                <a:solidFill>
                  <a:schemeClr val="accent3"/>
                </a:solidFill>
                <a:latin typeface="+mj-lt"/>
              </a:rPr>
              <a:t>didalam</a:t>
            </a:r>
            <a:r>
              <a:rPr lang="en-US" dirty="0">
                <a:solidFill>
                  <a:schemeClr val="accent3"/>
                </a:solidFill>
                <a:latin typeface="+mj-lt"/>
              </a:rPr>
              <a:t> CPU dan </a:t>
            </a:r>
            <a:r>
              <a:rPr lang="en-US" dirty="0" err="1">
                <a:solidFill>
                  <a:schemeClr val="accent3"/>
                </a:solidFill>
                <a:latin typeface="+mj-lt"/>
              </a:rPr>
              <a:t>komponen</a:t>
            </a:r>
            <a:r>
              <a:rPr lang="en-US" dirty="0">
                <a:solidFill>
                  <a:schemeClr val="accent3"/>
                </a:solidFill>
                <a:latin typeface="+mj-lt"/>
              </a:rPr>
              <a:t> </a:t>
            </a:r>
            <a:r>
              <a:rPr lang="en-US" dirty="0" err="1">
                <a:solidFill>
                  <a:schemeClr val="accent3"/>
                </a:solidFill>
                <a:latin typeface="+mj-lt"/>
              </a:rPr>
              <a:t>lainnya</a:t>
            </a:r>
            <a:r>
              <a:rPr lang="en-US" dirty="0">
                <a:solidFill>
                  <a:schemeClr val="accent3"/>
                </a:solidFill>
                <a:latin typeface="+mj-lt"/>
              </a:rPr>
              <a:t> yang </a:t>
            </a:r>
            <a:r>
              <a:rPr lang="en-US" dirty="0" err="1">
                <a:solidFill>
                  <a:schemeClr val="accent3"/>
                </a:solidFill>
                <a:latin typeface="+mj-lt"/>
              </a:rPr>
              <a:t>menyusun</a:t>
            </a:r>
            <a:r>
              <a:rPr lang="en-US" dirty="0">
                <a:solidFill>
                  <a:schemeClr val="accent3"/>
                </a:solidFill>
                <a:latin typeface="+mj-lt"/>
              </a:rPr>
              <a:t> </a:t>
            </a:r>
            <a:r>
              <a:rPr lang="en-US" dirty="0" err="1">
                <a:solidFill>
                  <a:schemeClr val="accent3"/>
                </a:solidFill>
                <a:latin typeface="+mj-lt"/>
              </a:rPr>
              <a:t>sebuah</a:t>
            </a:r>
            <a:r>
              <a:rPr lang="en-US" dirty="0">
                <a:solidFill>
                  <a:schemeClr val="accent3"/>
                </a:solidFill>
                <a:latin typeface="+mj-lt"/>
              </a:rPr>
              <a:t> computer personal </a:t>
            </a:r>
            <a:r>
              <a:rPr lang="en-US" dirty="0" err="1">
                <a:solidFill>
                  <a:schemeClr val="accent3"/>
                </a:solidFill>
                <a:latin typeface="+mj-lt"/>
              </a:rPr>
              <a:t>Suatu</a:t>
            </a:r>
            <a:r>
              <a:rPr lang="en-US" dirty="0">
                <a:solidFill>
                  <a:schemeClr val="accent3"/>
                </a:solidFill>
                <a:latin typeface="+mj-lt"/>
              </a:rPr>
              <a:t> </a:t>
            </a:r>
            <a:r>
              <a:rPr lang="en-US" dirty="0" err="1">
                <a:solidFill>
                  <a:schemeClr val="accent3"/>
                </a:solidFill>
                <a:latin typeface="+mj-lt"/>
              </a:rPr>
              <a:t>sinyal</a:t>
            </a:r>
            <a:r>
              <a:rPr lang="en-US" dirty="0">
                <a:solidFill>
                  <a:schemeClr val="accent3"/>
                </a:solidFill>
                <a:latin typeface="+mj-lt"/>
              </a:rPr>
              <a:t> yang </a:t>
            </a:r>
            <a:r>
              <a:rPr lang="en-US" dirty="0" err="1">
                <a:solidFill>
                  <a:schemeClr val="accent3"/>
                </a:solidFill>
                <a:latin typeface="+mj-lt"/>
              </a:rPr>
              <a:t>dikirimkan</a:t>
            </a:r>
            <a:r>
              <a:rPr lang="en-US" dirty="0">
                <a:solidFill>
                  <a:schemeClr val="accent3"/>
                </a:solidFill>
                <a:latin typeface="+mj-lt"/>
              </a:rPr>
              <a:t> </a:t>
            </a:r>
            <a:r>
              <a:rPr lang="en-US" dirty="0" err="1">
                <a:solidFill>
                  <a:schemeClr val="accent3"/>
                </a:solidFill>
                <a:latin typeface="+mj-lt"/>
              </a:rPr>
              <a:t>dari</a:t>
            </a:r>
            <a:r>
              <a:rPr lang="en-US" dirty="0">
                <a:solidFill>
                  <a:schemeClr val="accent3"/>
                </a:solidFill>
                <a:latin typeface="+mj-lt"/>
              </a:rPr>
              <a:t> </a:t>
            </a:r>
            <a:r>
              <a:rPr lang="en-US" dirty="0" err="1">
                <a:solidFill>
                  <a:schemeClr val="accent3"/>
                </a:solidFill>
                <a:latin typeface="+mj-lt"/>
              </a:rPr>
              <a:t>suatu</a:t>
            </a:r>
            <a:r>
              <a:rPr lang="en-US" dirty="0">
                <a:solidFill>
                  <a:schemeClr val="accent3"/>
                </a:solidFill>
                <a:latin typeface="+mj-lt"/>
              </a:rPr>
              <a:t> </a:t>
            </a:r>
            <a:r>
              <a:rPr lang="en-US" dirty="0" err="1">
                <a:solidFill>
                  <a:schemeClr val="accent3"/>
                </a:solidFill>
                <a:latin typeface="+mj-lt"/>
              </a:rPr>
              <a:t>pemancar</a:t>
            </a:r>
            <a:r>
              <a:rPr lang="en-US" dirty="0">
                <a:solidFill>
                  <a:schemeClr val="accent3"/>
                </a:solidFill>
                <a:latin typeface="+mj-lt"/>
              </a:rPr>
              <a:t>(transmitter) </a:t>
            </a:r>
            <a:r>
              <a:rPr lang="en-US" dirty="0" err="1">
                <a:solidFill>
                  <a:schemeClr val="accent3"/>
                </a:solidFill>
                <a:latin typeface="+mj-lt"/>
              </a:rPr>
              <a:t>ke</a:t>
            </a:r>
            <a:r>
              <a:rPr lang="en-US" dirty="0">
                <a:solidFill>
                  <a:schemeClr val="accent3"/>
                </a:solidFill>
                <a:latin typeface="+mj-lt"/>
              </a:rPr>
              <a:t> </a:t>
            </a:r>
            <a:r>
              <a:rPr lang="en-US" dirty="0" err="1">
                <a:solidFill>
                  <a:schemeClr val="accent3"/>
                </a:solidFill>
                <a:latin typeface="+mj-lt"/>
              </a:rPr>
              <a:t>penerima</a:t>
            </a:r>
            <a:r>
              <a:rPr lang="en-US" dirty="0">
                <a:solidFill>
                  <a:schemeClr val="accent3"/>
                </a:solidFill>
                <a:latin typeface="+mj-lt"/>
              </a:rPr>
              <a:t>(receiver) </a:t>
            </a:r>
            <a:r>
              <a:rPr lang="en-US" dirty="0" err="1">
                <a:solidFill>
                  <a:schemeClr val="accent3"/>
                </a:solidFill>
                <a:latin typeface="+mj-lt"/>
              </a:rPr>
              <a:t>untuk</a:t>
            </a:r>
            <a:r>
              <a:rPr lang="en-US" dirty="0">
                <a:solidFill>
                  <a:schemeClr val="accent3"/>
                </a:solidFill>
                <a:latin typeface="+mj-lt"/>
              </a:rPr>
              <a:t> </a:t>
            </a:r>
            <a:r>
              <a:rPr lang="en-US" dirty="0" err="1">
                <a:solidFill>
                  <a:schemeClr val="accent3"/>
                </a:solidFill>
                <a:latin typeface="+mj-lt"/>
              </a:rPr>
              <a:t>berkomunikasi</a:t>
            </a:r>
            <a:r>
              <a:rPr lang="en-US" dirty="0">
                <a:solidFill>
                  <a:schemeClr val="accent3"/>
                </a:solidFill>
                <a:latin typeface="+mj-lt"/>
              </a:rPr>
              <a:t> </a:t>
            </a:r>
            <a:r>
              <a:rPr lang="en-US" dirty="0" err="1">
                <a:solidFill>
                  <a:schemeClr val="accent3"/>
                </a:solidFill>
                <a:latin typeface="+mj-lt"/>
              </a:rPr>
              <a:t>adalah</a:t>
            </a:r>
            <a:r>
              <a:rPr lang="en-US" dirty="0">
                <a:solidFill>
                  <a:schemeClr val="accent3"/>
                </a:solidFill>
                <a:latin typeface="+mj-lt"/>
              </a:rPr>
              <a:t> </a:t>
            </a:r>
            <a:r>
              <a:rPr lang="en-US" dirty="0" err="1">
                <a:solidFill>
                  <a:schemeClr val="accent3"/>
                </a:solidFill>
                <a:latin typeface="+mj-lt"/>
              </a:rPr>
              <a:t>berupa</a:t>
            </a:r>
            <a:r>
              <a:rPr lang="en-US" dirty="0">
                <a:solidFill>
                  <a:schemeClr val="accent3"/>
                </a:solidFill>
                <a:latin typeface="+mj-lt"/>
              </a:rPr>
              <a:t> data. Data-data </a:t>
            </a:r>
            <a:r>
              <a:rPr lang="en-US" dirty="0" err="1">
                <a:solidFill>
                  <a:schemeClr val="accent3"/>
                </a:solidFill>
                <a:latin typeface="+mj-lt"/>
              </a:rPr>
              <a:t>memiliki</a:t>
            </a:r>
            <a:r>
              <a:rPr lang="en-US" dirty="0">
                <a:solidFill>
                  <a:schemeClr val="accent3"/>
                </a:solidFill>
                <a:latin typeface="+mj-lt"/>
              </a:rPr>
              <a:t> </a:t>
            </a:r>
            <a:r>
              <a:rPr lang="en-US" dirty="0" err="1">
                <a:solidFill>
                  <a:schemeClr val="accent3"/>
                </a:solidFill>
                <a:latin typeface="+mj-lt"/>
              </a:rPr>
              <a:t>bentuk</a:t>
            </a:r>
            <a:r>
              <a:rPr lang="en-US" dirty="0">
                <a:solidFill>
                  <a:schemeClr val="accent3"/>
                </a:solidFill>
                <a:latin typeface="+mj-lt"/>
              </a:rPr>
              <a:t> </a:t>
            </a:r>
            <a:r>
              <a:rPr lang="en-US" dirty="0" err="1">
                <a:solidFill>
                  <a:schemeClr val="accent3"/>
                </a:solidFill>
                <a:latin typeface="+mj-lt"/>
              </a:rPr>
              <a:t>seperti</a:t>
            </a:r>
            <a:r>
              <a:rPr lang="en-US" dirty="0">
                <a:solidFill>
                  <a:schemeClr val="accent3"/>
                </a:solidFill>
                <a:latin typeface="+mj-lt"/>
              </a:rPr>
              <a:t>: </a:t>
            </a:r>
            <a:r>
              <a:rPr lang="en-US" dirty="0" err="1">
                <a:solidFill>
                  <a:schemeClr val="accent3"/>
                </a:solidFill>
                <a:latin typeface="+mj-lt"/>
              </a:rPr>
              <a:t>suara</a:t>
            </a:r>
            <a:r>
              <a:rPr lang="en-US" dirty="0">
                <a:solidFill>
                  <a:schemeClr val="accent3"/>
                </a:solidFill>
                <a:latin typeface="+mj-lt"/>
              </a:rPr>
              <a:t>, </a:t>
            </a:r>
            <a:r>
              <a:rPr lang="en-US" dirty="0" err="1">
                <a:solidFill>
                  <a:schemeClr val="accent3"/>
                </a:solidFill>
                <a:latin typeface="+mj-lt"/>
              </a:rPr>
              <a:t>huruf</a:t>
            </a:r>
            <a:r>
              <a:rPr lang="en-US" dirty="0">
                <a:solidFill>
                  <a:schemeClr val="accent3"/>
                </a:solidFill>
                <a:latin typeface="+mj-lt"/>
              </a:rPr>
              <a:t>, </a:t>
            </a:r>
            <a:r>
              <a:rPr lang="en-US" dirty="0" err="1">
                <a:solidFill>
                  <a:schemeClr val="accent3"/>
                </a:solidFill>
                <a:latin typeface="+mj-lt"/>
              </a:rPr>
              <a:t>angka</a:t>
            </a:r>
            <a:r>
              <a:rPr lang="en-US" dirty="0">
                <a:solidFill>
                  <a:schemeClr val="accent3"/>
                </a:solidFill>
                <a:latin typeface="+mj-lt"/>
              </a:rPr>
              <a:t>, dan </a:t>
            </a:r>
            <a:r>
              <a:rPr lang="en-US" dirty="0" err="1">
                <a:solidFill>
                  <a:schemeClr val="accent3"/>
                </a:solidFill>
                <a:latin typeface="+mj-lt"/>
              </a:rPr>
              <a:t>karakter</a:t>
            </a:r>
            <a:r>
              <a:rPr lang="en-US" dirty="0">
                <a:solidFill>
                  <a:schemeClr val="accent3"/>
                </a:solidFill>
                <a:latin typeface="+mj-lt"/>
              </a:rPr>
              <a:t> lain, </a:t>
            </a:r>
            <a:r>
              <a:rPr lang="en-US" dirty="0" err="1">
                <a:solidFill>
                  <a:schemeClr val="accent3"/>
                </a:solidFill>
                <a:latin typeface="+mj-lt"/>
              </a:rPr>
              <a:t>foto</a:t>
            </a:r>
            <a:r>
              <a:rPr lang="en-US" dirty="0">
                <a:solidFill>
                  <a:schemeClr val="accent3"/>
                </a:solidFill>
                <a:latin typeface="+mj-lt"/>
              </a:rPr>
              <a:t>, </a:t>
            </a:r>
            <a:r>
              <a:rPr lang="en-US" dirty="0" err="1">
                <a:solidFill>
                  <a:schemeClr val="accent3"/>
                </a:solidFill>
                <a:latin typeface="+mj-lt"/>
              </a:rPr>
              <a:t>gambar</a:t>
            </a:r>
            <a:r>
              <a:rPr lang="en-US" dirty="0">
                <a:solidFill>
                  <a:schemeClr val="accent3"/>
                </a:solidFill>
                <a:latin typeface="+mj-lt"/>
              </a:rPr>
              <a:t>, film, dan lain </a:t>
            </a:r>
            <a:r>
              <a:rPr lang="en-US" dirty="0" err="1">
                <a:solidFill>
                  <a:schemeClr val="accent3"/>
                </a:solidFill>
                <a:latin typeface="+mj-lt"/>
              </a:rPr>
              <a:t>sebagainya</a:t>
            </a:r>
            <a:r>
              <a:rPr lang="en-US" dirty="0">
                <a:solidFill>
                  <a:schemeClr val="accent3"/>
                </a:solidFill>
                <a:latin typeface="+mj-lt"/>
              </a:rPr>
              <a:t>. </a:t>
            </a:r>
            <a:r>
              <a:rPr lang="en-US" dirty="0" err="1">
                <a:solidFill>
                  <a:schemeClr val="accent3"/>
                </a:solidFill>
                <a:latin typeface="+mj-lt"/>
              </a:rPr>
              <a:t>Suatu</a:t>
            </a:r>
            <a:r>
              <a:rPr lang="en-US" dirty="0">
                <a:solidFill>
                  <a:schemeClr val="accent3"/>
                </a:solidFill>
                <a:latin typeface="+mj-lt"/>
              </a:rPr>
              <a:t> system yang </a:t>
            </a:r>
            <a:r>
              <a:rPr lang="en-US" dirty="0" err="1">
                <a:solidFill>
                  <a:schemeClr val="accent3"/>
                </a:solidFill>
                <a:latin typeface="+mj-lt"/>
              </a:rPr>
              <a:t>dapat</a:t>
            </a:r>
            <a:r>
              <a:rPr lang="en-US" dirty="0">
                <a:solidFill>
                  <a:schemeClr val="accent3"/>
                </a:solidFill>
                <a:latin typeface="+mj-lt"/>
              </a:rPr>
              <a:t> </a:t>
            </a:r>
            <a:r>
              <a:rPr lang="en-US" dirty="0" err="1">
                <a:solidFill>
                  <a:schemeClr val="accent3"/>
                </a:solidFill>
                <a:latin typeface="+mj-lt"/>
              </a:rPr>
              <a:t>memproses</a:t>
            </a:r>
            <a:r>
              <a:rPr lang="en-US" dirty="0">
                <a:solidFill>
                  <a:schemeClr val="accent3"/>
                </a:solidFill>
                <a:latin typeface="+mj-lt"/>
              </a:rPr>
              <a:t> </a:t>
            </a:r>
            <a:r>
              <a:rPr lang="en-US" dirty="0" err="1">
                <a:solidFill>
                  <a:schemeClr val="accent3"/>
                </a:solidFill>
                <a:latin typeface="+mj-lt"/>
              </a:rPr>
              <a:t>nilai</a:t>
            </a:r>
            <a:r>
              <a:rPr lang="en-US" dirty="0">
                <a:solidFill>
                  <a:schemeClr val="accent3"/>
                </a:solidFill>
                <a:latin typeface="+mj-lt"/>
              </a:rPr>
              <a:t> yang </a:t>
            </a:r>
            <a:r>
              <a:rPr lang="en-US" dirty="0" err="1">
                <a:solidFill>
                  <a:schemeClr val="accent3"/>
                </a:solidFill>
                <a:latin typeface="+mj-lt"/>
              </a:rPr>
              <a:t>kontinyu</a:t>
            </a:r>
            <a:r>
              <a:rPr lang="en-US" dirty="0">
                <a:solidFill>
                  <a:schemeClr val="accent3"/>
                </a:solidFill>
                <a:latin typeface="+mj-lt"/>
              </a:rPr>
              <a:t> </a:t>
            </a:r>
            <a:r>
              <a:rPr lang="en-US" dirty="0" err="1">
                <a:solidFill>
                  <a:schemeClr val="accent3"/>
                </a:solidFill>
                <a:latin typeface="+mj-lt"/>
              </a:rPr>
              <a:t>berbanding</a:t>
            </a:r>
            <a:r>
              <a:rPr lang="en-US" dirty="0">
                <a:solidFill>
                  <a:schemeClr val="accent3"/>
                </a:solidFill>
                <a:latin typeface="+mj-lt"/>
              </a:rPr>
              <a:t> </a:t>
            </a:r>
            <a:r>
              <a:rPr lang="en-US" dirty="0" err="1">
                <a:solidFill>
                  <a:schemeClr val="accent3"/>
                </a:solidFill>
                <a:latin typeface="+mj-lt"/>
              </a:rPr>
              <a:t>terhadap</a:t>
            </a:r>
            <a:r>
              <a:rPr lang="en-US" dirty="0">
                <a:solidFill>
                  <a:schemeClr val="accent3"/>
                </a:solidFill>
                <a:latin typeface="+mj-lt"/>
              </a:rPr>
              <a:t> </a:t>
            </a:r>
            <a:r>
              <a:rPr lang="en-US" dirty="0" err="1">
                <a:solidFill>
                  <a:schemeClr val="accent3"/>
                </a:solidFill>
                <a:latin typeface="+mj-lt"/>
              </a:rPr>
              <a:t>waktu</a:t>
            </a:r>
            <a:r>
              <a:rPr lang="en-US" dirty="0">
                <a:solidFill>
                  <a:schemeClr val="accent3"/>
                </a:solidFill>
                <a:latin typeface="+mj-lt"/>
              </a:rPr>
              <a:t> </a:t>
            </a:r>
            <a:r>
              <a:rPr lang="en-US" dirty="0" err="1">
                <a:solidFill>
                  <a:schemeClr val="accent3"/>
                </a:solidFill>
                <a:latin typeface="+mj-lt"/>
              </a:rPr>
              <a:t>dinamakan</a:t>
            </a:r>
            <a:r>
              <a:rPr lang="en-US" dirty="0">
                <a:solidFill>
                  <a:schemeClr val="accent3"/>
                </a:solidFill>
                <a:latin typeface="+mj-lt"/>
              </a:rPr>
              <a:t> system analog, </a:t>
            </a:r>
            <a:r>
              <a:rPr lang="en-US" dirty="0" err="1">
                <a:solidFill>
                  <a:schemeClr val="accent3"/>
                </a:solidFill>
                <a:latin typeface="+mj-lt"/>
              </a:rPr>
              <a:t>nilainya</a:t>
            </a:r>
            <a:r>
              <a:rPr lang="en-US" dirty="0">
                <a:solidFill>
                  <a:schemeClr val="accent3"/>
                </a:solidFill>
                <a:latin typeface="+mj-lt"/>
              </a:rPr>
              <a:t> </a:t>
            </a:r>
            <a:r>
              <a:rPr lang="en-US" dirty="0" err="1">
                <a:solidFill>
                  <a:schemeClr val="accent3"/>
                </a:solidFill>
                <a:latin typeface="+mj-lt"/>
              </a:rPr>
              <a:t>biasa</a:t>
            </a:r>
            <a:r>
              <a:rPr lang="en-US" dirty="0">
                <a:solidFill>
                  <a:schemeClr val="accent3"/>
                </a:solidFill>
                <a:latin typeface="+mj-lt"/>
              </a:rPr>
              <a:t> </a:t>
            </a:r>
            <a:r>
              <a:rPr lang="en-US" dirty="0" err="1">
                <a:solidFill>
                  <a:schemeClr val="accent3"/>
                </a:solidFill>
                <a:latin typeface="+mj-lt"/>
              </a:rPr>
              <a:t>diwakili</a:t>
            </a:r>
            <a:r>
              <a:rPr lang="en-US" dirty="0">
                <a:solidFill>
                  <a:schemeClr val="accent3"/>
                </a:solidFill>
                <a:latin typeface="+mj-lt"/>
              </a:rPr>
              <a:t> oleh </a:t>
            </a:r>
            <a:r>
              <a:rPr lang="en-US" dirty="0" err="1">
                <a:solidFill>
                  <a:schemeClr val="accent3"/>
                </a:solidFill>
                <a:latin typeface="+mj-lt"/>
              </a:rPr>
              <a:t>tegangan</a:t>
            </a:r>
            <a:r>
              <a:rPr lang="en-US" dirty="0">
                <a:solidFill>
                  <a:schemeClr val="accent3"/>
                </a:solidFill>
                <a:latin typeface="+mj-lt"/>
              </a:rPr>
              <a:t>, </a:t>
            </a:r>
            <a:r>
              <a:rPr lang="en-US" dirty="0" err="1">
                <a:solidFill>
                  <a:schemeClr val="accent3"/>
                </a:solidFill>
                <a:latin typeface="+mj-lt"/>
              </a:rPr>
              <a:t>arus</a:t>
            </a:r>
            <a:r>
              <a:rPr lang="en-US" dirty="0">
                <a:solidFill>
                  <a:schemeClr val="accent3"/>
                </a:solidFill>
                <a:latin typeface="+mj-lt"/>
              </a:rPr>
              <a:t> dan </a:t>
            </a:r>
            <a:r>
              <a:rPr lang="en-US" dirty="0" err="1">
                <a:solidFill>
                  <a:schemeClr val="accent3"/>
                </a:solidFill>
                <a:latin typeface="+mj-lt"/>
              </a:rPr>
              <a:t>kecepatan</a:t>
            </a:r>
            <a:r>
              <a:rPr lang="en-US" dirty="0">
                <a:solidFill>
                  <a:schemeClr val="accent3"/>
                </a:solidFill>
                <a:latin typeface="+mj-lt"/>
              </a:rPr>
              <a:t>. </a:t>
            </a:r>
            <a:br>
              <a:rPr lang="id-ID" b="1" dirty="0">
                <a:solidFill>
                  <a:schemeClr val="accent3"/>
                </a:solidFill>
                <a:latin typeface="+mj-lt"/>
              </a:rPr>
            </a:br>
            <a:endParaRPr lang="id-ID" dirty="0">
              <a:solidFill>
                <a:schemeClr val="accent3"/>
              </a:solidFill>
              <a:latin typeface="+mj-lt"/>
            </a:endParaRPr>
          </a:p>
        </p:txBody>
      </p:sp>
      <p:sp>
        <p:nvSpPr>
          <p:cNvPr id="3" name="Rectangle 2">
            <a:extLst>
              <a:ext uri="{FF2B5EF4-FFF2-40B4-BE49-F238E27FC236}">
                <a16:creationId xmlns:a16="http://schemas.microsoft.com/office/drawing/2014/main" id="{CC5E8B7D-3266-4C43-BEBD-8D3F43D53608}"/>
              </a:ext>
            </a:extLst>
          </p:cNvPr>
          <p:cNvSpPr/>
          <p:nvPr/>
        </p:nvSpPr>
        <p:spPr>
          <a:xfrm>
            <a:off x="428017" y="3327618"/>
            <a:ext cx="7889131" cy="1815882"/>
          </a:xfrm>
          <a:prstGeom prst="rect">
            <a:avLst/>
          </a:prstGeom>
        </p:spPr>
        <p:txBody>
          <a:bodyPr wrap="square">
            <a:spAutoFit/>
          </a:bodyPr>
          <a:lstStyle/>
          <a:p>
            <a:r>
              <a:rPr lang="en-US" dirty="0" err="1">
                <a:solidFill>
                  <a:schemeClr val="accent3"/>
                </a:solidFill>
                <a:latin typeface="+mj-lt"/>
              </a:rPr>
              <a:t>Sistem</a:t>
            </a:r>
            <a:r>
              <a:rPr lang="en-US" dirty="0">
                <a:solidFill>
                  <a:schemeClr val="accent3"/>
                </a:solidFill>
                <a:latin typeface="+mj-lt"/>
              </a:rPr>
              <a:t> yang </a:t>
            </a:r>
            <a:r>
              <a:rPr lang="en-US" dirty="0" err="1">
                <a:solidFill>
                  <a:schemeClr val="accent3"/>
                </a:solidFill>
                <a:latin typeface="+mj-lt"/>
              </a:rPr>
              <a:t>memproses</a:t>
            </a:r>
            <a:r>
              <a:rPr lang="en-US" dirty="0">
                <a:solidFill>
                  <a:schemeClr val="accent3"/>
                </a:solidFill>
                <a:latin typeface="+mj-lt"/>
              </a:rPr>
              <a:t> </a:t>
            </a:r>
            <a:r>
              <a:rPr lang="en-US" dirty="0" err="1">
                <a:solidFill>
                  <a:schemeClr val="accent3"/>
                </a:solidFill>
                <a:latin typeface="+mj-lt"/>
              </a:rPr>
              <a:t>nilai</a:t>
            </a:r>
            <a:r>
              <a:rPr lang="en-US" dirty="0">
                <a:solidFill>
                  <a:schemeClr val="accent3"/>
                </a:solidFill>
                <a:latin typeface="+mj-lt"/>
              </a:rPr>
              <a:t> </a:t>
            </a:r>
            <a:r>
              <a:rPr lang="en-US" dirty="0" err="1">
                <a:solidFill>
                  <a:schemeClr val="accent3"/>
                </a:solidFill>
                <a:latin typeface="+mj-lt"/>
              </a:rPr>
              <a:t>diskrit</a:t>
            </a:r>
            <a:r>
              <a:rPr lang="en-US" dirty="0">
                <a:solidFill>
                  <a:schemeClr val="accent3"/>
                </a:solidFill>
                <a:latin typeface="+mj-lt"/>
              </a:rPr>
              <a:t> </a:t>
            </a:r>
            <a:r>
              <a:rPr lang="en-US" dirty="0" err="1">
                <a:solidFill>
                  <a:schemeClr val="accent3"/>
                </a:solidFill>
                <a:latin typeface="+mj-lt"/>
              </a:rPr>
              <a:t>dinamakan</a:t>
            </a:r>
            <a:r>
              <a:rPr lang="en-US" dirty="0">
                <a:solidFill>
                  <a:schemeClr val="accent3"/>
                </a:solidFill>
                <a:latin typeface="+mj-lt"/>
              </a:rPr>
              <a:t> digital, </a:t>
            </a:r>
            <a:r>
              <a:rPr lang="en-US" dirty="0" err="1">
                <a:solidFill>
                  <a:schemeClr val="accent3"/>
                </a:solidFill>
                <a:latin typeface="+mj-lt"/>
              </a:rPr>
              <a:t>untuk</a:t>
            </a:r>
            <a:r>
              <a:rPr lang="en-US" dirty="0">
                <a:solidFill>
                  <a:schemeClr val="accent3"/>
                </a:solidFill>
                <a:latin typeface="+mj-lt"/>
              </a:rPr>
              <a:t> </a:t>
            </a:r>
            <a:r>
              <a:rPr lang="en-US" dirty="0" err="1">
                <a:solidFill>
                  <a:schemeClr val="accent3"/>
                </a:solidFill>
                <a:latin typeface="+mj-lt"/>
              </a:rPr>
              <a:t>menunjukkan</a:t>
            </a:r>
            <a:r>
              <a:rPr lang="en-US" dirty="0">
                <a:solidFill>
                  <a:schemeClr val="accent3"/>
                </a:solidFill>
                <a:latin typeface="+mj-lt"/>
              </a:rPr>
              <a:t> </a:t>
            </a:r>
            <a:r>
              <a:rPr lang="en-US" dirty="0" err="1">
                <a:solidFill>
                  <a:schemeClr val="accent3"/>
                </a:solidFill>
                <a:latin typeface="+mj-lt"/>
              </a:rPr>
              <a:t>suatu</a:t>
            </a:r>
            <a:r>
              <a:rPr lang="en-US" dirty="0">
                <a:solidFill>
                  <a:schemeClr val="accent3"/>
                </a:solidFill>
                <a:latin typeface="+mj-lt"/>
              </a:rPr>
              <a:t> </a:t>
            </a:r>
            <a:r>
              <a:rPr lang="en-US" dirty="0" err="1">
                <a:solidFill>
                  <a:schemeClr val="accent3"/>
                </a:solidFill>
                <a:latin typeface="+mj-lt"/>
              </a:rPr>
              <a:t>nilai</a:t>
            </a:r>
            <a:r>
              <a:rPr lang="en-US" dirty="0">
                <a:solidFill>
                  <a:schemeClr val="accent3"/>
                </a:solidFill>
                <a:latin typeface="+mj-lt"/>
              </a:rPr>
              <a:t> </a:t>
            </a:r>
            <a:r>
              <a:rPr lang="en-US" dirty="0" err="1">
                <a:solidFill>
                  <a:schemeClr val="accent3"/>
                </a:solidFill>
                <a:latin typeface="+mj-lt"/>
              </a:rPr>
              <a:t>digunakan</a:t>
            </a:r>
            <a:r>
              <a:rPr lang="en-US" dirty="0">
                <a:solidFill>
                  <a:schemeClr val="accent3"/>
                </a:solidFill>
                <a:latin typeface="+mj-lt"/>
              </a:rPr>
              <a:t> symbol yang </a:t>
            </a:r>
            <a:r>
              <a:rPr lang="en-US" dirty="0" err="1">
                <a:solidFill>
                  <a:schemeClr val="accent3"/>
                </a:solidFill>
                <a:latin typeface="+mj-lt"/>
              </a:rPr>
              <a:t>dinamakan</a:t>
            </a:r>
            <a:r>
              <a:rPr lang="en-US" dirty="0">
                <a:solidFill>
                  <a:schemeClr val="accent3"/>
                </a:solidFill>
                <a:latin typeface="+mj-lt"/>
              </a:rPr>
              <a:t> digit. Analog to Digital Converter(ADC) </a:t>
            </a:r>
            <a:r>
              <a:rPr lang="en-US" dirty="0" err="1">
                <a:solidFill>
                  <a:schemeClr val="accent3"/>
                </a:solidFill>
                <a:latin typeface="+mj-lt"/>
              </a:rPr>
              <a:t>mengubah</a:t>
            </a:r>
            <a:r>
              <a:rPr lang="en-US" dirty="0">
                <a:solidFill>
                  <a:schemeClr val="accent3"/>
                </a:solidFill>
                <a:latin typeface="+mj-lt"/>
              </a:rPr>
              <a:t> </a:t>
            </a:r>
            <a:r>
              <a:rPr lang="en-US" dirty="0" err="1">
                <a:solidFill>
                  <a:schemeClr val="accent3"/>
                </a:solidFill>
                <a:latin typeface="+mj-lt"/>
              </a:rPr>
              <a:t>sinyal</a:t>
            </a:r>
            <a:r>
              <a:rPr lang="en-US" dirty="0">
                <a:solidFill>
                  <a:schemeClr val="accent3"/>
                </a:solidFill>
                <a:latin typeface="+mj-lt"/>
              </a:rPr>
              <a:t> </a:t>
            </a:r>
            <a:r>
              <a:rPr lang="en-US" dirty="0" err="1">
                <a:solidFill>
                  <a:schemeClr val="accent3"/>
                </a:solidFill>
                <a:latin typeface="+mj-lt"/>
              </a:rPr>
              <a:t>kontinyu</a:t>
            </a:r>
            <a:r>
              <a:rPr lang="en-US" dirty="0">
                <a:solidFill>
                  <a:schemeClr val="accent3"/>
                </a:solidFill>
                <a:latin typeface="+mj-lt"/>
              </a:rPr>
              <a:t> </a:t>
            </a:r>
            <a:r>
              <a:rPr lang="en-US" dirty="0" err="1">
                <a:solidFill>
                  <a:schemeClr val="accent3"/>
                </a:solidFill>
                <a:latin typeface="+mj-lt"/>
              </a:rPr>
              <a:t>menjadi</a:t>
            </a:r>
            <a:r>
              <a:rPr lang="en-US" dirty="0">
                <a:solidFill>
                  <a:schemeClr val="accent3"/>
                </a:solidFill>
                <a:latin typeface="+mj-lt"/>
              </a:rPr>
              <a:t> </a:t>
            </a:r>
            <a:r>
              <a:rPr lang="en-US" dirty="0" err="1">
                <a:solidFill>
                  <a:schemeClr val="accent3"/>
                </a:solidFill>
                <a:latin typeface="+mj-lt"/>
              </a:rPr>
              <a:t>sinyal</a:t>
            </a:r>
            <a:r>
              <a:rPr lang="en-US" dirty="0">
                <a:solidFill>
                  <a:schemeClr val="accent3"/>
                </a:solidFill>
                <a:latin typeface="+mj-lt"/>
              </a:rPr>
              <a:t> </a:t>
            </a:r>
            <a:r>
              <a:rPr lang="en-US" dirty="0" err="1">
                <a:solidFill>
                  <a:schemeClr val="accent3"/>
                </a:solidFill>
                <a:latin typeface="+mj-lt"/>
              </a:rPr>
              <a:t>diskrit</a:t>
            </a:r>
            <a:r>
              <a:rPr lang="en-US" dirty="0">
                <a:solidFill>
                  <a:schemeClr val="accent3"/>
                </a:solidFill>
                <a:latin typeface="+mj-lt"/>
              </a:rPr>
              <a:t> </a:t>
            </a:r>
            <a:r>
              <a:rPr lang="en-US" dirty="0" err="1">
                <a:solidFill>
                  <a:schemeClr val="accent3"/>
                </a:solidFill>
                <a:latin typeface="+mj-lt"/>
              </a:rPr>
              <a:t>dengan</a:t>
            </a:r>
            <a:r>
              <a:rPr lang="en-US" dirty="0">
                <a:solidFill>
                  <a:schemeClr val="accent3"/>
                </a:solidFill>
                <a:latin typeface="+mj-lt"/>
              </a:rPr>
              <a:t> </a:t>
            </a:r>
            <a:r>
              <a:rPr lang="en-US" dirty="0" err="1">
                <a:solidFill>
                  <a:schemeClr val="accent3"/>
                </a:solidFill>
                <a:latin typeface="+mj-lt"/>
              </a:rPr>
              <a:t>menyamplingnya</a:t>
            </a:r>
            <a:r>
              <a:rPr lang="en-US" dirty="0">
                <a:solidFill>
                  <a:schemeClr val="accent3"/>
                </a:solidFill>
                <a:latin typeface="+mj-lt"/>
              </a:rPr>
              <a:t> </a:t>
            </a:r>
            <a:r>
              <a:rPr lang="en-US" dirty="0" err="1">
                <a:solidFill>
                  <a:schemeClr val="accent3"/>
                </a:solidFill>
                <a:latin typeface="+mj-lt"/>
              </a:rPr>
              <a:t>tiap</a:t>
            </a:r>
            <a:r>
              <a:rPr lang="en-US" dirty="0">
                <a:solidFill>
                  <a:schemeClr val="accent3"/>
                </a:solidFill>
                <a:latin typeface="+mj-lt"/>
              </a:rPr>
              <a:t> </a:t>
            </a:r>
            <a:r>
              <a:rPr lang="en-US" dirty="0" err="1">
                <a:solidFill>
                  <a:schemeClr val="accent3"/>
                </a:solidFill>
                <a:latin typeface="+mj-lt"/>
              </a:rPr>
              <a:t>detik</a:t>
            </a:r>
            <a:r>
              <a:rPr lang="en-US" dirty="0">
                <a:solidFill>
                  <a:schemeClr val="accent3"/>
                </a:solidFill>
                <a:latin typeface="+mj-lt"/>
              </a:rPr>
              <a:t>. </a:t>
            </a:r>
            <a:r>
              <a:rPr lang="en-US" dirty="0" err="1">
                <a:solidFill>
                  <a:schemeClr val="accent3"/>
                </a:solidFill>
                <a:latin typeface="+mj-lt"/>
              </a:rPr>
              <a:t>Komputer</a:t>
            </a:r>
            <a:r>
              <a:rPr lang="en-US" dirty="0">
                <a:solidFill>
                  <a:schemeClr val="accent3"/>
                </a:solidFill>
                <a:latin typeface="+mj-lt"/>
              </a:rPr>
              <a:t> </a:t>
            </a:r>
            <a:r>
              <a:rPr lang="en-US" dirty="0" err="1">
                <a:solidFill>
                  <a:schemeClr val="accent3"/>
                </a:solidFill>
                <a:latin typeface="+mj-lt"/>
              </a:rPr>
              <a:t>adalah</a:t>
            </a:r>
            <a:r>
              <a:rPr lang="en-US" dirty="0">
                <a:solidFill>
                  <a:schemeClr val="accent3"/>
                </a:solidFill>
                <a:latin typeface="+mj-lt"/>
              </a:rPr>
              <a:t> </a:t>
            </a:r>
            <a:r>
              <a:rPr lang="en-US" dirty="0" err="1">
                <a:solidFill>
                  <a:schemeClr val="accent3"/>
                </a:solidFill>
                <a:latin typeface="+mj-lt"/>
              </a:rPr>
              <a:t>sebuah</a:t>
            </a:r>
            <a:r>
              <a:rPr lang="en-US" dirty="0">
                <a:solidFill>
                  <a:schemeClr val="accent3"/>
                </a:solidFill>
                <a:latin typeface="+mj-lt"/>
              </a:rPr>
              <a:t> </a:t>
            </a:r>
            <a:r>
              <a:rPr lang="en-US" dirty="0" err="1">
                <a:solidFill>
                  <a:schemeClr val="accent3"/>
                </a:solidFill>
                <a:latin typeface="+mj-lt"/>
              </a:rPr>
              <a:t>perangkat</a:t>
            </a:r>
            <a:r>
              <a:rPr lang="en-US" dirty="0">
                <a:solidFill>
                  <a:schemeClr val="accent3"/>
                </a:solidFill>
                <a:latin typeface="+mj-lt"/>
              </a:rPr>
              <a:t> </a:t>
            </a:r>
            <a:r>
              <a:rPr lang="en-US" dirty="0" err="1">
                <a:solidFill>
                  <a:schemeClr val="accent3"/>
                </a:solidFill>
                <a:latin typeface="+mj-lt"/>
              </a:rPr>
              <a:t>elektronik</a:t>
            </a:r>
            <a:r>
              <a:rPr lang="en-US" dirty="0">
                <a:solidFill>
                  <a:schemeClr val="accent3"/>
                </a:solidFill>
                <a:latin typeface="+mj-lt"/>
              </a:rPr>
              <a:t>, data yang </a:t>
            </a:r>
            <a:r>
              <a:rPr lang="en-US" dirty="0" err="1">
                <a:solidFill>
                  <a:schemeClr val="accent3"/>
                </a:solidFill>
                <a:latin typeface="+mj-lt"/>
              </a:rPr>
              <a:t>dapat</a:t>
            </a:r>
            <a:r>
              <a:rPr lang="en-US" dirty="0">
                <a:solidFill>
                  <a:schemeClr val="accent3"/>
                </a:solidFill>
                <a:latin typeface="+mj-lt"/>
              </a:rPr>
              <a:t> </a:t>
            </a:r>
            <a:r>
              <a:rPr lang="en-US" dirty="0" err="1">
                <a:solidFill>
                  <a:schemeClr val="accent3"/>
                </a:solidFill>
                <a:latin typeface="+mj-lt"/>
              </a:rPr>
              <a:t>diolah</a:t>
            </a:r>
            <a:r>
              <a:rPr lang="en-US" dirty="0">
                <a:solidFill>
                  <a:schemeClr val="accent3"/>
                </a:solidFill>
                <a:latin typeface="+mj-lt"/>
              </a:rPr>
              <a:t> </a:t>
            </a:r>
            <a:r>
              <a:rPr lang="en-US" dirty="0" err="1">
                <a:solidFill>
                  <a:schemeClr val="accent3"/>
                </a:solidFill>
                <a:latin typeface="+mj-lt"/>
              </a:rPr>
              <a:t>adalah</a:t>
            </a:r>
            <a:r>
              <a:rPr lang="en-US" dirty="0">
                <a:solidFill>
                  <a:schemeClr val="accent3"/>
                </a:solidFill>
                <a:latin typeface="+mj-lt"/>
              </a:rPr>
              <a:t> data yang </a:t>
            </a:r>
            <a:r>
              <a:rPr lang="en-US" dirty="0" err="1">
                <a:solidFill>
                  <a:schemeClr val="accent3"/>
                </a:solidFill>
                <a:latin typeface="+mj-lt"/>
              </a:rPr>
              <a:t>direpresentasikan</a:t>
            </a:r>
            <a:r>
              <a:rPr lang="en-US" dirty="0">
                <a:solidFill>
                  <a:schemeClr val="accent3"/>
                </a:solidFill>
                <a:latin typeface="+mj-lt"/>
              </a:rPr>
              <a:t> oleh </a:t>
            </a:r>
            <a:r>
              <a:rPr lang="en-US" dirty="0" err="1">
                <a:solidFill>
                  <a:schemeClr val="accent3"/>
                </a:solidFill>
                <a:latin typeface="+mj-lt"/>
              </a:rPr>
              <a:t>sinyal</a:t>
            </a:r>
            <a:r>
              <a:rPr lang="en-US" dirty="0">
                <a:solidFill>
                  <a:schemeClr val="accent3"/>
                </a:solidFill>
                <a:latin typeface="+mj-lt"/>
              </a:rPr>
              <a:t> </a:t>
            </a:r>
            <a:r>
              <a:rPr lang="en-US" dirty="0" err="1">
                <a:solidFill>
                  <a:schemeClr val="accent3"/>
                </a:solidFill>
                <a:latin typeface="+mj-lt"/>
              </a:rPr>
              <a:t>listrik</a:t>
            </a:r>
            <a:r>
              <a:rPr lang="en-US" dirty="0">
                <a:solidFill>
                  <a:schemeClr val="accent3"/>
                </a:solidFill>
                <a:latin typeface="+mj-lt"/>
              </a:rPr>
              <a:t>. </a:t>
            </a:r>
            <a:r>
              <a:rPr lang="en-US" dirty="0" err="1">
                <a:solidFill>
                  <a:schemeClr val="accent3"/>
                </a:solidFill>
                <a:latin typeface="+mj-lt"/>
              </a:rPr>
              <a:t>Sinyal</a:t>
            </a:r>
            <a:r>
              <a:rPr lang="en-US" dirty="0">
                <a:solidFill>
                  <a:schemeClr val="accent3"/>
                </a:solidFill>
                <a:latin typeface="+mj-lt"/>
              </a:rPr>
              <a:t> yang </a:t>
            </a:r>
            <a:r>
              <a:rPr lang="en-US" dirty="0" err="1">
                <a:solidFill>
                  <a:schemeClr val="accent3"/>
                </a:solidFill>
                <a:latin typeface="+mj-lt"/>
              </a:rPr>
              <a:t>digunakan</a:t>
            </a:r>
            <a:r>
              <a:rPr lang="en-US" dirty="0">
                <a:solidFill>
                  <a:schemeClr val="accent3"/>
                </a:solidFill>
                <a:latin typeface="+mj-lt"/>
              </a:rPr>
              <a:t> </a:t>
            </a:r>
            <a:r>
              <a:rPr lang="en-US" dirty="0" err="1">
                <a:solidFill>
                  <a:schemeClr val="accent3"/>
                </a:solidFill>
                <a:latin typeface="+mj-lt"/>
              </a:rPr>
              <a:t>bisa</a:t>
            </a:r>
            <a:r>
              <a:rPr lang="en-US" dirty="0">
                <a:solidFill>
                  <a:schemeClr val="accent3"/>
                </a:solidFill>
                <a:latin typeface="+mj-lt"/>
              </a:rPr>
              <a:t> </a:t>
            </a:r>
            <a:r>
              <a:rPr lang="en-US" dirty="0" err="1">
                <a:solidFill>
                  <a:schemeClr val="accent3"/>
                </a:solidFill>
                <a:latin typeface="+mj-lt"/>
              </a:rPr>
              <a:t>dianalogikan</a:t>
            </a:r>
            <a:r>
              <a:rPr lang="en-US" dirty="0">
                <a:solidFill>
                  <a:schemeClr val="accent3"/>
                </a:solidFill>
                <a:latin typeface="+mj-lt"/>
              </a:rPr>
              <a:t> </a:t>
            </a:r>
            <a:r>
              <a:rPr lang="en-US" dirty="0" err="1">
                <a:solidFill>
                  <a:schemeClr val="accent3"/>
                </a:solidFill>
                <a:latin typeface="+mj-lt"/>
              </a:rPr>
              <a:t>dengan</a:t>
            </a:r>
            <a:r>
              <a:rPr lang="en-US" dirty="0">
                <a:solidFill>
                  <a:schemeClr val="accent3"/>
                </a:solidFill>
                <a:latin typeface="+mj-lt"/>
              </a:rPr>
              <a:t> </a:t>
            </a:r>
            <a:r>
              <a:rPr lang="en-US" dirty="0" err="1">
                <a:solidFill>
                  <a:schemeClr val="accent3"/>
                </a:solidFill>
                <a:latin typeface="+mj-lt"/>
              </a:rPr>
              <a:t>saklar</a:t>
            </a:r>
            <a:r>
              <a:rPr lang="en-US" dirty="0">
                <a:solidFill>
                  <a:schemeClr val="accent3"/>
                </a:solidFill>
                <a:latin typeface="+mj-lt"/>
              </a:rPr>
              <a:t> </a:t>
            </a:r>
            <a:r>
              <a:rPr lang="en-US" dirty="0" err="1">
                <a:solidFill>
                  <a:schemeClr val="accent3"/>
                </a:solidFill>
                <a:latin typeface="+mj-lt"/>
              </a:rPr>
              <a:t>listrik</a:t>
            </a:r>
            <a:r>
              <a:rPr lang="en-US" dirty="0">
                <a:solidFill>
                  <a:schemeClr val="accent3"/>
                </a:solidFill>
                <a:latin typeface="+mj-lt"/>
              </a:rPr>
              <a:t>, </a:t>
            </a:r>
            <a:r>
              <a:rPr lang="en-US" dirty="0" err="1">
                <a:solidFill>
                  <a:schemeClr val="accent3"/>
                </a:solidFill>
                <a:latin typeface="+mj-lt"/>
              </a:rPr>
              <a:t>yaitu</a:t>
            </a:r>
            <a:r>
              <a:rPr lang="en-US" dirty="0">
                <a:solidFill>
                  <a:schemeClr val="accent3"/>
                </a:solidFill>
                <a:latin typeface="+mj-lt"/>
              </a:rPr>
              <a:t> </a:t>
            </a:r>
            <a:r>
              <a:rPr lang="en-US" dirty="0" err="1">
                <a:solidFill>
                  <a:schemeClr val="accent3"/>
                </a:solidFill>
                <a:latin typeface="+mj-lt"/>
              </a:rPr>
              <a:t>tombol</a:t>
            </a:r>
            <a:r>
              <a:rPr lang="en-US" dirty="0">
                <a:solidFill>
                  <a:schemeClr val="accent3"/>
                </a:solidFill>
                <a:latin typeface="+mj-lt"/>
              </a:rPr>
              <a:t> </a:t>
            </a:r>
            <a:r>
              <a:rPr lang="en-US" i="1" dirty="0">
                <a:solidFill>
                  <a:schemeClr val="accent3"/>
                </a:solidFill>
                <a:latin typeface="+mj-lt"/>
              </a:rPr>
              <a:t>off </a:t>
            </a:r>
            <a:r>
              <a:rPr lang="en-US" dirty="0">
                <a:solidFill>
                  <a:schemeClr val="accent3"/>
                </a:solidFill>
                <a:latin typeface="+mj-lt"/>
              </a:rPr>
              <a:t> dan </a:t>
            </a:r>
            <a:r>
              <a:rPr lang="en-US" i="1" dirty="0">
                <a:solidFill>
                  <a:schemeClr val="accent3"/>
                </a:solidFill>
                <a:latin typeface="+mj-lt"/>
              </a:rPr>
              <a:t>on </a:t>
            </a:r>
            <a:r>
              <a:rPr lang="en-US" dirty="0" err="1">
                <a:solidFill>
                  <a:schemeClr val="accent3"/>
                </a:solidFill>
                <a:latin typeface="+mj-lt"/>
              </a:rPr>
              <a:t>jika</a:t>
            </a:r>
            <a:r>
              <a:rPr lang="en-US" dirty="0">
                <a:solidFill>
                  <a:schemeClr val="accent3"/>
                </a:solidFill>
                <a:latin typeface="+mj-lt"/>
              </a:rPr>
              <a:t> </a:t>
            </a:r>
            <a:r>
              <a:rPr lang="en-US" dirty="0" err="1">
                <a:solidFill>
                  <a:schemeClr val="accent3"/>
                </a:solidFill>
                <a:latin typeface="+mj-lt"/>
              </a:rPr>
              <a:t>saklar</a:t>
            </a:r>
            <a:r>
              <a:rPr lang="en-US" dirty="0">
                <a:solidFill>
                  <a:schemeClr val="accent3"/>
                </a:solidFill>
                <a:latin typeface="+mj-lt"/>
              </a:rPr>
              <a:t> pada </a:t>
            </a:r>
            <a:r>
              <a:rPr lang="en-US" dirty="0" err="1">
                <a:solidFill>
                  <a:schemeClr val="accent3"/>
                </a:solidFill>
                <a:latin typeface="+mj-lt"/>
              </a:rPr>
              <a:t>kondisi</a:t>
            </a:r>
            <a:r>
              <a:rPr lang="en-US" dirty="0">
                <a:solidFill>
                  <a:schemeClr val="accent3"/>
                </a:solidFill>
                <a:latin typeface="+mj-lt"/>
              </a:rPr>
              <a:t> off, </a:t>
            </a:r>
            <a:r>
              <a:rPr lang="en-US" dirty="0" err="1">
                <a:solidFill>
                  <a:schemeClr val="accent3"/>
                </a:solidFill>
                <a:latin typeface="+mj-lt"/>
              </a:rPr>
              <a:t>maka</a:t>
            </a:r>
            <a:r>
              <a:rPr lang="en-US" dirty="0">
                <a:solidFill>
                  <a:schemeClr val="accent3"/>
                </a:solidFill>
                <a:latin typeface="+mj-lt"/>
              </a:rPr>
              <a:t> computer </a:t>
            </a:r>
            <a:r>
              <a:rPr lang="en-US" dirty="0" err="1">
                <a:solidFill>
                  <a:schemeClr val="accent3"/>
                </a:solidFill>
                <a:latin typeface="+mj-lt"/>
              </a:rPr>
              <a:t>membaca</a:t>
            </a:r>
            <a:r>
              <a:rPr lang="en-US" dirty="0">
                <a:solidFill>
                  <a:schemeClr val="accent3"/>
                </a:solidFill>
                <a:latin typeface="+mj-lt"/>
              </a:rPr>
              <a:t> </a:t>
            </a:r>
            <a:r>
              <a:rPr lang="en-US" dirty="0" err="1">
                <a:solidFill>
                  <a:schemeClr val="accent3"/>
                </a:solidFill>
                <a:latin typeface="+mj-lt"/>
              </a:rPr>
              <a:t>sebagai</a:t>
            </a:r>
            <a:r>
              <a:rPr lang="en-US" dirty="0">
                <a:solidFill>
                  <a:schemeClr val="accent3"/>
                </a:solidFill>
                <a:latin typeface="+mj-lt"/>
              </a:rPr>
              <a:t> data 0, </a:t>
            </a:r>
            <a:r>
              <a:rPr lang="en-US" dirty="0" err="1">
                <a:solidFill>
                  <a:schemeClr val="accent3"/>
                </a:solidFill>
                <a:latin typeface="+mj-lt"/>
              </a:rPr>
              <a:t>jika</a:t>
            </a:r>
            <a:r>
              <a:rPr lang="en-US" dirty="0">
                <a:solidFill>
                  <a:schemeClr val="accent3"/>
                </a:solidFill>
                <a:latin typeface="+mj-lt"/>
              </a:rPr>
              <a:t> </a:t>
            </a:r>
            <a:r>
              <a:rPr lang="en-US" dirty="0" err="1">
                <a:solidFill>
                  <a:schemeClr val="accent3"/>
                </a:solidFill>
                <a:latin typeface="+mj-lt"/>
              </a:rPr>
              <a:t>saklar</a:t>
            </a:r>
            <a:r>
              <a:rPr lang="en-US" dirty="0">
                <a:solidFill>
                  <a:schemeClr val="accent3"/>
                </a:solidFill>
                <a:latin typeface="+mj-lt"/>
              </a:rPr>
              <a:t> </a:t>
            </a:r>
            <a:r>
              <a:rPr lang="en-US" dirty="0" err="1">
                <a:solidFill>
                  <a:schemeClr val="accent3"/>
                </a:solidFill>
                <a:latin typeface="+mj-lt"/>
              </a:rPr>
              <a:t>dalam</a:t>
            </a:r>
            <a:r>
              <a:rPr lang="en-US" dirty="0">
                <a:solidFill>
                  <a:schemeClr val="accent3"/>
                </a:solidFill>
                <a:latin typeface="+mj-lt"/>
              </a:rPr>
              <a:t> </a:t>
            </a:r>
            <a:r>
              <a:rPr lang="en-US" dirty="0" err="1">
                <a:solidFill>
                  <a:schemeClr val="accent3"/>
                </a:solidFill>
                <a:latin typeface="+mj-lt"/>
              </a:rPr>
              <a:t>kondisi</a:t>
            </a:r>
            <a:r>
              <a:rPr lang="en-US" dirty="0">
                <a:solidFill>
                  <a:schemeClr val="accent3"/>
                </a:solidFill>
                <a:latin typeface="+mj-lt"/>
              </a:rPr>
              <a:t> on </a:t>
            </a:r>
            <a:r>
              <a:rPr lang="en-US" dirty="0" err="1">
                <a:solidFill>
                  <a:schemeClr val="accent3"/>
                </a:solidFill>
                <a:latin typeface="+mj-lt"/>
              </a:rPr>
              <a:t>maka</a:t>
            </a:r>
            <a:r>
              <a:rPr lang="en-US" dirty="0">
                <a:solidFill>
                  <a:schemeClr val="accent3"/>
                </a:solidFill>
                <a:latin typeface="+mj-lt"/>
              </a:rPr>
              <a:t> computer </a:t>
            </a:r>
            <a:r>
              <a:rPr lang="en-US" dirty="0" err="1">
                <a:solidFill>
                  <a:schemeClr val="accent3"/>
                </a:solidFill>
                <a:latin typeface="+mj-lt"/>
              </a:rPr>
              <a:t>membaca</a:t>
            </a:r>
            <a:r>
              <a:rPr lang="en-US" dirty="0">
                <a:solidFill>
                  <a:schemeClr val="accent3"/>
                </a:solidFill>
                <a:latin typeface="+mj-lt"/>
              </a:rPr>
              <a:t> </a:t>
            </a:r>
            <a:r>
              <a:rPr lang="en-US" dirty="0" err="1">
                <a:solidFill>
                  <a:schemeClr val="accent3"/>
                </a:solidFill>
                <a:latin typeface="+mj-lt"/>
              </a:rPr>
              <a:t>sebagai</a:t>
            </a:r>
            <a:r>
              <a:rPr lang="en-US" dirty="0">
                <a:solidFill>
                  <a:schemeClr val="accent3"/>
                </a:solidFill>
                <a:latin typeface="+mj-lt"/>
              </a:rPr>
              <a:t> </a:t>
            </a:r>
            <a:r>
              <a:rPr lang="en-US" dirty="0" err="1">
                <a:solidFill>
                  <a:schemeClr val="accent3"/>
                </a:solidFill>
                <a:latin typeface="+mj-lt"/>
              </a:rPr>
              <a:t>angka</a:t>
            </a:r>
            <a:r>
              <a:rPr lang="en-US" dirty="0">
                <a:solidFill>
                  <a:schemeClr val="accent3"/>
                </a:solidFill>
                <a:latin typeface="+mj-lt"/>
              </a:rPr>
              <a:t> 1. </a:t>
            </a:r>
            <a:br>
              <a:rPr lang="id-ID" dirty="0">
                <a:solidFill>
                  <a:schemeClr val="accent3"/>
                </a:solidFill>
                <a:latin typeface="+mj-lt"/>
              </a:rPr>
            </a:br>
            <a:endParaRPr lang="id-ID" dirty="0">
              <a:solidFill>
                <a:schemeClr val="accent3"/>
              </a:solidFill>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15" name="Google Shape;1315;p48"/>
          <p:cNvSpPr txBox="1">
            <a:spLocks noGrp="1"/>
          </p:cNvSpPr>
          <p:nvPr>
            <p:ph type="title"/>
          </p:nvPr>
        </p:nvSpPr>
        <p:spPr>
          <a:xfrm>
            <a:off x="573593" y="1647384"/>
            <a:ext cx="4354464" cy="407400"/>
          </a:xfrm>
          <a:prstGeom prst="rect">
            <a:avLst/>
          </a:prstGeom>
        </p:spPr>
        <p:txBody>
          <a:bodyPr spcFirstLastPara="1" wrap="square" lIns="91425" tIns="91425" rIns="91425" bIns="91425" anchor="ctr" anchorCtr="0">
            <a:noAutofit/>
          </a:bodyPr>
          <a:lstStyle/>
          <a:p>
            <a:pPr lvl="0"/>
            <a:r>
              <a:rPr lang="en-US" sz="1400" b="0" dirty="0" err="1">
                <a:solidFill>
                  <a:schemeClr val="accent3"/>
                </a:solidFill>
                <a:latin typeface="+mj-lt"/>
              </a:rPr>
              <a:t>Komputer</a:t>
            </a:r>
            <a:r>
              <a:rPr lang="en-US" sz="1400" b="0" dirty="0">
                <a:solidFill>
                  <a:schemeClr val="accent3"/>
                </a:solidFill>
                <a:latin typeface="+mj-lt"/>
              </a:rPr>
              <a:t> </a:t>
            </a:r>
            <a:r>
              <a:rPr lang="en-US" sz="1400" b="0" dirty="0" err="1">
                <a:solidFill>
                  <a:schemeClr val="accent3"/>
                </a:solidFill>
                <a:latin typeface="+mj-lt"/>
              </a:rPr>
              <a:t>terdiri</a:t>
            </a:r>
            <a:r>
              <a:rPr lang="en-US" sz="1400" b="0" dirty="0">
                <a:solidFill>
                  <a:schemeClr val="accent3"/>
                </a:solidFill>
                <a:latin typeface="+mj-lt"/>
              </a:rPr>
              <a:t> </a:t>
            </a:r>
            <a:r>
              <a:rPr lang="en-US" sz="1400" b="0" dirty="0" err="1">
                <a:solidFill>
                  <a:schemeClr val="accent3"/>
                </a:solidFill>
                <a:latin typeface="+mj-lt"/>
              </a:rPr>
              <a:t>dari</a:t>
            </a:r>
            <a:r>
              <a:rPr lang="en-US" sz="1400" b="0" dirty="0">
                <a:solidFill>
                  <a:schemeClr val="accent3"/>
                </a:solidFill>
                <a:latin typeface="+mj-lt"/>
              </a:rPr>
              <a:t> </a:t>
            </a:r>
            <a:r>
              <a:rPr lang="en-US" sz="1400" b="0" dirty="0" err="1">
                <a:solidFill>
                  <a:schemeClr val="accent3"/>
                </a:solidFill>
                <a:latin typeface="+mj-lt"/>
              </a:rPr>
              <a:t>saklar-saklar</a:t>
            </a:r>
            <a:r>
              <a:rPr lang="en-US" sz="1400" b="0" dirty="0">
                <a:solidFill>
                  <a:schemeClr val="accent3"/>
                </a:solidFill>
                <a:latin typeface="+mj-lt"/>
              </a:rPr>
              <a:t> yang </a:t>
            </a:r>
            <a:r>
              <a:rPr lang="en-US" sz="1400" b="0" dirty="0" err="1">
                <a:solidFill>
                  <a:schemeClr val="accent3"/>
                </a:solidFill>
                <a:latin typeface="+mj-lt"/>
              </a:rPr>
              <a:t>menggunakan</a:t>
            </a:r>
            <a:r>
              <a:rPr lang="en-US" sz="1400" b="0" dirty="0">
                <a:solidFill>
                  <a:schemeClr val="accent3"/>
                </a:solidFill>
                <a:latin typeface="+mj-lt"/>
              </a:rPr>
              <a:t> </a:t>
            </a:r>
            <a:r>
              <a:rPr lang="en-US" sz="1400" b="0" dirty="0" err="1">
                <a:solidFill>
                  <a:schemeClr val="accent3"/>
                </a:solidFill>
                <a:latin typeface="+mj-lt"/>
              </a:rPr>
              <a:t>transitor</a:t>
            </a:r>
            <a:r>
              <a:rPr lang="en-US" sz="1400" b="0" dirty="0">
                <a:solidFill>
                  <a:schemeClr val="accent3"/>
                </a:solidFill>
                <a:latin typeface="+mj-lt"/>
              </a:rPr>
              <a:t> </a:t>
            </a:r>
            <a:r>
              <a:rPr lang="en-US" sz="1400" b="0" dirty="0" err="1">
                <a:solidFill>
                  <a:schemeClr val="accent3"/>
                </a:solidFill>
                <a:latin typeface="+mj-lt"/>
              </a:rPr>
              <a:t>bisa</a:t>
            </a:r>
            <a:r>
              <a:rPr lang="en-US" sz="1400" b="0" dirty="0">
                <a:solidFill>
                  <a:schemeClr val="accent3"/>
                </a:solidFill>
                <a:latin typeface="+mj-lt"/>
              </a:rPr>
              <a:t> </a:t>
            </a:r>
            <a:r>
              <a:rPr lang="en-US" sz="1400" b="0" dirty="0" err="1">
                <a:solidFill>
                  <a:schemeClr val="accent3"/>
                </a:solidFill>
                <a:latin typeface="+mj-lt"/>
              </a:rPr>
              <a:t>sampai</a:t>
            </a:r>
            <a:r>
              <a:rPr lang="en-US" sz="1400" b="0" dirty="0">
                <a:solidFill>
                  <a:schemeClr val="accent3"/>
                </a:solidFill>
                <a:latin typeface="+mj-lt"/>
              </a:rPr>
              <a:t> </a:t>
            </a:r>
            <a:r>
              <a:rPr lang="en-US" sz="1400" b="0" dirty="0" err="1">
                <a:solidFill>
                  <a:schemeClr val="accent3"/>
                </a:solidFill>
                <a:latin typeface="+mj-lt"/>
              </a:rPr>
              <a:t>jutaan</a:t>
            </a:r>
            <a:r>
              <a:rPr lang="en-US" sz="1400" b="0" dirty="0">
                <a:solidFill>
                  <a:schemeClr val="accent3"/>
                </a:solidFill>
                <a:latin typeface="+mj-lt"/>
              </a:rPr>
              <a:t>, </a:t>
            </a:r>
            <a:r>
              <a:rPr lang="en-US" sz="1400" b="0" dirty="0" err="1">
                <a:solidFill>
                  <a:schemeClr val="accent3"/>
                </a:solidFill>
                <a:latin typeface="+mj-lt"/>
              </a:rPr>
              <a:t>sehingga</a:t>
            </a:r>
            <a:r>
              <a:rPr lang="en-US" sz="1400" b="0" dirty="0">
                <a:solidFill>
                  <a:schemeClr val="accent3"/>
                </a:solidFill>
                <a:latin typeface="+mj-lt"/>
              </a:rPr>
              <a:t> </a:t>
            </a:r>
            <a:r>
              <a:rPr lang="en-US" sz="1400" b="0" dirty="0" err="1">
                <a:solidFill>
                  <a:schemeClr val="accent3"/>
                </a:solidFill>
                <a:latin typeface="+mj-lt"/>
              </a:rPr>
              <a:t>dapat</a:t>
            </a:r>
            <a:r>
              <a:rPr lang="en-US" sz="1400" b="0" dirty="0">
                <a:solidFill>
                  <a:schemeClr val="accent3"/>
                </a:solidFill>
                <a:latin typeface="+mj-lt"/>
              </a:rPr>
              <a:t> </a:t>
            </a:r>
            <a:r>
              <a:rPr lang="en-US" sz="1400" b="0" dirty="0" err="1">
                <a:solidFill>
                  <a:schemeClr val="accent3"/>
                </a:solidFill>
                <a:latin typeface="+mj-lt"/>
              </a:rPr>
              <a:t>memproses</a:t>
            </a:r>
            <a:r>
              <a:rPr lang="en-US" sz="1400" b="0" dirty="0">
                <a:solidFill>
                  <a:schemeClr val="accent3"/>
                </a:solidFill>
                <a:latin typeface="+mj-lt"/>
              </a:rPr>
              <a:t> data </a:t>
            </a:r>
            <a:r>
              <a:rPr lang="en-US" sz="1400" b="0" dirty="0" err="1">
                <a:solidFill>
                  <a:schemeClr val="accent3"/>
                </a:solidFill>
                <a:latin typeface="+mj-lt"/>
              </a:rPr>
              <a:t>dari</a:t>
            </a:r>
            <a:r>
              <a:rPr lang="en-US" sz="1400" b="0" dirty="0">
                <a:solidFill>
                  <a:schemeClr val="accent3"/>
                </a:solidFill>
                <a:latin typeface="+mj-lt"/>
              </a:rPr>
              <a:t> </a:t>
            </a:r>
            <a:r>
              <a:rPr lang="en-US" sz="1400" b="0" dirty="0" err="1">
                <a:solidFill>
                  <a:schemeClr val="accent3"/>
                </a:solidFill>
                <a:latin typeface="+mj-lt"/>
              </a:rPr>
              <a:t>jutaan</a:t>
            </a:r>
            <a:r>
              <a:rPr lang="en-US" sz="1400" b="0" dirty="0">
                <a:solidFill>
                  <a:schemeClr val="accent3"/>
                </a:solidFill>
                <a:latin typeface="+mj-lt"/>
              </a:rPr>
              <a:t> </a:t>
            </a:r>
            <a:r>
              <a:rPr lang="en-US" sz="1400" b="0" dirty="0" err="1">
                <a:solidFill>
                  <a:schemeClr val="accent3"/>
                </a:solidFill>
                <a:latin typeface="+mj-lt"/>
              </a:rPr>
              <a:t>angka</a:t>
            </a:r>
            <a:r>
              <a:rPr lang="en-US" sz="1400" b="0" dirty="0">
                <a:solidFill>
                  <a:schemeClr val="accent3"/>
                </a:solidFill>
                <a:latin typeface="+mj-lt"/>
              </a:rPr>
              <a:t> 0 dan 1. </a:t>
            </a:r>
            <a:r>
              <a:rPr lang="en-US" sz="1400" b="0" dirty="0" err="1">
                <a:solidFill>
                  <a:schemeClr val="accent3"/>
                </a:solidFill>
                <a:latin typeface="+mj-lt"/>
              </a:rPr>
              <a:t>Setiap</a:t>
            </a:r>
            <a:r>
              <a:rPr lang="en-US" sz="1400" b="0" dirty="0">
                <a:solidFill>
                  <a:schemeClr val="accent3"/>
                </a:solidFill>
                <a:latin typeface="+mj-lt"/>
              </a:rPr>
              <a:t> </a:t>
            </a:r>
            <a:r>
              <a:rPr lang="en-US" sz="1400" b="0" dirty="0" err="1">
                <a:solidFill>
                  <a:schemeClr val="accent3"/>
                </a:solidFill>
                <a:latin typeface="+mj-lt"/>
              </a:rPr>
              <a:t>angka</a:t>
            </a:r>
            <a:r>
              <a:rPr lang="en-US" sz="1400" b="0" dirty="0">
                <a:solidFill>
                  <a:schemeClr val="accent3"/>
                </a:solidFill>
                <a:latin typeface="+mj-lt"/>
              </a:rPr>
              <a:t> 0 an 1 </a:t>
            </a:r>
            <a:r>
              <a:rPr lang="en-US" sz="1400" b="0" dirty="0" err="1">
                <a:solidFill>
                  <a:schemeClr val="accent3"/>
                </a:solidFill>
                <a:latin typeface="+mj-lt"/>
              </a:rPr>
              <a:t>biasa</a:t>
            </a:r>
            <a:r>
              <a:rPr lang="en-US" sz="1400" b="0" dirty="0">
                <a:solidFill>
                  <a:schemeClr val="accent3"/>
                </a:solidFill>
                <a:latin typeface="+mj-lt"/>
              </a:rPr>
              <a:t> </a:t>
            </a:r>
            <a:r>
              <a:rPr lang="en-US" sz="1400" b="0" dirty="0" err="1">
                <a:solidFill>
                  <a:schemeClr val="accent3"/>
                </a:solidFill>
                <a:latin typeface="+mj-lt"/>
              </a:rPr>
              <a:t>disebut</a:t>
            </a:r>
            <a:r>
              <a:rPr lang="en-US" sz="1400" b="0" dirty="0">
                <a:solidFill>
                  <a:schemeClr val="accent3"/>
                </a:solidFill>
                <a:latin typeface="+mj-lt"/>
              </a:rPr>
              <a:t> Bit(Binary Digit) kata Binary </a:t>
            </a:r>
            <a:r>
              <a:rPr lang="en-US" sz="1400" b="0" dirty="0" err="1">
                <a:solidFill>
                  <a:schemeClr val="accent3"/>
                </a:solidFill>
                <a:latin typeface="+mj-lt"/>
              </a:rPr>
              <a:t>diambil</a:t>
            </a:r>
            <a:r>
              <a:rPr lang="en-US" sz="1400" b="0" dirty="0">
                <a:solidFill>
                  <a:schemeClr val="accent3"/>
                </a:solidFill>
                <a:latin typeface="+mj-lt"/>
              </a:rPr>
              <a:t> </a:t>
            </a:r>
            <a:r>
              <a:rPr lang="en-US" sz="1400" b="0" dirty="0" err="1">
                <a:solidFill>
                  <a:schemeClr val="accent3"/>
                </a:solidFill>
                <a:latin typeface="+mj-lt"/>
              </a:rPr>
              <a:t>dari</a:t>
            </a:r>
            <a:r>
              <a:rPr lang="en-US" sz="1400" b="0" dirty="0">
                <a:solidFill>
                  <a:schemeClr val="accent3"/>
                </a:solidFill>
                <a:latin typeface="+mj-lt"/>
              </a:rPr>
              <a:t> kata </a:t>
            </a:r>
            <a:r>
              <a:rPr lang="en-US" sz="1400" b="0" dirty="0" err="1">
                <a:solidFill>
                  <a:schemeClr val="accent3"/>
                </a:solidFill>
                <a:latin typeface="+mj-lt"/>
              </a:rPr>
              <a:t>Biner</a:t>
            </a:r>
            <a:r>
              <a:rPr lang="en-US" sz="1400" b="0" dirty="0">
                <a:solidFill>
                  <a:schemeClr val="accent3"/>
                </a:solidFill>
                <a:latin typeface="+mj-lt"/>
              </a:rPr>
              <a:t>.</a:t>
            </a:r>
            <a:br>
              <a:rPr lang="id-ID" sz="1400" b="0" dirty="0">
                <a:solidFill>
                  <a:schemeClr val="accent3"/>
                </a:solidFill>
                <a:latin typeface="+mj-lt"/>
              </a:rPr>
            </a:br>
            <a:endParaRPr sz="1400" b="0" dirty="0">
              <a:solidFill>
                <a:schemeClr val="accent3"/>
              </a:solidFill>
              <a:latin typeface="+mj-lt"/>
            </a:endParaRPr>
          </a:p>
        </p:txBody>
      </p:sp>
      <p:sp>
        <p:nvSpPr>
          <p:cNvPr id="1316" name="Google Shape;1316;p48"/>
          <p:cNvSpPr txBox="1">
            <a:spLocks noGrp="1"/>
          </p:cNvSpPr>
          <p:nvPr>
            <p:ph type="subTitle" idx="1"/>
          </p:nvPr>
        </p:nvSpPr>
        <p:spPr>
          <a:xfrm>
            <a:off x="1012740" y="3973046"/>
            <a:ext cx="3465693" cy="299207"/>
          </a:xfrm>
          <a:prstGeom prst="rect">
            <a:avLst/>
          </a:prstGeom>
        </p:spPr>
        <p:txBody>
          <a:bodyPr spcFirstLastPara="1" wrap="square" lIns="91425" tIns="91425" rIns="91425" bIns="91425" anchor="ctr" anchorCtr="0">
            <a:noAutofit/>
          </a:bodyPr>
          <a:lstStyle/>
          <a:p>
            <a:pPr marL="0" indent="0"/>
            <a:r>
              <a:rPr lang="en-US" altLang="id-ID" b="1" i="1"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Tabel</a:t>
            </a:r>
            <a:r>
              <a:rPr lang="en-US" altLang="id-ID" b="1" i="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id-ID" b="1" i="1"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Bilangan</a:t>
            </a:r>
            <a:r>
              <a:rPr lang="en-US" altLang="id-ID" b="1" i="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id-ID" b="1" i="1"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Biner</a:t>
            </a:r>
            <a:r>
              <a:rPr lang="en-US" altLang="id-ID" b="1" i="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id-ID" b="1" i="1"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dengan</a:t>
            </a:r>
            <a:r>
              <a:rPr lang="en-US" altLang="id-ID" b="1" i="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id-ID" b="1" i="1"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besar</a:t>
            </a:r>
            <a:r>
              <a:rPr lang="en-US" altLang="id-ID" b="1" i="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bit data</a:t>
            </a:r>
            <a:endParaRPr lang="id-ID" altLang="id-ID" b="1" i="1" u="sng" dirty="0">
              <a:solidFill>
                <a:schemeClr val="tx1"/>
              </a:solidFill>
            </a:endParaRPr>
          </a:p>
          <a:p>
            <a:pPr marL="0" lvl="0" indent="0" algn="ctr" rtl="0">
              <a:spcBef>
                <a:spcPts val="0"/>
              </a:spcBef>
              <a:spcAft>
                <a:spcPts val="0"/>
              </a:spcAft>
              <a:buNone/>
            </a:pPr>
            <a:endParaRPr sz="1200" dirty="0"/>
          </a:p>
        </p:txBody>
      </p:sp>
      <p:sp>
        <p:nvSpPr>
          <p:cNvPr id="1323" name="Google Shape;1323;p48"/>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Bilangan</a:t>
            </a:r>
            <a:r>
              <a:rPr lang="en-US" dirty="0"/>
              <a:t> </a:t>
            </a:r>
            <a:r>
              <a:rPr lang="en-US" dirty="0" err="1"/>
              <a:t>Biner</a:t>
            </a:r>
            <a:endParaRPr dirty="0"/>
          </a:p>
        </p:txBody>
      </p:sp>
      <p:graphicFrame>
        <p:nvGraphicFramePr>
          <p:cNvPr id="3" name="Table 3">
            <a:extLst>
              <a:ext uri="{FF2B5EF4-FFF2-40B4-BE49-F238E27FC236}">
                <a16:creationId xmlns:a16="http://schemas.microsoft.com/office/drawing/2014/main" id="{55BDF5BE-01BE-436F-9EDF-558B85C18808}"/>
              </a:ext>
            </a:extLst>
          </p:cNvPr>
          <p:cNvGraphicFramePr>
            <a:graphicFrameLocks noGrp="1"/>
          </p:cNvGraphicFramePr>
          <p:nvPr>
            <p:extLst>
              <p:ext uri="{D42A27DB-BD31-4B8C-83A1-F6EECF244321}">
                <p14:modId xmlns:p14="http://schemas.microsoft.com/office/powerpoint/2010/main" val="4202081559"/>
              </p:ext>
            </p:extLst>
          </p:nvPr>
        </p:nvGraphicFramePr>
        <p:xfrm>
          <a:off x="1158077" y="2380057"/>
          <a:ext cx="3175018" cy="1417320"/>
        </p:xfrm>
        <a:graphic>
          <a:graphicData uri="http://schemas.openxmlformats.org/drawingml/2006/table">
            <a:tbl>
              <a:tblPr firstRow="1" bandRow="1">
                <a:tableStyleId>{B1061D0E-7157-4429-9C55-5ED5BCEE8E22}</a:tableStyleId>
              </a:tblPr>
              <a:tblGrid>
                <a:gridCol w="1459931">
                  <a:extLst>
                    <a:ext uri="{9D8B030D-6E8A-4147-A177-3AD203B41FA5}">
                      <a16:colId xmlns:a16="http://schemas.microsoft.com/office/drawing/2014/main" val="2485771940"/>
                    </a:ext>
                  </a:extLst>
                </a:gridCol>
                <a:gridCol w="1715087">
                  <a:extLst>
                    <a:ext uri="{9D8B030D-6E8A-4147-A177-3AD203B41FA5}">
                      <a16:colId xmlns:a16="http://schemas.microsoft.com/office/drawing/2014/main" val="3655319651"/>
                    </a:ext>
                  </a:extLst>
                </a:gridCol>
              </a:tblGrid>
              <a:tr h="370840">
                <a:tc>
                  <a:txBody>
                    <a:bodyPr/>
                    <a:lstStyle/>
                    <a:p>
                      <a:pPr algn="r"/>
                      <a:r>
                        <a:rPr lang="en-US" b="1" dirty="0">
                          <a:solidFill>
                            <a:schemeClr val="tx1"/>
                          </a:solidFill>
                        </a:rPr>
                        <a:t>0</a:t>
                      </a:r>
                      <a:endParaRPr lang="id-ID" b="1" dirty="0">
                        <a:solidFill>
                          <a:schemeClr val="tx1"/>
                        </a:solidFill>
                      </a:endParaRPr>
                    </a:p>
                  </a:txBody>
                  <a:tcPr/>
                </a:tc>
                <a:tc>
                  <a:txBody>
                    <a:bodyPr/>
                    <a:lstStyle/>
                    <a:p>
                      <a:pPr algn="ctr"/>
                      <a:r>
                        <a:rPr lang="en-US" b="1" dirty="0">
                          <a:solidFill>
                            <a:schemeClr val="tx1"/>
                          </a:solidFill>
                        </a:rPr>
                        <a:t>1 bit</a:t>
                      </a:r>
                      <a:endParaRPr lang="id-ID" b="1" dirty="0">
                        <a:solidFill>
                          <a:schemeClr val="tx1"/>
                        </a:solidFill>
                      </a:endParaRPr>
                    </a:p>
                  </a:txBody>
                  <a:tcPr/>
                </a:tc>
                <a:extLst>
                  <a:ext uri="{0D108BD9-81ED-4DB2-BD59-A6C34878D82A}">
                    <a16:rowId xmlns:a16="http://schemas.microsoft.com/office/drawing/2014/main" val="2948689224"/>
                  </a:ext>
                </a:extLst>
              </a:tr>
              <a:tr h="135952">
                <a:tc>
                  <a:txBody>
                    <a:bodyPr/>
                    <a:lstStyle/>
                    <a:p>
                      <a:pPr algn="r"/>
                      <a:r>
                        <a:rPr lang="en-US" b="1" dirty="0">
                          <a:solidFill>
                            <a:schemeClr val="tx1"/>
                          </a:solidFill>
                        </a:rPr>
                        <a:t>1</a:t>
                      </a:r>
                      <a:endParaRPr lang="id-ID" b="1" dirty="0">
                        <a:solidFill>
                          <a:schemeClr val="tx1"/>
                        </a:solidFill>
                      </a:endParaRPr>
                    </a:p>
                  </a:txBody>
                  <a:tcPr/>
                </a:tc>
                <a:tc>
                  <a:txBody>
                    <a:bodyPr/>
                    <a:lstStyle/>
                    <a:p>
                      <a:pPr algn="ctr"/>
                      <a:r>
                        <a:rPr lang="en-US" b="1" dirty="0">
                          <a:solidFill>
                            <a:schemeClr val="tx1"/>
                          </a:solidFill>
                        </a:rPr>
                        <a:t>1 bit</a:t>
                      </a:r>
                      <a:endParaRPr lang="id-ID" b="1" dirty="0">
                        <a:solidFill>
                          <a:schemeClr val="tx1"/>
                        </a:solidFill>
                      </a:endParaRPr>
                    </a:p>
                  </a:txBody>
                  <a:tcPr/>
                </a:tc>
                <a:extLst>
                  <a:ext uri="{0D108BD9-81ED-4DB2-BD59-A6C34878D82A}">
                    <a16:rowId xmlns:a16="http://schemas.microsoft.com/office/drawing/2014/main" val="859290475"/>
                  </a:ext>
                </a:extLst>
              </a:tr>
              <a:tr h="370840">
                <a:tc>
                  <a:txBody>
                    <a:bodyPr/>
                    <a:lstStyle/>
                    <a:p>
                      <a:pPr algn="r"/>
                      <a:r>
                        <a:rPr lang="en-US" b="1" dirty="0">
                          <a:solidFill>
                            <a:schemeClr val="tx1"/>
                          </a:solidFill>
                        </a:rPr>
                        <a:t>0110</a:t>
                      </a:r>
                      <a:endParaRPr lang="id-ID" b="1" dirty="0">
                        <a:solidFill>
                          <a:schemeClr val="tx1"/>
                        </a:solidFill>
                      </a:endParaRPr>
                    </a:p>
                  </a:txBody>
                  <a:tcPr/>
                </a:tc>
                <a:tc>
                  <a:txBody>
                    <a:bodyPr/>
                    <a:lstStyle/>
                    <a:p>
                      <a:pPr algn="ctr"/>
                      <a:r>
                        <a:rPr lang="en-US" b="1" dirty="0">
                          <a:solidFill>
                            <a:schemeClr val="tx1"/>
                          </a:solidFill>
                        </a:rPr>
                        <a:t>4 bit</a:t>
                      </a:r>
                      <a:endParaRPr lang="id-ID" b="1" dirty="0">
                        <a:solidFill>
                          <a:schemeClr val="tx1"/>
                        </a:solidFill>
                      </a:endParaRPr>
                    </a:p>
                  </a:txBody>
                  <a:tcPr/>
                </a:tc>
                <a:extLst>
                  <a:ext uri="{0D108BD9-81ED-4DB2-BD59-A6C34878D82A}">
                    <a16:rowId xmlns:a16="http://schemas.microsoft.com/office/drawing/2014/main" val="881147703"/>
                  </a:ext>
                </a:extLst>
              </a:tr>
              <a:tr h="370840">
                <a:tc>
                  <a:txBody>
                    <a:bodyPr/>
                    <a:lstStyle/>
                    <a:p>
                      <a:pPr algn="r"/>
                      <a:r>
                        <a:rPr lang="en-US" b="1" dirty="0">
                          <a:solidFill>
                            <a:schemeClr val="tx1"/>
                          </a:solidFill>
                        </a:rPr>
                        <a:t>10011101</a:t>
                      </a:r>
                      <a:endParaRPr lang="id-ID" b="1" dirty="0">
                        <a:solidFill>
                          <a:schemeClr val="tx1"/>
                        </a:solidFill>
                      </a:endParaRPr>
                    </a:p>
                  </a:txBody>
                  <a:tcPr/>
                </a:tc>
                <a:tc>
                  <a:txBody>
                    <a:bodyPr/>
                    <a:lstStyle/>
                    <a:p>
                      <a:pPr algn="ctr"/>
                      <a:r>
                        <a:rPr lang="en-US" b="1" dirty="0">
                          <a:solidFill>
                            <a:schemeClr val="tx1"/>
                          </a:solidFill>
                        </a:rPr>
                        <a:t>8 bit</a:t>
                      </a:r>
                      <a:endParaRPr lang="id-ID" b="1" dirty="0">
                        <a:solidFill>
                          <a:schemeClr val="tx1"/>
                        </a:solidFill>
                      </a:endParaRPr>
                    </a:p>
                  </a:txBody>
                  <a:tcPr/>
                </a:tc>
                <a:extLst>
                  <a:ext uri="{0D108BD9-81ED-4DB2-BD59-A6C34878D82A}">
                    <a16:rowId xmlns:a16="http://schemas.microsoft.com/office/drawing/2014/main" val="293399017"/>
                  </a:ext>
                </a:extLst>
              </a:tr>
            </a:tbl>
          </a:graphicData>
        </a:graphic>
      </p:graphicFrame>
      <p:sp>
        <p:nvSpPr>
          <p:cNvPr id="5" name="Rectangle 4">
            <a:extLst>
              <a:ext uri="{FF2B5EF4-FFF2-40B4-BE49-F238E27FC236}">
                <a16:creationId xmlns:a16="http://schemas.microsoft.com/office/drawing/2014/main" id="{84E431A8-A8DA-4E94-8240-5A7AADF09830}"/>
              </a:ext>
            </a:extLst>
          </p:cNvPr>
          <p:cNvSpPr/>
          <p:nvPr/>
        </p:nvSpPr>
        <p:spPr>
          <a:xfrm>
            <a:off x="5005879" y="2381867"/>
            <a:ext cx="3982478" cy="2246769"/>
          </a:xfrm>
          <a:prstGeom prst="rect">
            <a:avLst/>
          </a:prstGeom>
        </p:spPr>
        <p:txBody>
          <a:bodyPr wrap="square">
            <a:spAutoFit/>
          </a:bodyPr>
          <a:lstStyle/>
          <a:p>
            <a:pPr algn="ctr"/>
            <a:r>
              <a:rPr lang="en-US" dirty="0" err="1">
                <a:solidFill>
                  <a:schemeClr val="tx1"/>
                </a:solidFill>
                <a:latin typeface="+mj-lt"/>
                <a:ea typeface="Calibri" panose="020F0502020204030204" pitchFamily="34" charset="0"/>
                <a:cs typeface="Times New Roman" panose="02020603050405020304" pitchFamily="18" charset="0"/>
              </a:rPr>
              <a:t>Sistem</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bilangan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biner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disusun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dari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angka-angka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sama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seperti</a:t>
            </a:r>
            <a:r>
              <a:rPr lang="en-US" dirty="0">
                <a:solidFill>
                  <a:schemeClr val="tx1"/>
                </a:solidFill>
                <a:latin typeface="+mj-lt"/>
                <a:ea typeface="Calibri" panose="020F0502020204030204" pitchFamily="34" charset="0"/>
                <a:cs typeface="Times New Roman" panose="02020603050405020304" pitchFamily="18" charset="0"/>
              </a:rPr>
              <a:t> system </a:t>
            </a:r>
            <a:r>
              <a:rPr lang="en-US" dirty="0" err="1">
                <a:solidFill>
                  <a:schemeClr val="tx1"/>
                </a:solidFill>
                <a:latin typeface="+mj-lt"/>
                <a:ea typeface="Calibri" panose="020F0502020204030204" pitchFamily="34" charset="0"/>
                <a:cs typeface="Times New Roman" panose="02020603050405020304" pitchFamily="18" charset="0"/>
              </a:rPr>
              <a:t>bilangan</a:t>
            </a:r>
            <a:r>
              <a:rPr lang="en-US" dirty="0">
                <a:solidFill>
                  <a:schemeClr val="tx1"/>
                </a:solidFill>
                <a:latin typeface="+mj-lt"/>
                <a:ea typeface="Calibri" panose="020F0502020204030204" pitchFamily="34" charset="0"/>
                <a:cs typeface="Times New Roman" panose="02020603050405020304" pitchFamily="18" charset="0"/>
              </a:rPr>
              <a:t> decimal </a:t>
            </a:r>
            <a:r>
              <a:rPr lang="en-US" dirty="0" err="1">
                <a:solidFill>
                  <a:schemeClr val="tx1"/>
                </a:solidFill>
                <a:latin typeface="+mj-lt"/>
                <a:ea typeface="Calibri" panose="020F0502020204030204" pitchFamily="34" charset="0"/>
                <a:cs typeface="Times New Roman" panose="02020603050405020304" pitchFamily="18" charset="0"/>
              </a:rPr>
              <a:t>tapi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untuk</a:t>
            </a:r>
            <a:r>
              <a:rPr lang="en-US" dirty="0">
                <a:solidFill>
                  <a:schemeClr val="tx1"/>
                </a:solidFill>
                <a:latin typeface="+mj-lt"/>
                <a:ea typeface="Calibri" panose="020F0502020204030204" pitchFamily="34" charset="0"/>
                <a:cs typeface="Times New Roman" panose="02020603050405020304" pitchFamily="18" charset="0"/>
              </a:rPr>
              <a:t> decimal </a:t>
            </a:r>
            <a:r>
              <a:rPr lang="en-US" dirty="0" err="1">
                <a:solidFill>
                  <a:schemeClr val="tx1"/>
                </a:solidFill>
                <a:latin typeface="+mj-lt"/>
                <a:ea typeface="Calibri" panose="020F0502020204030204" pitchFamily="34" charset="0"/>
                <a:cs typeface="Times New Roman" panose="02020603050405020304" pitchFamily="18" charset="0"/>
              </a:rPr>
              <a:t>menngunakan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angka</a:t>
            </a:r>
            <a:r>
              <a:rPr lang="en-US" dirty="0">
                <a:solidFill>
                  <a:schemeClr val="tx1"/>
                </a:solidFill>
                <a:latin typeface="+mj-lt"/>
                <a:ea typeface="Calibri" panose="020F0502020204030204" pitchFamily="34" charset="0"/>
                <a:cs typeface="Times New Roman" panose="02020603050405020304" pitchFamily="18" charset="0"/>
              </a:rPr>
              <a:t> 0 </a:t>
            </a:r>
            <a:r>
              <a:rPr lang="en-US" dirty="0" err="1">
                <a:solidFill>
                  <a:schemeClr val="tx1"/>
                </a:solidFill>
                <a:latin typeface="+mj-lt"/>
                <a:ea typeface="Calibri" panose="020F0502020204030204" pitchFamily="34" charset="0"/>
                <a:cs typeface="Times New Roman" panose="02020603050405020304" pitchFamily="18" charset="0"/>
              </a:rPr>
              <a:t>sampai</a:t>
            </a:r>
            <a:r>
              <a:rPr lang="en-US" dirty="0">
                <a:solidFill>
                  <a:schemeClr val="tx1"/>
                </a:solidFill>
                <a:latin typeface="+mj-lt"/>
                <a:ea typeface="Calibri" panose="020F0502020204030204" pitchFamily="34" charset="0"/>
                <a:cs typeface="Times New Roman" panose="02020603050405020304" pitchFamily="18" charset="0"/>
              </a:rPr>
              <a:t> 9, system </a:t>
            </a:r>
            <a:r>
              <a:rPr lang="en-US" dirty="0" err="1">
                <a:solidFill>
                  <a:schemeClr val="tx1"/>
                </a:solidFill>
                <a:latin typeface="+mj-lt"/>
                <a:ea typeface="Calibri" panose="020F0502020204030204" pitchFamily="34" charset="0"/>
                <a:cs typeface="Times New Roman" panose="02020603050405020304" pitchFamily="18" charset="0"/>
              </a:rPr>
              <a:t>bilangan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biner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hanya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menggunakan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angka</a:t>
            </a:r>
            <a:r>
              <a:rPr lang="en-US" dirty="0">
                <a:solidFill>
                  <a:schemeClr val="tx1"/>
                </a:solidFill>
                <a:latin typeface="+mj-lt"/>
                <a:ea typeface="Calibri" panose="020F0502020204030204" pitchFamily="34" charset="0"/>
                <a:cs typeface="Times New Roman" panose="02020603050405020304" pitchFamily="18" charset="0"/>
              </a:rPr>
              <a:t> 0 dan 1. </a:t>
            </a:r>
            <a:r>
              <a:rPr lang="en-US" dirty="0" err="1">
                <a:solidFill>
                  <a:schemeClr val="tx1"/>
                </a:solidFill>
                <a:latin typeface="+mj-lt"/>
                <a:ea typeface="Calibri" panose="020F0502020204030204" pitchFamily="34" charset="0"/>
                <a:cs typeface="Times New Roman" panose="02020603050405020304" pitchFamily="18" charset="0"/>
              </a:rPr>
              <a:t>Pengolahan</a:t>
            </a:r>
            <a:r>
              <a:rPr lang="en-US" dirty="0">
                <a:solidFill>
                  <a:schemeClr val="tx1"/>
                </a:solidFill>
                <a:latin typeface="+mj-lt"/>
                <a:ea typeface="Calibri" panose="020F0502020204030204" pitchFamily="34" charset="0"/>
                <a:cs typeface="Times New Roman" panose="02020603050405020304" pitchFamily="18" charset="0"/>
              </a:rPr>
              <a:t> data yang paling </a:t>
            </a:r>
            <a:r>
              <a:rPr lang="en-US" dirty="0" err="1">
                <a:solidFill>
                  <a:schemeClr val="tx1"/>
                </a:solidFill>
                <a:latin typeface="+mj-lt"/>
                <a:ea typeface="Calibri" panose="020F0502020204030204" pitchFamily="34" charset="0"/>
                <a:cs typeface="Times New Roman" panose="02020603050405020304" pitchFamily="18" charset="0"/>
              </a:rPr>
              <a:t>sering</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digunakan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saat</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ini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adalah</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pengolah</a:t>
            </a:r>
            <a:r>
              <a:rPr lang="en-US" dirty="0">
                <a:solidFill>
                  <a:schemeClr val="tx1"/>
                </a:solidFill>
                <a:latin typeface="+mj-lt"/>
                <a:ea typeface="Calibri" panose="020F0502020204030204" pitchFamily="34" charset="0"/>
                <a:cs typeface="Times New Roman" panose="02020603050405020304" pitchFamily="18" charset="0"/>
              </a:rPr>
              <a:t> kata, </a:t>
            </a:r>
            <a:r>
              <a:rPr lang="en-US" dirty="0" err="1">
                <a:solidFill>
                  <a:schemeClr val="tx1"/>
                </a:solidFill>
                <a:latin typeface="+mj-lt"/>
                <a:ea typeface="Calibri" panose="020F0502020204030204" pitchFamily="34" charset="0"/>
                <a:cs typeface="Times New Roman" panose="02020603050405020304" pitchFamily="18" charset="0"/>
              </a:rPr>
              <a:t>ketika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melakukan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suatu</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pengolahan</a:t>
            </a:r>
            <a:r>
              <a:rPr lang="en-US" dirty="0">
                <a:solidFill>
                  <a:schemeClr val="tx1"/>
                </a:solidFill>
                <a:latin typeface="+mj-lt"/>
                <a:ea typeface="Calibri" panose="020F0502020204030204" pitchFamily="34" charset="0"/>
                <a:cs typeface="Times New Roman" panose="02020603050405020304" pitchFamily="18" charset="0"/>
              </a:rPr>
              <a:t> kata, computer </a:t>
            </a:r>
            <a:r>
              <a:rPr lang="en-US" dirty="0" err="1">
                <a:solidFill>
                  <a:schemeClr val="tx1"/>
                </a:solidFill>
                <a:latin typeface="+mj-lt"/>
                <a:ea typeface="Calibri" panose="020F0502020204030204" pitchFamily="34" charset="0"/>
                <a:cs typeface="Times New Roman" panose="02020603050405020304" pitchFamily="18" charset="0"/>
              </a:rPr>
              <a:t>bekerja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dengan</a:t>
            </a:r>
            <a:r>
              <a:rPr lang="en-US" dirty="0">
                <a:solidFill>
                  <a:schemeClr val="tx1"/>
                </a:solidFill>
                <a:latin typeface="+mj-lt"/>
                <a:ea typeface="Calibri" panose="020F0502020204030204" pitchFamily="34" charset="0"/>
                <a:cs typeface="Times New Roman" panose="02020603050405020304" pitchFamily="18" charset="0"/>
              </a:rPr>
              <a:t> keyboard. Ada 101 </a:t>
            </a:r>
            <a:r>
              <a:rPr lang="en-US" dirty="0" err="1">
                <a:solidFill>
                  <a:schemeClr val="tx1"/>
                </a:solidFill>
                <a:latin typeface="+mj-lt"/>
                <a:ea typeface="Calibri" panose="020F0502020204030204" pitchFamily="34" charset="0"/>
                <a:cs typeface="Times New Roman" panose="02020603050405020304" pitchFamily="18" charset="0"/>
              </a:rPr>
              <a:t>tombol</a:t>
            </a:r>
            <a:r>
              <a:rPr lang="en-US" dirty="0">
                <a:solidFill>
                  <a:schemeClr val="tx1"/>
                </a:solidFill>
                <a:latin typeface="+mj-lt"/>
                <a:ea typeface="Calibri" panose="020F0502020204030204" pitchFamily="34" charset="0"/>
                <a:cs typeface="Times New Roman" panose="02020603050405020304" pitchFamily="18" charset="0"/>
              </a:rPr>
              <a:t> yang </a:t>
            </a:r>
            <a:r>
              <a:rPr lang="en-US" dirty="0" err="1">
                <a:solidFill>
                  <a:schemeClr val="tx1"/>
                </a:solidFill>
                <a:latin typeface="+mj-lt"/>
                <a:ea typeface="Calibri" panose="020F0502020204030204" pitchFamily="34" charset="0"/>
                <a:cs typeface="Times New Roman" panose="02020603050405020304" pitchFamily="18" charset="0"/>
              </a:rPr>
              <a:t>mewakili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karakter</a:t>
            </a:r>
            <a:r>
              <a:rPr lang="en-US" dirty="0">
                <a:solidFill>
                  <a:schemeClr val="tx1"/>
                </a:solidFill>
                <a:latin typeface="+mj-lt"/>
                <a:ea typeface="Calibri" panose="020F0502020204030204" pitchFamily="34" charset="0"/>
                <a:cs typeface="Times New Roman" panose="02020603050405020304" pitchFamily="18" charset="0"/>
              </a:rPr>
              <a:t> alphabet A, B, C, </a:t>
            </a:r>
            <a:r>
              <a:rPr lang="en-US" dirty="0" err="1">
                <a:solidFill>
                  <a:schemeClr val="tx1"/>
                </a:solidFill>
                <a:latin typeface="+mj-lt"/>
                <a:ea typeface="Calibri" panose="020F0502020204030204" pitchFamily="34" charset="0"/>
                <a:cs typeface="Times New Roman" panose="02020603050405020304" pitchFamily="18" charset="0"/>
              </a:rPr>
              <a:t>dst</a:t>
            </a:r>
            <a:r>
              <a:rPr lang="en-US" dirty="0">
                <a:solidFill>
                  <a:schemeClr val="tx1"/>
                </a:solidFill>
                <a:latin typeface="+mj-lt"/>
                <a:ea typeface="Calibri" panose="020F0502020204030204" pitchFamily="34" charset="0"/>
                <a:cs typeface="Times New Roman" panose="02020603050405020304" pitchFamily="18" charset="0"/>
              </a:rPr>
              <a:t>.</a:t>
            </a:r>
            <a:endParaRPr lang="id-ID" dirty="0">
              <a:solidFill>
                <a:schemeClr val="tx1"/>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83" name="Google Shape;1383;p49"/>
          <p:cNvSpPr txBox="1">
            <a:spLocks noGrp="1"/>
          </p:cNvSpPr>
          <p:nvPr>
            <p:ph type="subTitle" idx="4"/>
          </p:nvPr>
        </p:nvSpPr>
        <p:spPr>
          <a:xfrm>
            <a:off x="306421" y="2104553"/>
            <a:ext cx="8531158" cy="1776782"/>
          </a:xfrm>
          <a:prstGeom prst="rect">
            <a:avLst/>
          </a:prstGeom>
        </p:spPr>
        <p:txBody>
          <a:bodyPr spcFirstLastPara="1" wrap="square" lIns="91425" tIns="91425" rIns="91425" bIns="91425" anchor="ctr" anchorCtr="0">
            <a:noAutofit/>
          </a:bodyPr>
          <a:lstStyle/>
          <a:p>
            <a:pPr marL="0" indent="0" algn="l"/>
            <a:r>
              <a:rPr lang="en-US" dirty="0" err="1">
                <a:solidFill>
                  <a:schemeClr val="tx1"/>
                </a:solidFill>
                <a:ea typeface="Calibri" panose="020F0502020204030204" pitchFamily="34" charset="0"/>
                <a:cs typeface="Times New Roman" panose="02020603050405020304" pitchFamily="18" charset="0"/>
              </a:rPr>
              <a:t>Terdapat</a:t>
            </a:r>
            <a:r>
              <a:rPr lang="en-US" dirty="0">
                <a:solidFill>
                  <a:schemeClr val="tx1"/>
                </a:solidFill>
                <a:ea typeface="Calibri" panose="020F0502020204030204" pitchFamily="34" charset="0"/>
                <a:cs typeface="Times New Roman" panose="02020603050405020304" pitchFamily="18" charset="0"/>
              </a:rPr>
              <a:t> juga </a:t>
            </a:r>
            <a:r>
              <a:rPr lang="en-US" dirty="0" err="1">
                <a:solidFill>
                  <a:schemeClr val="tx1"/>
                </a:solidFill>
                <a:ea typeface="Calibri" panose="020F0502020204030204" pitchFamily="34" charset="0"/>
                <a:cs typeface="Times New Roman" panose="02020603050405020304" pitchFamily="18" charset="0"/>
              </a:rPr>
              <a:t>karakter</a:t>
            </a:r>
            <a:r>
              <a:rPr lang="en-US" dirty="0">
                <a:solidFill>
                  <a:schemeClr val="tx1"/>
                </a:solidFill>
                <a:ea typeface="Calibri" panose="020F0502020204030204" pitchFamily="34" charset="0"/>
                <a:cs typeface="Times New Roman" panose="02020603050405020304" pitchFamily="18" charset="0"/>
              </a:rPr>
              <a:t> </a:t>
            </a:r>
            <a:r>
              <a:rPr lang="en-US" dirty="0" err="1">
                <a:solidFill>
                  <a:schemeClr val="tx1"/>
                </a:solidFill>
                <a:ea typeface="Calibri" panose="020F0502020204030204" pitchFamily="34" charset="0"/>
                <a:cs typeface="Times New Roman" panose="02020603050405020304" pitchFamily="18" charset="0"/>
              </a:rPr>
              <a:t>angka</a:t>
            </a:r>
            <a:r>
              <a:rPr lang="en-US" dirty="0">
                <a:solidFill>
                  <a:schemeClr val="tx1"/>
                </a:solidFill>
                <a:ea typeface="Calibri" panose="020F0502020204030204" pitchFamily="34" charset="0"/>
                <a:cs typeface="Times New Roman" panose="02020603050405020304" pitchFamily="18" charset="0"/>
              </a:rPr>
              <a:t> 0 </a:t>
            </a:r>
            <a:r>
              <a:rPr lang="en-US" dirty="0" err="1">
                <a:solidFill>
                  <a:schemeClr val="tx1"/>
                </a:solidFill>
                <a:ea typeface="Calibri" panose="020F0502020204030204" pitchFamily="34" charset="0"/>
                <a:cs typeface="Times New Roman" panose="02020603050405020304" pitchFamily="18" charset="0"/>
              </a:rPr>
              <a:t>sampai</a:t>
            </a:r>
            <a:r>
              <a:rPr lang="en-US" dirty="0">
                <a:solidFill>
                  <a:schemeClr val="tx1"/>
                </a:solidFill>
                <a:ea typeface="Calibri" panose="020F0502020204030204" pitchFamily="34" charset="0"/>
                <a:cs typeface="Times New Roman" panose="02020603050405020304" pitchFamily="18" charset="0"/>
              </a:rPr>
              <a:t> 9 dan </a:t>
            </a:r>
            <a:r>
              <a:rPr lang="en-US" dirty="0" err="1">
                <a:solidFill>
                  <a:schemeClr val="tx1"/>
                </a:solidFill>
                <a:ea typeface="Calibri" panose="020F0502020204030204" pitchFamily="34" charset="0"/>
                <a:cs typeface="Times New Roman" panose="02020603050405020304" pitchFamily="18" charset="0"/>
              </a:rPr>
              <a:t>lainnya</a:t>
            </a:r>
            <a:r>
              <a:rPr lang="en-US" dirty="0">
                <a:solidFill>
                  <a:schemeClr val="tx1"/>
                </a:solidFill>
                <a:ea typeface="Calibri" panose="020F0502020204030204" pitchFamily="34" charset="0"/>
                <a:cs typeface="Times New Roman" panose="02020603050405020304" pitchFamily="18" charset="0"/>
              </a:rPr>
              <a:t> </a:t>
            </a:r>
            <a:r>
              <a:rPr lang="en-US" dirty="0" err="1">
                <a:solidFill>
                  <a:schemeClr val="tx1"/>
                </a:solidFill>
                <a:ea typeface="Calibri" panose="020F0502020204030204" pitchFamily="34" charset="0"/>
                <a:cs typeface="Times New Roman" panose="02020603050405020304" pitchFamily="18" charset="0"/>
              </a:rPr>
              <a:t>seperti</a:t>
            </a:r>
            <a:r>
              <a:rPr lang="en-US" dirty="0">
                <a:solidFill>
                  <a:schemeClr val="tx1"/>
                </a:solidFill>
                <a:ea typeface="Calibri" panose="020F0502020204030204" pitchFamily="34" charset="0"/>
                <a:cs typeface="Times New Roman" panose="02020603050405020304" pitchFamily="18" charset="0"/>
              </a:rPr>
              <a:t> , . - ; () : _ ? ! “ # * % &amp;. </a:t>
            </a:r>
            <a:r>
              <a:rPr lang="en-US" dirty="0" err="1">
                <a:solidFill>
                  <a:schemeClr val="tx1"/>
                </a:solidFill>
                <a:ea typeface="Calibri" panose="020F0502020204030204" pitchFamily="34" charset="0"/>
                <a:cs typeface="Times New Roman" panose="02020603050405020304" pitchFamily="18" charset="0"/>
              </a:rPr>
              <a:t>Karakter</a:t>
            </a:r>
            <a:r>
              <a:rPr lang="en-US" dirty="0">
                <a:solidFill>
                  <a:schemeClr val="tx1"/>
                </a:solidFill>
                <a:ea typeface="Calibri" panose="020F0502020204030204" pitchFamily="34" charset="0"/>
                <a:cs typeface="Times New Roman" panose="02020603050405020304" pitchFamily="18" charset="0"/>
              </a:rPr>
              <a:t>- </a:t>
            </a:r>
            <a:r>
              <a:rPr lang="en-US" dirty="0" err="1">
                <a:solidFill>
                  <a:schemeClr val="tx1"/>
                </a:solidFill>
                <a:ea typeface="Calibri" panose="020F0502020204030204" pitchFamily="34" charset="0"/>
                <a:cs typeface="Times New Roman" panose="02020603050405020304" pitchFamily="18" charset="0"/>
              </a:rPr>
              <a:t>karakter</a:t>
            </a:r>
            <a:r>
              <a:rPr lang="en-US" dirty="0">
                <a:solidFill>
                  <a:schemeClr val="tx1"/>
                </a:solidFill>
                <a:ea typeface="Calibri" panose="020F0502020204030204" pitchFamily="34" charset="0"/>
                <a:cs typeface="Times New Roman" panose="02020603050405020304" pitchFamily="18" charset="0"/>
              </a:rPr>
              <a:t> </a:t>
            </a:r>
            <a:r>
              <a:rPr lang="en-US" dirty="0" err="1">
                <a:solidFill>
                  <a:schemeClr val="tx1"/>
                </a:solidFill>
                <a:ea typeface="Calibri" panose="020F0502020204030204" pitchFamily="34" charset="0"/>
                <a:cs typeface="Times New Roman" panose="02020603050405020304" pitchFamily="18" charset="0"/>
              </a:rPr>
              <a:t>tersebut</a:t>
            </a:r>
            <a:r>
              <a:rPr lang="en-US" dirty="0">
                <a:solidFill>
                  <a:schemeClr val="tx1"/>
                </a:solidFill>
                <a:ea typeface="Calibri" panose="020F0502020204030204" pitchFamily="34" charset="0"/>
                <a:cs typeface="Times New Roman" panose="02020603050405020304" pitchFamily="18" charset="0"/>
              </a:rPr>
              <a:t> </a:t>
            </a:r>
            <a:r>
              <a:rPr lang="en-US" dirty="0" err="1">
                <a:solidFill>
                  <a:schemeClr val="tx1"/>
                </a:solidFill>
                <a:ea typeface="Calibri" panose="020F0502020204030204" pitchFamily="34" charset="0"/>
                <a:cs typeface="Times New Roman" panose="02020603050405020304" pitchFamily="18" charset="0"/>
              </a:rPr>
              <a:t>diwakili</a:t>
            </a:r>
            <a:r>
              <a:rPr lang="en-US" dirty="0">
                <a:solidFill>
                  <a:schemeClr val="tx1"/>
                </a:solidFill>
                <a:ea typeface="Calibri" panose="020F0502020204030204" pitchFamily="34" charset="0"/>
                <a:cs typeface="Times New Roman" panose="02020603050405020304" pitchFamily="18" charset="0"/>
              </a:rPr>
              <a:t> oleh </a:t>
            </a:r>
            <a:r>
              <a:rPr lang="en-US" dirty="0" err="1">
                <a:solidFill>
                  <a:schemeClr val="tx1"/>
                </a:solidFill>
                <a:ea typeface="Calibri" panose="020F0502020204030204" pitchFamily="34" charset="0"/>
                <a:cs typeface="Times New Roman" panose="02020603050405020304" pitchFamily="18" charset="0"/>
              </a:rPr>
              <a:t>angka</a:t>
            </a:r>
            <a:r>
              <a:rPr lang="en-US" dirty="0">
                <a:solidFill>
                  <a:schemeClr val="tx1"/>
                </a:solidFill>
                <a:ea typeface="Calibri" panose="020F0502020204030204" pitchFamily="34" charset="0"/>
                <a:cs typeface="Times New Roman" panose="02020603050405020304" pitchFamily="18" charset="0"/>
              </a:rPr>
              <a:t> 0 dan 1. </a:t>
            </a:r>
            <a:r>
              <a:rPr lang="en-US" dirty="0" err="1">
                <a:solidFill>
                  <a:schemeClr val="tx1"/>
                </a:solidFill>
                <a:latin typeface="+mj-lt"/>
                <a:ea typeface="Calibri" panose="020F0502020204030204" pitchFamily="34" charset="0"/>
                <a:cs typeface="Times New Roman" panose="02020603050405020304" pitchFamily="18" charset="0"/>
              </a:rPr>
              <a:t>Karakter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karakter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tersebut</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diwakili</a:t>
            </a:r>
            <a:r>
              <a:rPr lang="en-US" dirty="0">
                <a:solidFill>
                  <a:schemeClr val="tx1"/>
                </a:solidFill>
                <a:latin typeface="+mj-lt"/>
                <a:ea typeface="Calibri" panose="020F0502020204030204" pitchFamily="34" charset="0"/>
                <a:cs typeface="Times New Roman" panose="02020603050405020304" pitchFamily="18" charset="0"/>
              </a:rPr>
              <a:t> oleh </a:t>
            </a:r>
            <a:r>
              <a:rPr lang="en-US" dirty="0" err="1">
                <a:solidFill>
                  <a:schemeClr val="tx1"/>
                </a:solidFill>
                <a:latin typeface="+mj-lt"/>
                <a:ea typeface="Calibri" panose="020F0502020204030204" pitchFamily="34" charset="0"/>
                <a:cs typeface="Times New Roman" panose="02020603050405020304" pitchFamily="18" charset="0"/>
              </a:rPr>
              <a:t>angka</a:t>
            </a:r>
            <a:r>
              <a:rPr lang="en-US" dirty="0">
                <a:solidFill>
                  <a:schemeClr val="tx1"/>
                </a:solidFill>
                <a:latin typeface="+mj-lt"/>
                <a:ea typeface="Calibri" panose="020F0502020204030204" pitchFamily="34" charset="0"/>
                <a:cs typeface="Times New Roman" panose="02020603050405020304" pitchFamily="18" charset="0"/>
              </a:rPr>
              <a:t> 0 dan 1. Bit yang </a:t>
            </a:r>
            <a:r>
              <a:rPr lang="en-US" dirty="0" err="1">
                <a:solidFill>
                  <a:schemeClr val="tx1"/>
                </a:solidFill>
                <a:latin typeface="+mj-lt"/>
                <a:ea typeface="Calibri" panose="020F0502020204030204" pitchFamily="34" charset="0"/>
                <a:cs typeface="Times New Roman" panose="02020603050405020304" pitchFamily="18" charset="0"/>
              </a:rPr>
              <a:t>digunakan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adalah</a:t>
            </a:r>
            <a:r>
              <a:rPr lang="en-US" dirty="0">
                <a:solidFill>
                  <a:schemeClr val="tx1"/>
                </a:solidFill>
                <a:latin typeface="+mj-lt"/>
                <a:ea typeface="Calibri" panose="020F0502020204030204" pitchFamily="34" charset="0"/>
                <a:cs typeface="Times New Roman" panose="02020603050405020304" pitchFamily="18" charset="0"/>
              </a:rPr>
              <a:t> 8 bit </a:t>
            </a:r>
            <a:r>
              <a:rPr lang="en-US" dirty="0" err="1">
                <a:solidFill>
                  <a:schemeClr val="tx1"/>
                </a:solidFill>
                <a:latin typeface="+mj-lt"/>
                <a:ea typeface="Calibri" panose="020F0502020204030204" pitchFamily="34" charset="0"/>
                <a:cs typeface="Times New Roman" panose="02020603050405020304" pitchFamily="18" charset="0"/>
              </a:rPr>
              <a:t>biner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dinamakan</a:t>
            </a:r>
            <a:r>
              <a:rPr lang="en-US" dirty="0">
                <a:solidFill>
                  <a:schemeClr val="tx1"/>
                </a:solidFill>
                <a:latin typeface="+mj-lt"/>
                <a:ea typeface="Calibri" panose="020F0502020204030204" pitchFamily="34" charset="0"/>
                <a:cs typeface="Times New Roman" panose="02020603050405020304" pitchFamily="18" charset="0"/>
              </a:rPr>
              <a:t> Byte. </a:t>
            </a:r>
          </a:p>
          <a:p>
            <a:pPr marL="0" indent="0"/>
            <a:endParaRPr lang="en-US" dirty="0">
              <a:solidFill>
                <a:schemeClr val="tx1"/>
              </a:solidFill>
              <a:latin typeface="+mj-lt"/>
              <a:ea typeface="Calibri" panose="020F0502020204030204" pitchFamily="34" charset="0"/>
              <a:cs typeface="Times New Roman" panose="02020603050405020304" pitchFamily="18" charset="0"/>
            </a:endParaRPr>
          </a:p>
          <a:p>
            <a:pPr marL="0" indent="0"/>
            <a:endParaRPr lang="en-US" dirty="0">
              <a:solidFill>
                <a:schemeClr val="tx1"/>
              </a:solidFill>
              <a:latin typeface="+mj-lt"/>
              <a:ea typeface="Calibri" panose="020F0502020204030204" pitchFamily="34" charset="0"/>
              <a:cs typeface="Times New Roman" panose="02020603050405020304" pitchFamily="18" charset="0"/>
            </a:endParaRPr>
          </a:p>
          <a:p>
            <a:pPr marL="0" indent="0"/>
            <a:endParaRPr lang="en-US" dirty="0">
              <a:solidFill>
                <a:schemeClr val="tx1"/>
              </a:solidFill>
              <a:latin typeface="+mj-lt"/>
              <a:ea typeface="Calibri" panose="020F0502020204030204" pitchFamily="34" charset="0"/>
              <a:cs typeface="Times New Roman" panose="02020603050405020304" pitchFamily="18" charset="0"/>
            </a:endParaRPr>
          </a:p>
          <a:p>
            <a:pPr marL="0" indent="0" algn="l"/>
            <a:r>
              <a:rPr lang="en-US" dirty="0">
                <a:solidFill>
                  <a:schemeClr val="tx1"/>
                </a:solidFill>
                <a:latin typeface="+mj-lt"/>
                <a:ea typeface="Calibri" panose="020F0502020204030204" pitchFamily="34" charset="0"/>
                <a:cs typeface="Times New Roman" panose="02020603050405020304" pitchFamily="18" charset="0"/>
              </a:rPr>
              <a:t>Pada system </a:t>
            </a:r>
            <a:r>
              <a:rPr lang="en-US" dirty="0" err="1">
                <a:solidFill>
                  <a:schemeClr val="tx1"/>
                </a:solidFill>
                <a:latin typeface="+mj-lt"/>
                <a:ea typeface="Calibri" panose="020F0502020204030204" pitchFamily="34" charset="0"/>
                <a:cs typeface="Times New Roman" panose="02020603050405020304" pitchFamily="18" charset="0"/>
              </a:rPr>
              <a:t>bilangan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biner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Banyaknya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kombinasi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dihitung</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dengan</a:t>
            </a:r>
            <a:r>
              <a:rPr lang="en-US" dirty="0">
                <a:solidFill>
                  <a:schemeClr val="tx1"/>
                </a:solidFill>
                <a:latin typeface="+mj-lt"/>
                <a:ea typeface="Calibri" panose="020F0502020204030204" pitchFamily="34" charset="0"/>
                <a:cs typeface="Times New Roman" panose="02020603050405020304" pitchFamily="18" charset="0"/>
              </a:rPr>
              <a:t> 2</a:t>
            </a:r>
            <a:r>
              <a:rPr lang="en-US" dirty="0">
                <a:solidFill>
                  <a:schemeClr val="tx1"/>
                </a:solidFill>
                <a:latin typeface="+mj-lt"/>
                <a:ea typeface="Calibri" panose="020F0502020204030204" pitchFamily="34" charset="0"/>
                <a:cs typeface="Calibri" panose="020F0502020204030204" pitchFamily="34" charset="0"/>
              </a:rPr>
              <a:t>n</a:t>
            </a:r>
            <a:r>
              <a:rPr lang="en-US" dirty="0">
                <a:solidFill>
                  <a:schemeClr val="tx1"/>
                </a:solidFill>
                <a:latin typeface="+mj-lt"/>
                <a:ea typeface="Calibri" panose="020F0502020204030204" pitchFamily="34" charset="0"/>
                <a:cs typeface="Times New Roman" panose="02020603050405020304" pitchFamily="18" charset="0"/>
              </a:rPr>
              <a:t> </a:t>
            </a:r>
            <a:r>
              <a:rPr lang="en-US" dirty="0">
                <a:solidFill>
                  <a:schemeClr val="tx1"/>
                </a:solidFill>
                <a:latin typeface="+mj-lt"/>
                <a:ea typeface="Calibri" panose="020F0502020204030204" pitchFamily="34" charset="0"/>
                <a:cs typeface="Calibri" panose="020F0502020204030204" pitchFamily="34" charset="0"/>
              </a:rPr>
              <a:t>≤</a:t>
            </a:r>
            <a:r>
              <a:rPr lang="en-US" dirty="0">
                <a:solidFill>
                  <a:schemeClr val="tx1"/>
                </a:solidFill>
                <a:latin typeface="+mj-lt"/>
                <a:ea typeface="Calibri" panose="020F0502020204030204" pitchFamily="34" charset="0"/>
                <a:cs typeface="Times New Roman" panose="02020603050405020304" pitchFamily="18" charset="0"/>
              </a:rPr>
              <a:t> m, </a:t>
            </a:r>
            <a:r>
              <a:rPr lang="en-US" dirty="0" err="1">
                <a:solidFill>
                  <a:schemeClr val="tx1"/>
                </a:solidFill>
                <a:latin typeface="+mj-lt"/>
                <a:ea typeface="Calibri" panose="020F0502020204030204" pitchFamily="34" charset="0"/>
                <a:cs typeface="Times New Roman" panose="02020603050405020304" pitchFamily="18" charset="0"/>
              </a:rPr>
              <a:t>dimana</a:t>
            </a:r>
            <a:r>
              <a:rPr lang="en-US" dirty="0">
                <a:solidFill>
                  <a:schemeClr val="tx1"/>
                </a:solidFill>
                <a:latin typeface="+mj-lt"/>
                <a:ea typeface="Calibri" panose="020F0502020204030204" pitchFamily="34" charset="0"/>
                <a:cs typeface="Times New Roman" panose="02020603050405020304" pitchFamily="18" charset="0"/>
              </a:rPr>
              <a:t> n </a:t>
            </a:r>
            <a:r>
              <a:rPr lang="en-US" dirty="0" err="1">
                <a:solidFill>
                  <a:schemeClr val="tx1"/>
                </a:solidFill>
                <a:latin typeface="+mj-lt"/>
                <a:ea typeface="Calibri" panose="020F0502020204030204" pitchFamily="34" charset="0"/>
                <a:cs typeface="Times New Roman" panose="02020603050405020304" pitchFamily="18" charset="0"/>
              </a:rPr>
              <a:t>adalah</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jumlah</a:t>
            </a:r>
            <a:r>
              <a:rPr lang="en-US" dirty="0">
                <a:solidFill>
                  <a:schemeClr val="tx1"/>
                </a:solidFill>
                <a:latin typeface="+mj-lt"/>
                <a:ea typeface="Calibri" panose="020F0502020204030204" pitchFamily="34" charset="0"/>
                <a:cs typeface="Times New Roman" panose="02020603050405020304" pitchFamily="18" charset="0"/>
              </a:rPr>
              <a:t> bit, m </a:t>
            </a:r>
            <a:r>
              <a:rPr lang="en-US" dirty="0" err="1">
                <a:solidFill>
                  <a:schemeClr val="tx1"/>
                </a:solidFill>
                <a:latin typeface="+mj-lt"/>
                <a:ea typeface="Calibri" panose="020F0502020204030204" pitchFamily="34" charset="0"/>
                <a:cs typeface="Times New Roman" panose="02020603050405020304" pitchFamily="18" charset="0"/>
              </a:rPr>
              <a:t>afalah</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kombinasi</a:t>
            </a:r>
            <a:r>
              <a:rPr lang="en-US" dirty="0">
                <a:solidFill>
                  <a:schemeClr val="tx1"/>
                </a:solidFill>
                <a:latin typeface="+mj-lt"/>
                <a:ea typeface="Calibri" panose="020F0502020204030204" pitchFamily="34" charset="0"/>
                <a:cs typeface="Times New Roman" panose="02020603050405020304" pitchFamily="18" charset="0"/>
              </a:rPr>
              <a:t> yang </a:t>
            </a:r>
            <a:r>
              <a:rPr lang="en-US" dirty="0" err="1">
                <a:solidFill>
                  <a:schemeClr val="tx1"/>
                </a:solidFill>
                <a:latin typeface="+mj-lt"/>
                <a:ea typeface="Calibri" panose="020F0502020204030204" pitchFamily="34" charset="0"/>
                <a:cs typeface="Times New Roman" panose="02020603050405020304" pitchFamily="18" charset="0"/>
              </a:rPr>
              <a:t>dapat</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diwakili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sehingga</a:t>
            </a:r>
            <a:r>
              <a:rPr lang="en-US" dirty="0">
                <a:solidFill>
                  <a:schemeClr val="tx1"/>
                </a:solidFill>
                <a:latin typeface="+mj-lt"/>
                <a:ea typeface="Calibri" panose="020F0502020204030204" pitchFamily="34" charset="0"/>
                <a:cs typeface="Times New Roman" panose="02020603050405020304" pitchFamily="18" charset="0"/>
              </a:rPr>
              <a:t> pada 8 bit </a:t>
            </a:r>
            <a:r>
              <a:rPr lang="en-US" dirty="0" err="1">
                <a:solidFill>
                  <a:schemeClr val="tx1"/>
                </a:solidFill>
                <a:latin typeface="+mj-lt"/>
                <a:ea typeface="Calibri" panose="020F0502020204030204" pitchFamily="34" charset="0"/>
                <a:cs typeface="Times New Roman" panose="02020603050405020304" pitchFamily="18" charset="0"/>
              </a:rPr>
              <a:t>biner</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dapat</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mewakili</a:t>
            </a:r>
            <a:r>
              <a:rPr lang="en-US" dirty="0">
                <a:solidFill>
                  <a:schemeClr val="tx1"/>
                </a:solidFill>
                <a:latin typeface="+mj-lt"/>
                <a:ea typeface="Calibri" panose="020F0502020204030204" pitchFamily="34" charset="0"/>
                <a:cs typeface="Times New Roman" panose="02020603050405020304" pitchFamily="18" charset="0"/>
              </a:rPr>
              <a:t> 2*8=256 </a:t>
            </a:r>
            <a:r>
              <a:rPr lang="en-US" dirty="0" err="1">
                <a:solidFill>
                  <a:schemeClr val="tx1"/>
                </a:solidFill>
                <a:latin typeface="+mj-lt"/>
                <a:ea typeface="Calibri" panose="020F0502020204030204" pitchFamily="34" charset="0"/>
                <a:cs typeface="Times New Roman" panose="02020603050405020304" pitchFamily="18" charset="0"/>
              </a:rPr>
              <a:t>kombinasi</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maksimal</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Ketika</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megetik</a:t>
            </a:r>
            <a:r>
              <a:rPr lang="en-US" dirty="0">
                <a:solidFill>
                  <a:schemeClr val="tx1"/>
                </a:solidFill>
                <a:latin typeface="+mj-lt"/>
                <a:ea typeface="Calibri" panose="020F0502020204030204" pitchFamily="34" charset="0"/>
                <a:cs typeface="Times New Roman" panose="02020603050405020304" pitchFamily="18" charset="0"/>
              </a:rPr>
              <a:t> kata “digital” symbol yang </a:t>
            </a:r>
            <a:r>
              <a:rPr lang="en-US" dirty="0" err="1">
                <a:solidFill>
                  <a:schemeClr val="tx1"/>
                </a:solidFill>
                <a:latin typeface="+mj-lt"/>
                <a:ea typeface="Calibri" panose="020F0502020204030204" pitchFamily="34" charset="0"/>
                <a:cs typeface="Times New Roman" panose="02020603050405020304" pitchFamily="18" charset="0"/>
              </a:rPr>
              <a:t>digunakan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adalah</a:t>
            </a:r>
            <a:r>
              <a:rPr lang="en-US" dirty="0">
                <a:solidFill>
                  <a:schemeClr val="tx1"/>
                </a:solidFill>
                <a:latin typeface="+mj-lt"/>
                <a:ea typeface="Calibri" panose="020F0502020204030204" pitchFamily="34" charset="0"/>
                <a:cs typeface="Times New Roman" panose="02020603050405020304" pitchFamily="18" charset="0"/>
              </a:rPr>
              <a:t> 6 </a:t>
            </a:r>
            <a:r>
              <a:rPr lang="en-US" dirty="0" err="1">
                <a:solidFill>
                  <a:schemeClr val="tx1"/>
                </a:solidFill>
                <a:latin typeface="+mj-lt"/>
                <a:ea typeface="Calibri" panose="020F0502020204030204" pitchFamily="34" charset="0"/>
                <a:cs typeface="Times New Roman" panose="02020603050405020304" pitchFamily="18" charset="0"/>
              </a:rPr>
              <a:t>huruf</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saat</a:t>
            </a:r>
            <a:r>
              <a:rPr lang="en-US" dirty="0">
                <a:solidFill>
                  <a:schemeClr val="tx1"/>
                </a:solidFill>
                <a:latin typeface="+mj-lt"/>
                <a:ea typeface="Calibri" panose="020F0502020204030204" pitchFamily="34" charset="0"/>
                <a:cs typeface="Times New Roman" panose="02020603050405020304" pitchFamily="18" charset="0"/>
              </a:rPr>
              <a:t> computer </a:t>
            </a:r>
            <a:r>
              <a:rPr lang="en-US" dirty="0" err="1">
                <a:solidFill>
                  <a:schemeClr val="tx1"/>
                </a:solidFill>
                <a:latin typeface="+mj-lt"/>
                <a:ea typeface="Calibri" panose="020F0502020204030204" pitchFamily="34" charset="0"/>
                <a:cs typeface="Times New Roman" panose="02020603050405020304" pitchFamily="18" charset="0"/>
              </a:rPr>
              <a:t>mengolahnya</a:t>
            </a:r>
            <a:r>
              <a:rPr lang="en-US" dirty="0">
                <a:solidFill>
                  <a:schemeClr val="tx1"/>
                </a:solidFill>
                <a:latin typeface="+mj-lt"/>
                <a:ea typeface="Calibri" panose="020F0502020204030204" pitchFamily="34" charset="0"/>
                <a:cs typeface="Times New Roman" panose="02020603050405020304" pitchFamily="18" charset="0"/>
              </a:rPr>
              <a:t> 6 </a:t>
            </a:r>
            <a:r>
              <a:rPr lang="en-US" dirty="0" err="1">
                <a:solidFill>
                  <a:schemeClr val="tx1"/>
                </a:solidFill>
                <a:latin typeface="+mj-lt"/>
                <a:ea typeface="Calibri" panose="020F0502020204030204" pitchFamily="34" charset="0"/>
                <a:cs typeface="Times New Roman" panose="02020603050405020304" pitchFamily="18" charset="0"/>
              </a:rPr>
              <a:t>huruf</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tersebut</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didigitalkan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menjadi</a:t>
            </a:r>
            <a:r>
              <a:rPr lang="en-US" dirty="0">
                <a:solidFill>
                  <a:schemeClr val="tx1"/>
                </a:solidFill>
                <a:latin typeface="+mj-lt"/>
                <a:ea typeface="Calibri" panose="020F0502020204030204" pitchFamily="34" charset="0"/>
                <a:cs typeface="Times New Roman" panose="02020603050405020304" pitchFamily="18" charset="0"/>
              </a:rPr>
              <a:t> 6 bytes, yang </a:t>
            </a:r>
            <a:r>
              <a:rPr lang="en-US" dirty="0" err="1">
                <a:solidFill>
                  <a:schemeClr val="tx1"/>
                </a:solidFill>
                <a:latin typeface="+mj-lt"/>
                <a:ea typeface="Calibri" panose="020F0502020204030204" pitchFamily="34" charset="0"/>
                <a:cs typeface="Times New Roman" panose="02020603050405020304" pitchFamily="18" charset="0"/>
              </a:rPr>
              <a:t>kemudian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diisimoan</a:t>
            </a:r>
            <a:r>
              <a:rPr lang="en-US" dirty="0">
                <a:solidFill>
                  <a:schemeClr val="tx1"/>
                </a:solidFill>
                <a:latin typeface="+mj-lt"/>
                <a:ea typeface="Calibri" panose="020F0502020204030204" pitchFamily="34" charset="0"/>
                <a:cs typeface="Times New Roman" panose="02020603050405020304" pitchFamily="18" charset="0"/>
              </a:rPr>
              <a:t> pada RAM compute </a:t>
            </a:r>
            <a:r>
              <a:rPr lang="en-US" dirty="0" err="1">
                <a:solidFill>
                  <a:schemeClr val="tx1"/>
                </a:solidFill>
                <a:latin typeface="+mj-lt"/>
                <a:ea typeface="Calibri" panose="020F0502020204030204" pitchFamily="34" charset="0"/>
                <a:cs typeface="Times New Roman" panose="02020603050405020304" pitchFamily="18" charset="0"/>
              </a:rPr>
              <a:t>saat</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mengetik</a:t>
            </a:r>
            <a:r>
              <a:rPr lang="en-US" dirty="0">
                <a:solidFill>
                  <a:schemeClr val="tx1"/>
                </a:solidFill>
                <a:latin typeface="+mj-lt"/>
                <a:ea typeface="Calibri" panose="020F0502020204030204" pitchFamily="34" charset="0"/>
                <a:cs typeface="Times New Roman" panose="02020603050405020304" pitchFamily="18" charset="0"/>
              </a:rPr>
              <a:t> dan </a:t>
            </a:r>
            <a:r>
              <a:rPr lang="en-US" dirty="0" err="1">
                <a:solidFill>
                  <a:schemeClr val="tx1"/>
                </a:solidFill>
                <a:latin typeface="+mj-lt"/>
                <a:ea typeface="Calibri" panose="020F0502020204030204" pitchFamily="34" charset="0"/>
                <a:cs typeface="Times New Roman" panose="02020603050405020304" pitchFamily="18" charset="0"/>
              </a:rPr>
              <a:t>kemudian</a:t>
            </a:r>
            <a:r>
              <a:rPr lang="en-US" dirty="0">
                <a:solidFill>
                  <a:schemeClr val="tx1"/>
                </a:solidFill>
                <a:latin typeface="+mj-lt"/>
                <a:ea typeface="Calibri" panose="020F0502020204030204" pitchFamily="34" charset="0"/>
                <a:cs typeface="Times New Roman" panose="02020603050405020304" pitchFamily="18" charset="0"/>
              </a:rPr>
              <a:t> </a:t>
            </a:r>
            <a:r>
              <a:rPr lang="en-US" dirty="0" err="1">
                <a:solidFill>
                  <a:schemeClr val="tx1"/>
                </a:solidFill>
                <a:latin typeface="+mj-lt"/>
                <a:ea typeface="Calibri" panose="020F0502020204030204" pitchFamily="34" charset="0"/>
                <a:cs typeface="Times New Roman" panose="02020603050405020304" pitchFamily="18" charset="0"/>
              </a:rPr>
              <a:t>disimoan</a:t>
            </a:r>
            <a:r>
              <a:rPr lang="en-US" dirty="0">
                <a:solidFill>
                  <a:schemeClr val="tx1"/>
                </a:solidFill>
                <a:latin typeface="+mj-lt"/>
                <a:ea typeface="Calibri" panose="020F0502020204030204" pitchFamily="34" charset="0"/>
                <a:cs typeface="Times New Roman" panose="02020603050405020304" pitchFamily="18" charset="0"/>
              </a:rPr>
              <a:t> pada </a:t>
            </a:r>
            <a:r>
              <a:rPr lang="en-US" dirty="0" err="1">
                <a:solidFill>
                  <a:schemeClr val="tx1"/>
                </a:solidFill>
                <a:latin typeface="+mj-lt"/>
                <a:ea typeface="Calibri" panose="020F0502020204030204" pitchFamily="34" charset="0"/>
                <a:cs typeface="Times New Roman" panose="02020603050405020304" pitchFamily="18" charset="0"/>
              </a:rPr>
              <a:t>harddisk</a:t>
            </a:r>
            <a:r>
              <a:rPr lang="en-US" dirty="0">
                <a:solidFill>
                  <a:schemeClr val="tx1"/>
                </a:solidFill>
                <a:latin typeface="+mj-lt"/>
                <a:ea typeface="Calibri" panose="020F0502020204030204" pitchFamily="34" charset="0"/>
                <a:cs typeface="Times New Roman" panose="02020603050405020304" pitchFamily="18" charset="0"/>
              </a:rPr>
              <a:t>.</a:t>
            </a:r>
            <a:endParaRPr lang="id-ID" dirty="0">
              <a:solidFill>
                <a:schemeClr val="tx1"/>
              </a:solidFill>
              <a:latin typeface="+mj-lt"/>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5" name="Subtitle 4">
            <a:extLst>
              <a:ext uri="{FF2B5EF4-FFF2-40B4-BE49-F238E27FC236}">
                <a16:creationId xmlns:a16="http://schemas.microsoft.com/office/drawing/2014/main" id="{8FBD4F99-4114-4D6C-9248-5345C64D7957}"/>
              </a:ext>
            </a:extLst>
          </p:cNvPr>
          <p:cNvSpPr>
            <a:spLocks noGrp="1"/>
          </p:cNvSpPr>
          <p:nvPr>
            <p:ph type="subTitle" idx="1"/>
          </p:nvPr>
        </p:nvSpPr>
        <p:spPr>
          <a:xfrm>
            <a:off x="1274323" y="4319080"/>
            <a:ext cx="6566171" cy="498205"/>
          </a:xfrm>
        </p:spPr>
        <p:txBody>
          <a:bodyPr/>
          <a:lstStyle/>
          <a:p>
            <a:r>
              <a:rPr lang="en-US" altLang="id-ID" sz="1800" b="1" i="1" dirty="0" err="1">
                <a:solidFill>
                  <a:schemeClr val="tx1"/>
                </a:solidFill>
                <a:latin typeface="Bahnschrift SemiBold Condensed" panose="020B0502040204020203" pitchFamily="34" charset="0"/>
                <a:ea typeface="Calibri" panose="020F0502020204030204" pitchFamily="34" charset="0"/>
                <a:cs typeface="Times New Roman" panose="02020603050405020304" pitchFamily="18" charset="0"/>
              </a:rPr>
              <a:t>Tabel</a:t>
            </a:r>
            <a:r>
              <a:rPr lang="en-US" altLang="id-ID" sz="1800" b="1" i="1" dirty="0">
                <a:solidFill>
                  <a:schemeClr val="tx1"/>
                </a:solidFill>
                <a:latin typeface="Bahnschrift SemiBold Condensed" panose="020B0502040204020203" pitchFamily="34" charset="0"/>
                <a:ea typeface="Calibri" panose="020F0502020204030204" pitchFamily="34" charset="0"/>
                <a:cs typeface="Times New Roman" panose="02020603050405020304" pitchFamily="18" charset="0"/>
              </a:rPr>
              <a:t>: </a:t>
            </a:r>
            <a:r>
              <a:rPr lang="en-US" altLang="id-ID" sz="1800" b="1" i="1" dirty="0" err="1">
                <a:solidFill>
                  <a:schemeClr val="tx1"/>
                </a:solidFill>
                <a:latin typeface="Bahnschrift SemiBold Condensed" panose="020B0502040204020203" pitchFamily="34" charset="0"/>
                <a:ea typeface="Calibri" panose="020F0502020204030204" pitchFamily="34" charset="0"/>
                <a:cs typeface="Times New Roman" panose="02020603050405020304" pitchFamily="18" charset="0"/>
              </a:rPr>
              <a:t>Perbandingan</a:t>
            </a:r>
            <a:r>
              <a:rPr lang="en-US" altLang="id-ID" sz="1800" b="1" i="1" dirty="0">
                <a:solidFill>
                  <a:schemeClr val="tx1"/>
                </a:solidFill>
                <a:latin typeface="Bahnschrift SemiBold Condensed" panose="020B0502040204020203" pitchFamily="34" charset="0"/>
                <a:ea typeface="Calibri" panose="020F0502020204030204" pitchFamily="34" charset="0"/>
                <a:cs typeface="Times New Roman" panose="02020603050405020304" pitchFamily="18" charset="0"/>
              </a:rPr>
              <a:t> </a:t>
            </a:r>
            <a:r>
              <a:rPr lang="en-US" altLang="id-ID" sz="1800" b="1" i="1" dirty="0" err="1">
                <a:solidFill>
                  <a:schemeClr val="tx1"/>
                </a:solidFill>
                <a:latin typeface="Bahnschrift SemiBold Condensed" panose="020B0502040204020203" pitchFamily="34" charset="0"/>
                <a:ea typeface="Calibri" panose="020F0502020204030204" pitchFamily="34" charset="0"/>
                <a:cs typeface="Times New Roman" panose="02020603050405020304" pitchFamily="18" charset="0"/>
              </a:rPr>
              <a:t>Ukuran</a:t>
            </a:r>
            <a:r>
              <a:rPr lang="en-US" altLang="id-ID" sz="1800" b="1" i="1" dirty="0">
                <a:solidFill>
                  <a:schemeClr val="tx1"/>
                </a:solidFill>
                <a:latin typeface="Bahnschrift SemiBold Condensed" panose="020B0502040204020203" pitchFamily="34" charset="0"/>
                <a:ea typeface="Calibri" panose="020F0502020204030204" pitchFamily="34" charset="0"/>
                <a:cs typeface="Times New Roman" panose="02020603050405020304" pitchFamily="18" charset="0"/>
              </a:rPr>
              <a:t> Unit Data</a:t>
            </a:r>
            <a:endParaRPr lang="id-ID" sz="1800" b="1" dirty="0">
              <a:solidFill>
                <a:schemeClr val="tx1"/>
              </a:solidFill>
              <a:latin typeface="Bahnschrift SemiBold Condensed" panose="020B0502040204020203" pitchFamily="34" charset="0"/>
            </a:endParaRPr>
          </a:p>
          <a:p>
            <a:endParaRPr lang="id-ID" sz="1800" dirty="0"/>
          </a:p>
        </p:txBody>
      </p:sp>
      <p:graphicFrame>
        <p:nvGraphicFramePr>
          <p:cNvPr id="14" name="Table 13">
            <a:extLst>
              <a:ext uri="{FF2B5EF4-FFF2-40B4-BE49-F238E27FC236}">
                <a16:creationId xmlns:a16="http://schemas.microsoft.com/office/drawing/2014/main" id="{940CB3F9-0A0C-41C0-9855-76D2B14F1A65}"/>
              </a:ext>
            </a:extLst>
          </p:cNvPr>
          <p:cNvGraphicFramePr>
            <a:graphicFrameLocks noGrp="1"/>
          </p:cNvGraphicFramePr>
          <p:nvPr>
            <p:extLst>
              <p:ext uri="{D42A27DB-BD31-4B8C-83A1-F6EECF244321}">
                <p14:modId xmlns:p14="http://schemas.microsoft.com/office/powerpoint/2010/main" val="2803017752"/>
              </p:ext>
            </p:extLst>
          </p:nvPr>
        </p:nvGraphicFramePr>
        <p:xfrm>
          <a:off x="1274323" y="1017599"/>
          <a:ext cx="6566171" cy="3159569"/>
        </p:xfrm>
        <a:graphic>
          <a:graphicData uri="http://schemas.openxmlformats.org/drawingml/2006/table">
            <a:tbl>
              <a:tblPr firstRow="1" firstCol="1" bandRow="1">
                <a:tableStyleId>{5C22544A-7EE6-4342-B048-85BDC9FD1C3A}</a:tableStyleId>
              </a:tblPr>
              <a:tblGrid>
                <a:gridCol w="1190275">
                  <a:extLst>
                    <a:ext uri="{9D8B030D-6E8A-4147-A177-3AD203B41FA5}">
                      <a16:colId xmlns:a16="http://schemas.microsoft.com/office/drawing/2014/main" val="1206848764"/>
                    </a:ext>
                  </a:extLst>
                </a:gridCol>
                <a:gridCol w="1434508">
                  <a:extLst>
                    <a:ext uri="{9D8B030D-6E8A-4147-A177-3AD203B41FA5}">
                      <a16:colId xmlns:a16="http://schemas.microsoft.com/office/drawing/2014/main" val="1659620640"/>
                    </a:ext>
                  </a:extLst>
                </a:gridCol>
                <a:gridCol w="756751">
                  <a:extLst>
                    <a:ext uri="{9D8B030D-6E8A-4147-A177-3AD203B41FA5}">
                      <a16:colId xmlns:a16="http://schemas.microsoft.com/office/drawing/2014/main" val="4108192103"/>
                    </a:ext>
                  </a:extLst>
                </a:gridCol>
                <a:gridCol w="797768">
                  <a:extLst>
                    <a:ext uri="{9D8B030D-6E8A-4147-A177-3AD203B41FA5}">
                      <a16:colId xmlns:a16="http://schemas.microsoft.com/office/drawing/2014/main" val="2536733760"/>
                    </a:ext>
                  </a:extLst>
                </a:gridCol>
                <a:gridCol w="2386869">
                  <a:extLst>
                    <a:ext uri="{9D8B030D-6E8A-4147-A177-3AD203B41FA5}">
                      <a16:colId xmlns:a16="http://schemas.microsoft.com/office/drawing/2014/main" val="3771610326"/>
                    </a:ext>
                  </a:extLst>
                </a:gridCol>
              </a:tblGrid>
              <a:tr h="237529">
                <a:tc>
                  <a:txBody>
                    <a:bodyPr/>
                    <a:lstStyle/>
                    <a:p>
                      <a:r>
                        <a:rPr lang="en-US" dirty="0"/>
                        <a:t>UNIT</a:t>
                      </a:r>
                      <a:endParaRPr lang="id-ID" dirty="0"/>
                    </a:p>
                  </a:txBody>
                  <a:tcPr marL="68580" marR="68580" marT="0" marB="0"/>
                </a:tc>
                <a:tc>
                  <a:txBody>
                    <a:bodyPr/>
                    <a:lstStyle/>
                    <a:p>
                      <a:pPr>
                        <a:lnSpc>
                          <a:spcPct val="115000"/>
                        </a:lnSpc>
                        <a:spcAft>
                          <a:spcPts val="0"/>
                        </a:spcAft>
                      </a:pPr>
                      <a:r>
                        <a:rPr lang="en-US" sz="1200">
                          <a:effectLst/>
                        </a:rPr>
                        <a:t>DEFINISI</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BYTE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BIT</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CONTOH APLIKASI</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85582"/>
                  </a:ext>
                </a:extLst>
              </a:tr>
              <a:tr h="415465">
                <a:tc>
                  <a:txBody>
                    <a:bodyPr/>
                    <a:lstStyle/>
                    <a:p>
                      <a:pPr>
                        <a:lnSpc>
                          <a:spcPct val="115000"/>
                        </a:lnSpc>
                        <a:spcAft>
                          <a:spcPts val="0"/>
                        </a:spcAft>
                      </a:pPr>
                      <a:r>
                        <a:rPr lang="en-US" sz="1100" dirty="0">
                          <a:effectLst/>
                        </a:rPr>
                        <a:t>Bit(b)</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Binary Digit, 0 dan 1</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On/Off, </a:t>
                      </a:r>
                      <a:r>
                        <a:rPr lang="en-US" sz="1100" dirty="0" err="1">
                          <a:solidFill>
                            <a:schemeClr val="bg1"/>
                          </a:solidFill>
                          <a:effectLst/>
                        </a:rPr>
                        <a:t>buka</a:t>
                      </a:r>
                      <a:r>
                        <a:rPr lang="en-US" sz="1100" dirty="0">
                          <a:solidFill>
                            <a:schemeClr val="bg1"/>
                          </a:solidFill>
                          <a:effectLst/>
                        </a:rPr>
                        <a:t>/</a:t>
                      </a:r>
                      <a:r>
                        <a:rPr lang="en-US" sz="1100" dirty="0" err="1">
                          <a:solidFill>
                            <a:schemeClr val="bg1"/>
                          </a:solidFill>
                          <a:effectLst/>
                        </a:rPr>
                        <a:t>tutup</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0418168"/>
                  </a:ext>
                </a:extLst>
              </a:tr>
              <a:tr h="200840">
                <a:tc>
                  <a:txBody>
                    <a:bodyPr/>
                    <a:lstStyle/>
                    <a:p>
                      <a:pPr>
                        <a:lnSpc>
                          <a:spcPct val="115000"/>
                        </a:lnSpc>
                        <a:spcAft>
                          <a:spcPts val="0"/>
                        </a:spcAft>
                      </a:pPr>
                      <a:r>
                        <a:rPr lang="en-US" sz="1100">
                          <a:effectLst/>
                        </a:rPr>
                        <a:t>Byte(B)</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8 bit</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8</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err="1">
                          <a:solidFill>
                            <a:schemeClr val="bg1"/>
                          </a:solidFill>
                          <a:effectLst/>
                        </a:rPr>
                        <a:t>Kode</a:t>
                      </a:r>
                      <a:r>
                        <a:rPr lang="en-US" sz="1100" dirty="0">
                          <a:solidFill>
                            <a:schemeClr val="bg1"/>
                          </a:solidFill>
                          <a:effectLst/>
                        </a:rPr>
                        <a:t> ASCII</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8736654"/>
                  </a:ext>
                </a:extLst>
              </a:tr>
              <a:tr h="630090">
                <a:tc>
                  <a:txBody>
                    <a:bodyPr/>
                    <a:lstStyle/>
                    <a:p>
                      <a:pPr>
                        <a:lnSpc>
                          <a:spcPct val="115000"/>
                        </a:lnSpc>
                        <a:spcAft>
                          <a:spcPts val="0"/>
                        </a:spcAft>
                      </a:pPr>
                      <a:r>
                        <a:rPr lang="en-US" sz="1100">
                          <a:effectLst/>
                        </a:rPr>
                        <a:t>Kilobyte(KB)</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1.024 byte</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1000</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8000</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err="1">
                          <a:solidFill>
                            <a:schemeClr val="bg1"/>
                          </a:solidFill>
                          <a:effectLst/>
                        </a:rPr>
                        <a:t>Ukuran</a:t>
                      </a:r>
                      <a:r>
                        <a:rPr lang="en-US" sz="1100" dirty="0">
                          <a:solidFill>
                            <a:schemeClr val="bg1"/>
                          </a:solidFill>
                          <a:effectLst/>
                        </a:rPr>
                        <a:t> email </a:t>
                      </a:r>
                      <a:r>
                        <a:rPr lang="en-US" sz="1100" dirty="0" err="1">
                          <a:solidFill>
                            <a:schemeClr val="bg1"/>
                          </a:solidFill>
                          <a:effectLst/>
                        </a:rPr>
                        <a:t>biasa</a:t>
                      </a:r>
                      <a:r>
                        <a:rPr lang="en-US" sz="1100" dirty="0">
                          <a:solidFill>
                            <a:schemeClr val="bg1"/>
                          </a:solidFill>
                          <a:effectLst/>
                        </a:rPr>
                        <a:t>= 2 kb</a:t>
                      </a:r>
                      <a:endParaRPr lang="id-ID" sz="1100" dirty="0">
                        <a:solidFill>
                          <a:schemeClr val="bg1"/>
                        </a:solidFill>
                        <a:effectLst/>
                      </a:endParaRPr>
                    </a:p>
                    <a:p>
                      <a:pPr>
                        <a:lnSpc>
                          <a:spcPct val="115000"/>
                        </a:lnSpc>
                        <a:spcAft>
                          <a:spcPts val="0"/>
                        </a:spcAft>
                      </a:pPr>
                      <a:r>
                        <a:rPr lang="en-US" sz="1100" dirty="0">
                          <a:solidFill>
                            <a:schemeClr val="bg1"/>
                          </a:solidFill>
                          <a:effectLst/>
                        </a:rPr>
                        <a:t>10 </a:t>
                      </a:r>
                      <a:r>
                        <a:rPr lang="en-US" sz="1100" dirty="0" err="1">
                          <a:solidFill>
                            <a:schemeClr val="bg1"/>
                          </a:solidFill>
                          <a:effectLst/>
                        </a:rPr>
                        <a:t>halaman</a:t>
                      </a:r>
                      <a:r>
                        <a:rPr lang="en-US" sz="1100" dirty="0">
                          <a:solidFill>
                            <a:schemeClr val="bg1"/>
                          </a:solidFill>
                          <a:effectLst/>
                        </a:rPr>
                        <a:t> </a:t>
                      </a:r>
                      <a:r>
                        <a:rPr lang="en-US" sz="1100" dirty="0" err="1">
                          <a:solidFill>
                            <a:schemeClr val="bg1"/>
                          </a:solidFill>
                          <a:effectLst/>
                        </a:rPr>
                        <a:t>dokumen</a:t>
                      </a:r>
                      <a:r>
                        <a:rPr lang="en-US" sz="1100" dirty="0">
                          <a:solidFill>
                            <a:schemeClr val="bg1"/>
                          </a:solidFill>
                          <a:effectLst/>
                        </a:rPr>
                        <a:t>= 10 kb</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3384137"/>
                  </a:ext>
                </a:extLst>
              </a:tr>
              <a:tr h="415465">
                <a:tc>
                  <a:txBody>
                    <a:bodyPr/>
                    <a:lstStyle/>
                    <a:p>
                      <a:pPr>
                        <a:lnSpc>
                          <a:spcPct val="115000"/>
                        </a:lnSpc>
                        <a:spcAft>
                          <a:spcPts val="0"/>
                        </a:spcAft>
                      </a:pPr>
                      <a:r>
                        <a:rPr lang="en-US" sz="1100">
                          <a:effectLst/>
                        </a:rPr>
                        <a:t>Megabyte(MB)</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1.024 kilobyte</a:t>
                      </a:r>
                      <a:endParaRPr lang="id-ID" sz="1100" dirty="0">
                        <a:solidFill>
                          <a:schemeClr val="bg1"/>
                        </a:solidFill>
                        <a:effectLst/>
                      </a:endParaRPr>
                    </a:p>
                    <a:p>
                      <a:pPr>
                        <a:lnSpc>
                          <a:spcPct val="115000"/>
                        </a:lnSpc>
                        <a:spcAft>
                          <a:spcPts val="0"/>
                        </a:spcAft>
                      </a:pPr>
                      <a:r>
                        <a:rPr lang="en-US" sz="1100" dirty="0">
                          <a:solidFill>
                            <a:schemeClr val="bg1"/>
                          </a:solidFill>
                          <a:effectLst/>
                        </a:rPr>
                        <a:t>1.048.576 byte</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 </a:t>
                      </a:r>
                      <a:r>
                        <a:rPr lang="en-US" sz="1100" dirty="0" err="1">
                          <a:solidFill>
                            <a:schemeClr val="bg1"/>
                          </a:solidFill>
                          <a:effectLst/>
                        </a:rPr>
                        <a:t>juta</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8 </a:t>
                      </a:r>
                      <a:r>
                        <a:rPr lang="en-US" sz="1100" dirty="0" err="1">
                          <a:solidFill>
                            <a:schemeClr val="bg1"/>
                          </a:solidFill>
                          <a:effectLst/>
                        </a:rPr>
                        <a:t>juta</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err="1">
                          <a:solidFill>
                            <a:schemeClr val="bg1"/>
                          </a:solidFill>
                          <a:effectLst/>
                        </a:rPr>
                        <a:t>Floopy</a:t>
                      </a:r>
                      <a:r>
                        <a:rPr lang="en-US" sz="1100" dirty="0">
                          <a:solidFill>
                            <a:schemeClr val="bg1"/>
                          </a:solidFill>
                          <a:effectLst/>
                        </a:rPr>
                        <a:t> disks= 1,44 mb</a:t>
                      </a:r>
                      <a:endParaRPr lang="id-ID" sz="1100" dirty="0">
                        <a:solidFill>
                          <a:schemeClr val="bg1"/>
                        </a:solidFill>
                        <a:effectLst/>
                      </a:endParaRPr>
                    </a:p>
                    <a:p>
                      <a:pPr>
                        <a:lnSpc>
                          <a:spcPct val="115000"/>
                        </a:lnSpc>
                        <a:spcAft>
                          <a:spcPts val="0"/>
                        </a:spcAft>
                      </a:pPr>
                      <a:r>
                        <a:rPr lang="en-US" sz="1100" dirty="0">
                          <a:solidFill>
                            <a:schemeClr val="bg1"/>
                          </a:solidFill>
                          <a:effectLst/>
                        </a:rPr>
                        <a:t>CDROM= 650 mb</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6510379"/>
                  </a:ext>
                </a:extLst>
              </a:tr>
              <a:tr h="630090">
                <a:tc>
                  <a:txBody>
                    <a:bodyPr/>
                    <a:lstStyle/>
                    <a:p>
                      <a:pPr>
                        <a:lnSpc>
                          <a:spcPct val="115000"/>
                        </a:lnSpc>
                        <a:spcAft>
                          <a:spcPts val="0"/>
                        </a:spcAft>
                      </a:pPr>
                      <a:r>
                        <a:rPr lang="en-US" sz="1100">
                          <a:effectLst/>
                        </a:rPr>
                        <a:t>Gigabyte(GB)</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1.024 megabyte</a:t>
                      </a:r>
                      <a:endParaRPr lang="id-ID" sz="1100" dirty="0">
                        <a:solidFill>
                          <a:schemeClr val="bg1"/>
                        </a:solidFill>
                        <a:effectLst/>
                      </a:endParaRPr>
                    </a:p>
                    <a:p>
                      <a:pPr>
                        <a:lnSpc>
                          <a:spcPct val="115000"/>
                        </a:lnSpc>
                        <a:spcAft>
                          <a:spcPts val="0"/>
                        </a:spcAft>
                      </a:pPr>
                      <a:r>
                        <a:rPr lang="en-US" sz="1100" dirty="0">
                          <a:solidFill>
                            <a:schemeClr val="bg1"/>
                          </a:solidFill>
                          <a:effectLst/>
                        </a:rPr>
                        <a:t>1.073.741 byte</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 </a:t>
                      </a:r>
                      <a:r>
                        <a:rPr lang="en-US" sz="1100" dirty="0" err="1">
                          <a:solidFill>
                            <a:schemeClr val="bg1"/>
                          </a:solidFill>
                          <a:effectLst/>
                        </a:rPr>
                        <a:t>milyar</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8 </a:t>
                      </a:r>
                      <a:r>
                        <a:rPr lang="en-US" sz="1100" dirty="0" err="1">
                          <a:solidFill>
                            <a:schemeClr val="bg1"/>
                          </a:solidFill>
                          <a:effectLst/>
                        </a:rPr>
                        <a:t>millyar</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Hard drive= 40 GB</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8533199"/>
                  </a:ext>
                </a:extLst>
              </a:tr>
              <a:tr h="630090">
                <a:tc>
                  <a:txBody>
                    <a:bodyPr/>
                    <a:lstStyle/>
                    <a:p>
                      <a:pPr>
                        <a:lnSpc>
                          <a:spcPct val="115000"/>
                        </a:lnSpc>
                        <a:spcAft>
                          <a:spcPts val="0"/>
                        </a:spcAft>
                      </a:pPr>
                      <a:r>
                        <a:rPr lang="en-US" sz="1100" dirty="0" err="1">
                          <a:effectLst/>
                        </a:rPr>
                        <a:t>Terrabyte</a:t>
                      </a:r>
                      <a:r>
                        <a:rPr lang="en-US" sz="1100" dirty="0">
                          <a:effectLst/>
                        </a:rPr>
                        <a:t>(TB)</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1.024 gigabyte</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1 </a:t>
                      </a:r>
                      <a:r>
                        <a:rPr lang="en-US" sz="1100" dirty="0" err="1">
                          <a:solidFill>
                            <a:schemeClr val="bg1"/>
                          </a:solidFill>
                          <a:effectLst/>
                        </a:rPr>
                        <a:t>trilyun</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US" sz="1100" dirty="0">
                          <a:solidFill>
                            <a:schemeClr val="bg1"/>
                          </a:solidFill>
                          <a:effectLst/>
                        </a:rPr>
                        <a:t>8 </a:t>
                      </a:r>
                      <a:r>
                        <a:rPr lang="en-US" sz="1100" dirty="0" err="1">
                          <a:solidFill>
                            <a:schemeClr val="bg1"/>
                          </a:solidFill>
                          <a:effectLst/>
                        </a:rPr>
                        <a:t>trilyun</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solidFill>
                            <a:schemeClr val="bg1"/>
                          </a:solidFill>
                          <a:effectLst/>
                        </a:rPr>
                        <a:t>Data yang </a:t>
                      </a:r>
                      <a:r>
                        <a:rPr lang="en-US" sz="1100" dirty="0" err="1">
                          <a:solidFill>
                            <a:schemeClr val="bg1"/>
                          </a:solidFill>
                          <a:effectLst/>
                        </a:rPr>
                        <a:t>dapat</a:t>
                      </a:r>
                      <a:r>
                        <a:rPr lang="en-US" sz="1100" dirty="0">
                          <a:solidFill>
                            <a:schemeClr val="bg1"/>
                          </a:solidFill>
                          <a:effectLst/>
                        </a:rPr>
                        <a:t> </a:t>
                      </a:r>
                      <a:r>
                        <a:rPr lang="en-US" sz="1100" dirty="0" err="1">
                          <a:solidFill>
                            <a:schemeClr val="bg1"/>
                          </a:solidFill>
                          <a:effectLst/>
                        </a:rPr>
                        <a:t>dikirim</a:t>
                      </a:r>
                      <a:r>
                        <a:rPr lang="en-US" sz="1100" dirty="0">
                          <a:solidFill>
                            <a:schemeClr val="bg1"/>
                          </a:solidFill>
                          <a:effectLst/>
                        </a:rPr>
                        <a:t> pada fiber optic </a:t>
                      </a:r>
                      <a:r>
                        <a:rPr lang="en-US" sz="1100" dirty="0" err="1">
                          <a:solidFill>
                            <a:schemeClr val="bg1"/>
                          </a:solidFill>
                          <a:effectLst/>
                        </a:rPr>
                        <a:t>selama</a:t>
                      </a:r>
                      <a:r>
                        <a:rPr lang="en-US" sz="1100" dirty="0">
                          <a:solidFill>
                            <a:schemeClr val="bg1"/>
                          </a:solidFill>
                          <a:effectLst/>
                        </a:rPr>
                        <a:t> 1 </a:t>
                      </a:r>
                      <a:r>
                        <a:rPr lang="en-US" sz="1100" dirty="0" err="1">
                          <a:solidFill>
                            <a:schemeClr val="bg1"/>
                          </a:solidFill>
                          <a:effectLst/>
                        </a:rPr>
                        <a:t>detik</a:t>
                      </a:r>
                      <a:endParaRPr lang="id-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626605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295"/>
        <p:cNvGrpSpPr/>
        <p:nvPr/>
      </p:nvGrpSpPr>
      <p:grpSpPr>
        <a:xfrm>
          <a:off x="0" y="0"/>
          <a:ext cx="0" cy="0"/>
          <a:chOff x="0" y="0"/>
          <a:chExt cx="0" cy="0"/>
        </a:xfrm>
      </p:grpSpPr>
      <p:sp>
        <p:nvSpPr>
          <p:cNvPr id="2" name="TextBox 1">
            <a:extLst>
              <a:ext uri="{FF2B5EF4-FFF2-40B4-BE49-F238E27FC236}">
                <a16:creationId xmlns:a16="http://schemas.microsoft.com/office/drawing/2014/main" id="{CABCEEFA-BF97-2A0E-8A7F-9B743F608C00}"/>
              </a:ext>
            </a:extLst>
          </p:cNvPr>
          <p:cNvSpPr txBox="1"/>
          <p:nvPr/>
        </p:nvSpPr>
        <p:spPr>
          <a:xfrm>
            <a:off x="2500312" y="2279362"/>
            <a:ext cx="4143375" cy="584775"/>
          </a:xfrm>
          <a:prstGeom prst="rect">
            <a:avLst/>
          </a:prstGeom>
          <a:noFill/>
        </p:spPr>
        <p:txBody>
          <a:bodyPr wrap="square" rtlCol="0">
            <a:spAutoFit/>
          </a:bodyPr>
          <a:lstStyle/>
          <a:p>
            <a:pPr algn="ctr"/>
            <a:r>
              <a:rPr lang="en-US" sz="3200" b="1" dirty="0" err="1">
                <a:solidFill>
                  <a:schemeClr val="bg1"/>
                </a:solidFill>
              </a:rPr>
              <a:t>Terimakasih</a:t>
            </a:r>
            <a:r>
              <a:rPr lang="en-US" sz="3200" b="1" dirty="0">
                <a:solidFill>
                  <a:schemeClr val="bg1"/>
                </a:solidFill>
              </a:rPr>
              <a:t>.</a:t>
            </a:r>
            <a:endParaRPr lang="en-ID" sz="32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pic>
        <p:nvPicPr>
          <p:cNvPr id="958" name="Google Shape;958;p36"/>
          <p:cNvPicPr preferRelativeResize="0"/>
          <p:nvPr/>
        </p:nvPicPr>
        <p:blipFill>
          <a:blip r:embed="rId3">
            <a:extLst>
              <a:ext uri="{837473B0-CC2E-450A-ABE3-18F120FF3D39}">
                <a1611:picAttrSrcUrl xmlns:a1611="http://schemas.microsoft.com/office/drawing/2016/11/main" r:id="rId4"/>
              </a:ext>
            </a:extLst>
          </a:blip>
          <a:srcRect/>
          <a:stretch/>
        </p:blipFill>
        <p:spPr>
          <a:xfrm>
            <a:off x="1105925" y="1488416"/>
            <a:ext cx="2589301" cy="2149119"/>
          </a:xfrm>
          <a:prstGeom prst="rect">
            <a:avLst/>
          </a:prstGeom>
          <a:noFill/>
          <a:ln w="38100" cap="flat" cmpd="sng">
            <a:noFill/>
            <a:prstDash val="solid"/>
            <a:miter lim="8000"/>
            <a:headEnd type="none" w="sm" len="sm"/>
            <a:tailEnd type="none" w="sm" len="sm"/>
          </a:ln>
        </p:spPr>
      </p:pic>
      <p:sp>
        <p:nvSpPr>
          <p:cNvPr id="959" name="Google Shape;959;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t>Kelompok</a:t>
            </a:r>
            <a:r>
              <a:rPr lang="en-US" dirty="0"/>
              <a:t> : </a:t>
            </a:r>
            <a:endParaRPr dirty="0"/>
          </a:p>
        </p:txBody>
      </p:sp>
      <p:sp>
        <p:nvSpPr>
          <p:cNvPr id="960" name="Google Shape;960;p36"/>
          <p:cNvSpPr txBox="1">
            <a:spLocks noGrp="1"/>
          </p:cNvSpPr>
          <p:nvPr>
            <p:ph type="subTitle" idx="1"/>
          </p:nvPr>
        </p:nvSpPr>
        <p:spPr>
          <a:xfrm>
            <a:off x="4691175" y="2168585"/>
            <a:ext cx="3816890" cy="167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Muhammad </a:t>
            </a:r>
            <a:r>
              <a:rPr lang="en-US" sz="1400" dirty="0" err="1"/>
              <a:t>Khoyron</a:t>
            </a:r>
            <a:r>
              <a:rPr lang="en-US" sz="1400" dirty="0"/>
              <a:t> </a:t>
            </a:r>
            <a:r>
              <a:rPr lang="en-US" sz="1400" dirty="0" err="1"/>
              <a:t>Ahlaqul</a:t>
            </a:r>
            <a:r>
              <a:rPr lang="en-US" sz="1400" dirty="0"/>
              <a:t> F ( 25 / X-</a:t>
            </a:r>
            <a:r>
              <a:rPr lang="en-US" sz="1400" dirty="0" err="1"/>
              <a:t>Rpl</a:t>
            </a:r>
            <a:r>
              <a:rPr lang="en-US" sz="1400" dirty="0"/>
              <a:t> 3)</a:t>
            </a:r>
          </a:p>
          <a:p>
            <a:pPr marL="0" indent="0" algn="l">
              <a:spcAft>
                <a:spcPts val="1600"/>
              </a:spcAft>
            </a:pPr>
            <a:r>
              <a:rPr lang="en-US" sz="1400" dirty="0" err="1"/>
              <a:t>Melvia</a:t>
            </a:r>
            <a:r>
              <a:rPr lang="en-US" sz="1400" dirty="0"/>
              <a:t> </a:t>
            </a:r>
            <a:r>
              <a:rPr lang="en-US" sz="1400" dirty="0" err="1"/>
              <a:t>Rahma</a:t>
            </a:r>
            <a:r>
              <a:rPr lang="en-US" sz="1400" dirty="0"/>
              <a:t> Dita ( 09 / X-</a:t>
            </a:r>
            <a:r>
              <a:rPr lang="en-US" sz="1400" dirty="0" err="1"/>
              <a:t>Rpl</a:t>
            </a:r>
            <a:r>
              <a:rPr lang="en-US" sz="1400" dirty="0"/>
              <a:t> 3)</a:t>
            </a:r>
          </a:p>
          <a:p>
            <a:pPr marL="0" indent="0" algn="l">
              <a:spcAft>
                <a:spcPts val="1600"/>
              </a:spcAft>
            </a:pPr>
            <a:r>
              <a:rPr lang="en-US" sz="1400" dirty="0"/>
              <a:t>Reva </a:t>
            </a:r>
            <a:r>
              <a:rPr lang="en-US" sz="1400" dirty="0" err="1"/>
              <a:t>Intan</a:t>
            </a:r>
            <a:r>
              <a:rPr lang="en-US" sz="1400" dirty="0"/>
              <a:t> Maharani ( 36 / X-</a:t>
            </a:r>
            <a:r>
              <a:rPr lang="en-US" sz="1400" dirty="0" err="1"/>
              <a:t>Rpl</a:t>
            </a:r>
            <a:r>
              <a:rPr lang="en-US" sz="1400" dirty="0"/>
              <a:t> 3)</a:t>
            </a:r>
          </a:p>
          <a:p>
            <a:pPr marL="0" indent="0" algn="l">
              <a:spcAft>
                <a:spcPts val="1600"/>
              </a:spcAft>
            </a:pPr>
            <a:r>
              <a:rPr lang="en-US" sz="1400" dirty="0"/>
              <a:t>Muhammad </a:t>
            </a:r>
            <a:r>
              <a:rPr lang="en-US" sz="1400" dirty="0" err="1"/>
              <a:t>Atok</a:t>
            </a:r>
            <a:r>
              <a:rPr lang="en-US" sz="1400" dirty="0"/>
              <a:t> </a:t>
            </a:r>
            <a:r>
              <a:rPr lang="en-US" sz="1400" dirty="0" err="1"/>
              <a:t>Sihafudin</a:t>
            </a:r>
            <a:r>
              <a:rPr lang="en-US" sz="1400" dirty="0"/>
              <a:t> ( 22 / X-</a:t>
            </a:r>
            <a:r>
              <a:rPr lang="en-US" sz="1400" dirty="0" err="1"/>
              <a:t>Rpl</a:t>
            </a:r>
            <a:r>
              <a:rPr lang="en-US" sz="1400" dirty="0"/>
              <a:t> 3)</a:t>
            </a:r>
          </a:p>
          <a:p>
            <a:pPr marL="0" indent="0" algn="l">
              <a:spcAft>
                <a:spcPts val="1600"/>
              </a:spcAft>
            </a:pPr>
            <a:r>
              <a:rPr lang="en-US" sz="1400" dirty="0"/>
              <a:t>Muhammad </a:t>
            </a:r>
            <a:r>
              <a:rPr lang="en-US" sz="1400" dirty="0" err="1"/>
              <a:t>Hafidz</a:t>
            </a:r>
            <a:r>
              <a:rPr lang="en-US" sz="1400" dirty="0"/>
              <a:t> Maulana ( 03 / X-</a:t>
            </a:r>
            <a:r>
              <a:rPr lang="en-US" sz="1400" dirty="0" err="1"/>
              <a:t>Rpl</a:t>
            </a:r>
            <a:r>
              <a:rPr lang="en-US" sz="1400" dirty="0"/>
              <a:t> 3)</a:t>
            </a:r>
          </a:p>
          <a:p>
            <a:pPr marL="0" indent="0">
              <a:spcAft>
                <a:spcPts val="1600"/>
              </a:spcAft>
            </a:pPr>
            <a:endParaRPr lang="en-US" sz="1400" dirty="0"/>
          </a:p>
          <a:p>
            <a:pPr marL="0" indent="0">
              <a:spcAft>
                <a:spcPts val="1600"/>
              </a:spcAft>
            </a:pPr>
            <a:endParaRPr lang="en-US" sz="1400" dirty="0"/>
          </a:p>
          <a:p>
            <a:pPr marL="0" indent="0">
              <a:spcAft>
                <a:spcPts val="1600"/>
              </a:spcAft>
            </a:pPr>
            <a:endParaRPr lang="en-US" sz="1400" dirty="0"/>
          </a:p>
          <a:p>
            <a:pPr marL="0" lvl="0" indent="0" algn="r" rtl="0">
              <a:spcBef>
                <a:spcPts val="0"/>
              </a:spcBef>
              <a:spcAft>
                <a:spcPts val="1600"/>
              </a:spcAft>
              <a:buNone/>
            </a:pPr>
            <a:r>
              <a:rPr lang="en-US" sz="1400" dirty="0"/>
              <a:t> </a:t>
            </a:r>
            <a:endParaRPr sz="1400" dirty="0"/>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990" name="Google Shape;990;p3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ID" sz="2000" b="0" i="0" dirty="0">
                <a:solidFill>
                  <a:schemeClr val="tx1"/>
                </a:solidFill>
                <a:effectLst/>
                <a:latin typeface="Source Sans Pro" panose="020B0503030403020204" pitchFamily="34" charset="0"/>
                <a:ea typeface="Source Sans Pro" panose="020B0503030403020204" pitchFamily="34" charset="0"/>
              </a:rPr>
              <a:t>Pendidikan </a:t>
            </a:r>
            <a:r>
              <a:rPr lang="en-ID" sz="2000" b="0" i="0" dirty="0" err="1">
                <a:solidFill>
                  <a:schemeClr val="tx1"/>
                </a:solidFill>
                <a:effectLst/>
                <a:latin typeface="Source Sans Pro" panose="020B0503030403020204" pitchFamily="34" charset="0"/>
                <a:ea typeface="Source Sans Pro" panose="020B0503030403020204" pitchFamily="34" charset="0"/>
              </a:rPr>
              <a:t>Ilmu</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Komputer</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tidak</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dapat</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membuat</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siapapun</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menjadi</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ahli</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pemrograman</a:t>
            </a:r>
            <a:r>
              <a:rPr lang="en-ID" sz="2000" b="0" i="0" dirty="0">
                <a:solidFill>
                  <a:schemeClr val="tx1"/>
                </a:solidFill>
                <a:effectLst/>
                <a:latin typeface="Source Sans Pro" panose="020B0503030403020204" pitchFamily="34" charset="0"/>
                <a:ea typeface="Source Sans Pro" panose="020B0503030403020204" pitchFamily="34" charset="0"/>
              </a:rPr>
              <a:t>,</a:t>
            </a:r>
            <a:br>
              <a:rPr lang="en-ID" sz="2000" dirty="0">
                <a:solidFill>
                  <a:schemeClr val="tx1"/>
                </a:solidFill>
                <a:latin typeface="Source Sans Pro" panose="020B0503030403020204" pitchFamily="34" charset="0"/>
                <a:ea typeface="Source Sans Pro" panose="020B0503030403020204" pitchFamily="34" charset="0"/>
              </a:rPr>
            </a:br>
            <a:r>
              <a:rPr lang="en-ID" sz="2000" b="0" i="0" dirty="0" err="1">
                <a:solidFill>
                  <a:schemeClr val="tx1"/>
                </a:solidFill>
                <a:effectLst/>
                <a:latin typeface="Source Sans Pro" panose="020B0503030403020204" pitchFamily="34" charset="0"/>
                <a:ea typeface="Source Sans Pro" panose="020B0503030403020204" pitchFamily="34" charset="0"/>
              </a:rPr>
              <a:t>Seperti</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mempelajari</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kuas</a:t>
            </a:r>
            <a:r>
              <a:rPr lang="en-ID" sz="2000" b="0" i="0" dirty="0">
                <a:solidFill>
                  <a:schemeClr val="tx1"/>
                </a:solidFill>
                <a:effectLst/>
                <a:latin typeface="Source Sans Pro" panose="020B0503030403020204" pitchFamily="34" charset="0"/>
                <a:ea typeface="Source Sans Pro" panose="020B0503030403020204" pitchFamily="34" charset="0"/>
              </a:rPr>
              <a:t> dan cat </a:t>
            </a:r>
            <a:r>
              <a:rPr lang="en-ID" sz="2000" b="0" i="0" dirty="0" err="1">
                <a:solidFill>
                  <a:schemeClr val="tx1"/>
                </a:solidFill>
                <a:effectLst/>
                <a:latin typeface="Source Sans Pro" panose="020B0503030403020204" pitchFamily="34" charset="0"/>
                <a:ea typeface="Source Sans Pro" panose="020B0503030403020204" pitchFamily="34" charset="0"/>
              </a:rPr>
              <a:t>tidak</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membuat</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siapapun</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menjadi</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ahli</a:t>
            </a:r>
            <a:r>
              <a:rPr lang="en-ID" sz="2000" b="0" i="0" dirty="0">
                <a:solidFill>
                  <a:schemeClr val="tx1"/>
                </a:solidFill>
                <a:effectLst/>
                <a:latin typeface="Source Sans Pro" panose="020B0503030403020204" pitchFamily="34" charset="0"/>
                <a:ea typeface="Source Sans Pro" panose="020B0503030403020204" pitchFamily="34" charset="0"/>
              </a:rPr>
              <a:t> </a:t>
            </a:r>
            <a:r>
              <a:rPr lang="en-ID" sz="2000" b="0" i="0" dirty="0" err="1">
                <a:solidFill>
                  <a:schemeClr val="tx1"/>
                </a:solidFill>
                <a:effectLst/>
                <a:latin typeface="Source Sans Pro" panose="020B0503030403020204" pitchFamily="34" charset="0"/>
                <a:ea typeface="Source Sans Pro" panose="020B0503030403020204" pitchFamily="34" charset="0"/>
              </a:rPr>
              <a:t>lukis</a:t>
            </a:r>
            <a:r>
              <a:rPr lang="en" dirty="0"/>
              <a:t>.”</a:t>
            </a:r>
            <a:endParaRPr dirty="0"/>
          </a:p>
        </p:txBody>
      </p:sp>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37"/>
          <p:cNvGrpSpPr/>
          <p:nvPr/>
        </p:nvGrpSpPr>
        <p:grpSpPr>
          <a:xfrm rot="5400000">
            <a:off x="4427059" y="897084"/>
            <a:ext cx="289868" cy="852000"/>
            <a:chOff x="456616" y="2161476"/>
            <a:chExt cx="289868" cy="852000"/>
          </a:xfrm>
        </p:grpSpPr>
        <p:sp>
          <p:nvSpPr>
            <p:cNvPr id="998" name="Google Shape;998;p3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Pendahuluan</a:t>
            </a:r>
            <a:endParaRPr dirty="0"/>
          </a:p>
        </p:txBody>
      </p:sp>
      <p:sp>
        <p:nvSpPr>
          <p:cNvPr id="1008" name="Google Shape;1008;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1009" name="Google Shape;1009;p38"/>
          <p:cNvSpPr txBox="1">
            <a:spLocks noGrp="1"/>
          </p:cNvSpPr>
          <p:nvPr>
            <p:ph type="subTitle" idx="1"/>
          </p:nvPr>
        </p:nvSpPr>
        <p:spPr>
          <a:xfrm>
            <a:off x="2610869" y="3635845"/>
            <a:ext cx="394875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Pemahaman komputer dan pemanfaatan komputer bagi manusia sehari hari</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Apa itu Komputer ?</a:t>
            </a:r>
            <a:endParaRPr dirty="0"/>
          </a:p>
        </p:txBody>
      </p:sp>
      <p:sp>
        <p:nvSpPr>
          <p:cNvPr id="1040" name="Google Shape;1040;p39"/>
          <p:cNvSpPr txBox="1">
            <a:spLocks noGrp="1"/>
          </p:cNvSpPr>
          <p:nvPr>
            <p:ph type="body" idx="1"/>
          </p:nvPr>
        </p:nvSpPr>
        <p:spPr>
          <a:xfrm>
            <a:off x="713324" y="1770600"/>
            <a:ext cx="5025931" cy="24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ID" sz="1600" b="1" i="0" dirty="0" err="1">
                <a:solidFill>
                  <a:schemeClr val="tx1">
                    <a:lumMod val="85000"/>
                  </a:schemeClr>
                </a:solidFill>
                <a:effectLst/>
                <a:latin typeface="Source Sans Pro" panose="020B0503030403020204" pitchFamily="34" charset="0"/>
                <a:ea typeface="Source Sans Pro" panose="020B0503030403020204" pitchFamily="34" charset="0"/>
              </a:rPr>
              <a:t>Komputer</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adalah</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suatu</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alat</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elektronik</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yang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mampu</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melakukan</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beberapa</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tugas</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yaitu</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menerima</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input,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memproses</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input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sesuai</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dengan</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instruksi</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yang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diberikan</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menyimpan</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perintah-perintah</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dan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hasil</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pengolahannya</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serta</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menyediakan</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output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dalam</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bentuk</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 </a:t>
            </a:r>
            <a:r>
              <a:rPr lang="en-ID" sz="1600" b="0" i="0" dirty="0" err="1">
                <a:solidFill>
                  <a:schemeClr val="tx1">
                    <a:lumMod val="85000"/>
                  </a:schemeClr>
                </a:solidFill>
                <a:effectLst/>
                <a:latin typeface="Source Sans Pro" panose="020B0503030403020204" pitchFamily="34" charset="0"/>
                <a:ea typeface="Source Sans Pro" panose="020B0503030403020204" pitchFamily="34" charset="0"/>
              </a:rPr>
              <a:t>informasi</a:t>
            </a:r>
            <a:r>
              <a:rPr lang="en-ID" sz="1600" b="0" i="0" dirty="0">
                <a:solidFill>
                  <a:schemeClr val="tx1">
                    <a:lumMod val="85000"/>
                  </a:schemeClr>
                </a:solidFill>
                <a:effectLst/>
                <a:latin typeface="Source Sans Pro" panose="020B0503030403020204" pitchFamily="34" charset="0"/>
                <a:ea typeface="Source Sans Pro" panose="020B0503030403020204" pitchFamily="34" charset="0"/>
              </a:rPr>
              <a:t>.</a:t>
            </a:r>
          </a:p>
        </p:txBody>
      </p:sp>
      <p:grpSp>
        <p:nvGrpSpPr>
          <p:cNvPr id="1041" name="Google Shape;1041;p39"/>
          <p:cNvGrpSpPr/>
          <p:nvPr/>
        </p:nvGrpSpPr>
        <p:grpSpPr>
          <a:xfrm rot="-2700000">
            <a:off x="7115459" y="6780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cxnSp>
        <p:nvCxnSpPr>
          <p:cNvPr id="1143" name="Google Shape;1143;p43"/>
          <p:cNvCxnSpPr>
            <a:stCxn id="1144" idx="3"/>
            <a:endCxn id="1145" idx="3"/>
          </p:cNvCxnSpPr>
          <p:nvPr/>
        </p:nvCxnSpPr>
        <p:spPr>
          <a:xfrm>
            <a:off x="6046650" y="2931019"/>
            <a:ext cx="855300" cy="0"/>
          </a:xfrm>
          <a:prstGeom prst="straightConnector1">
            <a:avLst/>
          </a:prstGeom>
          <a:noFill/>
          <a:ln w="28575" cap="flat" cmpd="sng">
            <a:solidFill>
              <a:schemeClr val="accent2"/>
            </a:solidFill>
            <a:prstDash val="solid"/>
            <a:round/>
            <a:headEnd type="none" w="med" len="med"/>
            <a:tailEnd type="none" w="med" len="med"/>
          </a:ln>
        </p:spPr>
      </p:cxnSp>
      <p:cxnSp>
        <p:nvCxnSpPr>
          <p:cNvPr id="1146" name="Google Shape;1146;p43"/>
          <p:cNvCxnSpPr>
            <a:stCxn id="1147" idx="3"/>
            <a:endCxn id="1144" idx="1"/>
          </p:cNvCxnSpPr>
          <p:nvPr/>
        </p:nvCxnSpPr>
        <p:spPr>
          <a:xfrm>
            <a:off x="4068125" y="2931019"/>
            <a:ext cx="1007700" cy="0"/>
          </a:xfrm>
          <a:prstGeom prst="straightConnector1">
            <a:avLst/>
          </a:prstGeom>
          <a:noFill/>
          <a:ln w="28575" cap="flat" cmpd="sng">
            <a:solidFill>
              <a:schemeClr val="accent2"/>
            </a:solidFill>
            <a:prstDash val="solid"/>
            <a:round/>
            <a:headEnd type="none" w="med" len="med"/>
            <a:tailEnd type="none" w="med" len="med"/>
          </a:ln>
        </p:spPr>
      </p:cxnSp>
      <p:cxnSp>
        <p:nvCxnSpPr>
          <p:cNvPr id="1148" name="Google Shape;1148;p43"/>
          <p:cNvCxnSpPr>
            <a:stCxn id="1149" idx="3"/>
            <a:endCxn id="1147" idx="1"/>
          </p:cNvCxnSpPr>
          <p:nvPr/>
        </p:nvCxnSpPr>
        <p:spPr>
          <a:xfrm>
            <a:off x="2242000" y="2931019"/>
            <a:ext cx="855300" cy="0"/>
          </a:xfrm>
          <a:prstGeom prst="straightConnector1">
            <a:avLst/>
          </a:prstGeom>
          <a:noFill/>
          <a:ln w="28575" cap="flat" cmpd="sng">
            <a:solidFill>
              <a:schemeClr val="accent2"/>
            </a:solidFill>
            <a:prstDash val="solid"/>
            <a:round/>
            <a:headEnd type="none" w="med" len="med"/>
            <a:tailEnd type="none" w="med" len="med"/>
          </a:ln>
        </p:spPr>
      </p:cxnSp>
      <p:sp>
        <p:nvSpPr>
          <p:cNvPr id="1150" name="Google Shape;1150;p43"/>
          <p:cNvSpPr txBox="1">
            <a:spLocks noGrp="1"/>
          </p:cNvSpPr>
          <p:nvPr>
            <p:ph type="title"/>
          </p:nvPr>
        </p:nvSpPr>
        <p:spPr>
          <a:xfrm>
            <a:off x="713325" y="539700"/>
            <a:ext cx="387065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Manfaat Komputer</a:t>
            </a:r>
            <a:endParaRPr dirty="0"/>
          </a:p>
        </p:txBody>
      </p:sp>
      <p:sp>
        <p:nvSpPr>
          <p:cNvPr id="1175" name="Google Shape;1175;p43"/>
          <p:cNvSpPr txBox="1">
            <a:spLocks noGrp="1"/>
          </p:cNvSpPr>
          <p:nvPr>
            <p:ph type="title" idx="4294967295"/>
          </p:nvPr>
        </p:nvSpPr>
        <p:spPr>
          <a:xfrm>
            <a:off x="747185" y="3586000"/>
            <a:ext cx="2001838" cy="4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Mengelola Data</a:t>
            </a:r>
            <a:endParaRPr sz="1600" dirty="0"/>
          </a:p>
        </p:txBody>
      </p:sp>
      <p:sp>
        <p:nvSpPr>
          <p:cNvPr id="1176" name="Google Shape;1176;p43"/>
          <p:cNvSpPr txBox="1">
            <a:spLocks noGrp="1"/>
          </p:cNvSpPr>
          <p:nvPr>
            <p:ph type="subTitle" idx="4294967295"/>
          </p:nvPr>
        </p:nvSpPr>
        <p:spPr>
          <a:xfrm>
            <a:off x="747185" y="4130512"/>
            <a:ext cx="2001838" cy="555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Komputer dapat mengelola data dengan dengan software / aplikasi di dalamnya</a:t>
            </a:r>
            <a:endParaRPr dirty="0">
              <a:solidFill>
                <a:schemeClr val="tx1"/>
              </a:solidFill>
            </a:endParaRPr>
          </a:p>
        </p:txBody>
      </p:sp>
      <p:sp>
        <p:nvSpPr>
          <p:cNvPr id="1177" name="Google Shape;1177;p43"/>
          <p:cNvSpPr txBox="1">
            <a:spLocks noGrp="1"/>
          </p:cNvSpPr>
          <p:nvPr>
            <p:ph type="title" idx="4294967295"/>
          </p:nvPr>
        </p:nvSpPr>
        <p:spPr>
          <a:xfrm>
            <a:off x="2362284" y="1682750"/>
            <a:ext cx="2401888" cy="4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dirty="0" err="1"/>
              <a:t>Membuat</a:t>
            </a:r>
            <a:r>
              <a:rPr lang="en-ID" sz="1600" dirty="0"/>
              <a:t> </a:t>
            </a:r>
            <a:r>
              <a:rPr lang="en-ID" sz="1600" dirty="0" err="1"/>
              <a:t>Pekerjaan</a:t>
            </a:r>
            <a:r>
              <a:rPr lang="en-ID" sz="1600" dirty="0"/>
              <a:t> </a:t>
            </a:r>
            <a:r>
              <a:rPr lang="en-ID" sz="1600" dirty="0" err="1"/>
              <a:t>Lebih</a:t>
            </a:r>
            <a:r>
              <a:rPr lang="en-ID" sz="1600" dirty="0"/>
              <a:t> </a:t>
            </a:r>
            <a:r>
              <a:rPr lang="en-ID" sz="1600" dirty="0" err="1"/>
              <a:t>Mudah</a:t>
            </a:r>
            <a:endParaRPr lang="en" sz="1600" dirty="0"/>
          </a:p>
        </p:txBody>
      </p:sp>
      <p:sp>
        <p:nvSpPr>
          <p:cNvPr id="1179" name="Google Shape;1179;p43"/>
          <p:cNvSpPr txBox="1">
            <a:spLocks noGrp="1"/>
          </p:cNvSpPr>
          <p:nvPr>
            <p:ph type="title" idx="4294967295"/>
          </p:nvPr>
        </p:nvSpPr>
        <p:spPr>
          <a:xfrm>
            <a:off x="4583975" y="3614738"/>
            <a:ext cx="2003425" cy="4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dirty="0" err="1"/>
              <a:t>Penunjang</a:t>
            </a:r>
            <a:r>
              <a:rPr lang="en-ID" sz="1600" dirty="0"/>
              <a:t> Pendidikan</a:t>
            </a:r>
            <a:endParaRPr lang="en" sz="1600" dirty="0"/>
          </a:p>
        </p:txBody>
      </p:sp>
      <p:sp>
        <p:nvSpPr>
          <p:cNvPr id="1180" name="Google Shape;1180;p43"/>
          <p:cNvSpPr txBox="1">
            <a:spLocks noGrp="1"/>
          </p:cNvSpPr>
          <p:nvPr>
            <p:ph type="subTitle" idx="4294967295"/>
          </p:nvPr>
        </p:nvSpPr>
        <p:spPr>
          <a:xfrm>
            <a:off x="4583975" y="4146550"/>
            <a:ext cx="2003425" cy="557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Pemanfaatan komputer sebagai sarana belajar seperti GC, Zoom Dsb</a:t>
            </a:r>
            <a:endParaRPr dirty="0">
              <a:solidFill>
                <a:schemeClr val="tx1"/>
              </a:solidFill>
            </a:endParaRPr>
          </a:p>
        </p:txBody>
      </p:sp>
      <p:sp>
        <p:nvSpPr>
          <p:cNvPr id="1181" name="Google Shape;1181;p43"/>
          <p:cNvSpPr txBox="1">
            <a:spLocks noGrp="1"/>
          </p:cNvSpPr>
          <p:nvPr>
            <p:ph type="title" idx="4294967295"/>
          </p:nvPr>
        </p:nvSpPr>
        <p:spPr>
          <a:xfrm>
            <a:off x="6428570" y="1277300"/>
            <a:ext cx="2001837" cy="430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t>Sarana Usaha</a:t>
            </a:r>
            <a:endParaRPr lang="en" sz="2000" dirty="0"/>
          </a:p>
        </p:txBody>
      </p:sp>
      <p:sp>
        <p:nvSpPr>
          <p:cNvPr id="1182" name="Google Shape;1182;p43"/>
          <p:cNvSpPr txBox="1">
            <a:spLocks noGrp="1"/>
          </p:cNvSpPr>
          <p:nvPr>
            <p:ph type="subTitle" idx="4294967295"/>
          </p:nvPr>
        </p:nvSpPr>
        <p:spPr>
          <a:xfrm>
            <a:off x="6428570" y="1709100"/>
            <a:ext cx="2001837" cy="555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tx1"/>
                </a:solidFill>
              </a:rPr>
              <a:t>Komputer</a:t>
            </a:r>
            <a:r>
              <a:rPr lang="en-US" dirty="0">
                <a:solidFill>
                  <a:schemeClr val="tx1"/>
                </a:solidFill>
              </a:rPr>
              <a:t> </a:t>
            </a:r>
            <a:r>
              <a:rPr lang="en-US" dirty="0" err="1">
                <a:solidFill>
                  <a:schemeClr val="tx1"/>
                </a:solidFill>
              </a:rPr>
              <a:t>bisa</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alat</a:t>
            </a:r>
            <a:r>
              <a:rPr lang="en-US" dirty="0">
                <a:solidFill>
                  <a:schemeClr val="tx1"/>
                </a:solidFill>
              </a:rPr>
              <a:t> </a:t>
            </a:r>
            <a:r>
              <a:rPr lang="en-US" dirty="0" err="1">
                <a:solidFill>
                  <a:schemeClr val="tx1"/>
                </a:solidFill>
              </a:rPr>
              <a:t>promosi</a:t>
            </a:r>
            <a:r>
              <a:rPr lang="en-US" dirty="0">
                <a:solidFill>
                  <a:schemeClr val="tx1"/>
                </a:solidFill>
              </a:rPr>
              <a:t> </a:t>
            </a:r>
            <a:r>
              <a:rPr lang="en-US" dirty="0" err="1">
                <a:solidFill>
                  <a:schemeClr val="tx1"/>
                </a:solidFill>
              </a:rPr>
              <a:t>usaha</a:t>
            </a:r>
            <a:r>
              <a:rPr lang="en-US" dirty="0">
                <a:solidFill>
                  <a:schemeClr val="tx1"/>
                </a:solidFill>
              </a:rPr>
              <a:t> </a:t>
            </a:r>
            <a:r>
              <a:rPr lang="en-US" dirty="0" err="1">
                <a:solidFill>
                  <a:schemeClr val="tx1"/>
                </a:solidFill>
              </a:rPr>
              <a:t>mengelola</a:t>
            </a:r>
            <a:r>
              <a:rPr lang="en-US" dirty="0">
                <a:solidFill>
                  <a:schemeClr val="tx1"/>
                </a:solidFill>
              </a:rPr>
              <a:t> data, </a:t>
            </a:r>
            <a:r>
              <a:rPr lang="en-US" dirty="0" err="1">
                <a:solidFill>
                  <a:schemeClr val="tx1"/>
                </a:solidFill>
              </a:rPr>
              <a:t>dsb</a:t>
            </a:r>
            <a:endParaRPr dirty="0">
              <a:solidFill>
                <a:schemeClr val="tx1"/>
              </a:solidFill>
            </a:endParaRPr>
          </a:p>
        </p:txBody>
      </p:sp>
      <p:sp>
        <p:nvSpPr>
          <p:cNvPr id="1149" name="Google Shape;1149;p43"/>
          <p:cNvSpPr/>
          <p:nvPr/>
        </p:nvSpPr>
        <p:spPr>
          <a:xfrm>
            <a:off x="1271200"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1</a:t>
            </a:r>
            <a:endParaRPr sz="3000" b="1">
              <a:solidFill>
                <a:schemeClr val="dk1"/>
              </a:solidFill>
              <a:latin typeface="Montserrat"/>
              <a:ea typeface="Montserrat"/>
              <a:cs typeface="Montserrat"/>
              <a:sym typeface="Montserrat"/>
            </a:endParaRPr>
          </a:p>
        </p:txBody>
      </p:sp>
      <p:grpSp>
        <p:nvGrpSpPr>
          <p:cNvPr id="1151" name="Google Shape;1151;p43"/>
          <p:cNvGrpSpPr/>
          <p:nvPr/>
        </p:nvGrpSpPr>
        <p:grpSpPr>
          <a:xfrm>
            <a:off x="713329" y="2498572"/>
            <a:ext cx="289868" cy="852000"/>
            <a:chOff x="456616" y="2161476"/>
            <a:chExt cx="289868" cy="852000"/>
          </a:xfrm>
        </p:grpSpPr>
        <p:sp>
          <p:nvSpPr>
            <p:cNvPr id="1152" name="Google Shape;1152;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43"/>
          <p:cNvSpPr/>
          <p:nvPr/>
        </p:nvSpPr>
        <p:spPr>
          <a:xfrm>
            <a:off x="3097325"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2</a:t>
            </a:r>
            <a:endParaRPr sz="3000" b="1">
              <a:solidFill>
                <a:schemeClr val="dk1"/>
              </a:solidFill>
              <a:latin typeface="Montserrat"/>
              <a:ea typeface="Montserrat"/>
              <a:cs typeface="Montserrat"/>
              <a:sym typeface="Montserrat"/>
            </a:endParaRPr>
          </a:p>
        </p:txBody>
      </p:sp>
      <p:grpSp>
        <p:nvGrpSpPr>
          <p:cNvPr id="1157" name="Google Shape;1157;p43"/>
          <p:cNvGrpSpPr/>
          <p:nvPr/>
        </p:nvGrpSpPr>
        <p:grpSpPr>
          <a:xfrm rot="-5400000">
            <a:off x="3437791" y="3431123"/>
            <a:ext cx="289868" cy="852000"/>
            <a:chOff x="456616" y="2161476"/>
            <a:chExt cx="289868" cy="852000"/>
          </a:xfrm>
        </p:grpSpPr>
        <p:sp>
          <p:nvSpPr>
            <p:cNvPr id="1158" name="Google Shape;1158;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43"/>
          <p:cNvSpPr/>
          <p:nvPr/>
        </p:nvSpPr>
        <p:spPr>
          <a:xfrm>
            <a:off x="5075850"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3</a:t>
            </a:r>
            <a:endParaRPr sz="3000" b="1">
              <a:solidFill>
                <a:schemeClr val="dk1"/>
              </a:solidFill>
              <a:latin typeface="Montserrat"/>
              <a:ea typeface="Montserrat"/>
              <a:cs typeface="Montserrat"/>
              <a:sym typeface="Montserrat"/>
            </a:endParaRPr>
          </a:p>
        </p:txBody>
      </p:sp>
      <p:grpSp>
        <p:nvGrpSpPr>
          <p:cNvPr id="1163" name="Google Shape;1163;p43"/>
          <p:cNvGrpSpPr/>
          <p:nvPr/>
        </p:nvGrpSpPr>
        <p:grpSpPr>
          <a:xfrm rot="5400000">
            <a:off x="5416316" y="1575572"/>
            <a:ext cx="289868" cy="852000"/>
            <a:chOff x="456616" y="2161476"/>
            <a:chExt cx="289868" cy="852000"/>
          </a:xfrm>
        </p:grpSpPr>
        <p:sp>
          <p:nvSpPr>
            <p:cNvPr id="1164" name="Google Shape;1164;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3"/>
          <p:cNvSpPr/>
          <p:nvPr/>
        </p:nvSpPr>
        <p:spPr>
          <a:xfrm flipH="1">
            <a:off x="6901978"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4</a:t>
            </a:r>
            <a:endParaRPr sz="3000" b="1">
              <a:solidFill>
                <a:schemeClr val="dk1"/>
              </a:solidFill>
              <a:latin typeface="Montserrat"/>
              <a:ea typeface="Montserrat"/>
              <a:cs typeface="Montserrat"/>
              <a:sym typeface="Montserrat"/>
            </a:endParaRPr>
          </a:p>
        </p:txBody>
      </p:sp>
      <p:grpSp>
        <p:nvGrpSpPr>
          <p:cNvPr id="1169" name="Google Shape;1169;p43"/>
          <p:cNvGrpSpPr/>
          <p:nvPr/>
        </p:nvGrpSpPr>
        <p:grpSpPr>
          <a:xfrm flipH="1">
            <a:off x="8140807" y="2498572"/>
            <a:ext cx="289868" cy="852000"/>
            <a:chOff x="456616" y="2161476"/>
            <a:chExt cx="289868" cy="852000"/>
          </a:xfrm>
        </p:grpSpPr>
        <p:sp>
          <p:nvSpPr>
            <p:cNvPr id="1170" name="Google Shape;1170;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988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64" name="Google Shape;1064;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Mengapa</a:t>
            </a:r>
            <a:r>
              <a:rPr lang="en-US" dirty="0"/>
              <a:t> </a:t>
            </a:r>
            <a:r>
              <a:rPr lang="en-US" dirty="0" err="1"/>
              <a:t>Komputer</a:t>
            </a:r>
            <a:r>
              <a:rPr lang="en-US" dirty="0"/>
              <a:t> </a:t>
            </a:r>
            <a:r>
              <a:rPr lang="en-US" dirty="0" err="1"/>
              <a:t>Menjadi</a:t>
            </a:r>
            <a:r>
              <a:rPr lang="en-US" dirty="0"/>
              <a:t> </a:t>
            </a:r>
            <a:r>
              <a:rPr lang="en-US" dirty="0" err="1"/>
              <a:t>alat</a:t>
            </a:r>
            <a:r>
              <a:rPr lang="en-US" dirty="0"/>
              <a:t> </a:t>
            </a:r>
            <a:r>
              <a:rPr lang="en-US" dirty="0" err="1"/>
              <a:t>Serbaguna</a:t>
            </a:r>
            <a:r>
              <a:rPr lang="en-US" dirty="0"/>
              <a:t>?</a:t>
            </a:r>
            <a:endParaRPr dirty="0"/>
          </a:p>
        </p:txBody>
      </p:sp>
      <p:sp>
        <p:nvSpPr>
          <p:cNvPr id="34" name="Google Shape;1040;p39">
            <a:extLst>
              <a:ext uri="{FF2B5EF4-FFF2-40B4-BE49-F238E27FC236}">
                <a16:creationId xmlns:a16="http://schemas.microsoft.com/office/drawing/2014/main" id="{B03D245A-4B79-F20D-2E58-3EE0F47B99C5}"/>
              </a:ext>
            </a:extLst>
          </p:cNvPr>
          <p:cNvSpPr txBox="1">
            <a:spLocks/>
          </p:cNvSpPr>
          <p:nvPr/>
        </p:nvSpPr>
        <p:spPr>
          <a:xfrm>
            <a:off x="1097264" y="1542000"/>
            <a:ext cx="6949471" cy="24813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273D40"/>
              </a:buClr>
              <a:buSzPts val="600"/>
              <a:buFont typeface="Arial"/>
              <a:buNone/>
            </a:pPr>
            <a:endParaRPr lang="en-ID" sz="1600" b="1" dirty="0">
              <a:solidFill>
                <a:schemeClr val="tx1"/>
              </a:solidFill>
              <a:latin typeface="Source Sans Pro" panose="020B0503030403020204" pitchFamily="34" charset="0"/>
              <a:ea typeface="Source Sans Pro" panose="020B0503030403020204" pitchFamily="34" charset="0"/>
            </a:endParaRPr>
          </a:p>
          <a:p>
            <a:pPr algn="ctr">
              <a:buClr>
                <a:srgbClr val="273D40"/>
              </a:buClr>
              <a:buSzPts val="600"/>
            </a:pPr>
            <a:r>
              <a:rPr lang="en-ID" sz="1600" b="1" dirty="0" err="1">
                <a:solidFill>
                  <a:schemeClr val="tx1"/>
                </a:solidFill>
                <a:latin typeface="Source Sans Pro" panose="020B0503030403020204" pitchFamily="34" charset="0"/>
                <a:ea typeface="Source Sans Pro" panose="020B0503030403020204" pitchFamily="34" charset="0"/>
              </a:rPr>
              <a:t>Komputer</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dapat</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mengerjakan</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tugas</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tugas</a:t>
            </a:r>
            <a:r>
              <a:rPr lang="en-ID" sz="1600" dirty="0">
                <a:solidFill>
                  <a:schemeClr val="tx1"/>
                </a:solidFill>
                <a:latin typeface="Source Sans Pro" panose="020B0503030403020204" pitchFamily="34" charset="0"/>
                <a:ea typeface="Source Sans Pro" panose="020B0503030403020204" pitchFamily="34" charset="0"/>
              </a:rPr>
              <a:t> yang </a:t>
            </a:r>
            <a:r>
              <a:rPr lang="en-ID" sz="1600" dirty="0" err="1">
                <a:solidFill>
                  <a:schemeClr val="tx1"/>
                </a:solidFill>
                <a:latin typeface="Source Sans Pro" panose="020B0503030403020204" pitchFamily="34" charset="0"/>
                <a:ea typeface="Source Sans Pro" panose="020B0503030403020204" pitchFamily="34" charset="0"/>
              </a:rPr>
              <a:t>bervariasi</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karena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komputer</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dapat</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diprogram</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Komputer</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merupakan</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sebuah</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mesin</a:t>
            </a:r>
            <a:r>
              <a:rPr lang="en-ID" sz="1600" dirty="0">
                <a:solidFill>
                  <a:schemeClr val="tx1"/>
                </a:solidFill>
                <a:latin typeface="Source Sans Pro" panose="020B0503030403020204" pitchFamily="34" charset="0"/>
                <a:ea typeface="Source Sans Pro" panose="020B0503030403020204" pitchFamily="34" charset="0"/>
              </a:rPr>
              <a:t> yang </a:t>
            </a:r>
            <a:r>
              <a:rPr lang="en-ID" sz="1600" dirty="0" err="1">
                <a:solidFill>
                  <a:schemeClr val="tx1"/>
                </a:solidFill>
                <a:latin typeface="Source Sans Pro" panose="020B0503030403020204" pitchFamily="34" charset="0"/>
                <a:ea typeface="Source Sans Pro" panose="020B0503030403020204" pitchFamily="34" charset="0"/>
              </a:rPr>
              <a:t>khusus</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hanya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mengikuti</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instruksi</a:t>
            </a:r>
            <a:r>
              <a:rPr lang="en-ID" sz="1600" dirty="0">
                <a:solidFill>
                  <a:schemeClr val="tx1"/>
                </a:solidFill>
                <a:latin typeface="Source Sans Pro" panose="020B0503030403020204" pitchFamily="34" charset="0"/>
                <a:ea typeface="Source Sans Pro" panose="020B0503030403020204" pitchFamily="34" charset="0"/>
              </a:rPr>
              <a:t> yang </a:t>
            </a:r>
            <a:r>
              <a:rPr lang="en-ID" sz="1600" dirty="0" err="1">
                <a:solidFill>
                  <a:schemeClr val="tx1"/>
                </a:solidFill>
                <a:latin typeface="Source Sans Pro" panose="020B0503030403020204" pitchFamily="34" charset="0"/>
                <a:ea typeface="Source Sans Pro" panose="020B0503030403020204" pitchFamily="34" charset="0"/>
              </a:rPr>
              <a:t>diberikan</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padanya.Karena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komputer</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bersifat</a:t>
            </a:r>
            <a:r>
              <a:rPr lang="en-ID" sz="1600" dirty="0">
                <a:solidFill>
                  <a:schemeClr val="tx1"/>
                </a:solidFill>
                <a:latin typeface="Source Sans Pro" panose="020B0503030403020204" pitchFamily="34" charset="0"/>
                <a:ea typeface="Source Sans Pro" panose="020B0503030403020204" pitchFamily="34" charset="0"/>
              </a:rPr>
              <a:t> programmable, </a:t>
            </a:r>
            <a:r>
              <a:rPr lang="en-ID" sz="1600" dirty="0" err="1">
                <a:solidFill>
                  <a:schemeClr val="tx1"/>
                </a:solidFill>
                <a:latin typeface="Source Sans Pro" panose="020B0503030403020204" pitchFamily="34" charset="0"/>
                <a:ea typeface="Source Sans Pro" panose="020B0503030403020204" pitchFamily="34" charset="0"/>
              </a:rPr>
              <a:t>sehingga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komputer</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tidak</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hanya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milik</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satu</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profesi</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saja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Komputer</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dirancang</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untuk</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mengerjakan</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pekerjaan</a:t>
            </a:r>
            <a:r>
              <a:rPr lang="en-ID" sz="1600" dirty="0">
                <a:solidFill>
                  <a:schemeClr val="tx1"/>
                </a:solidFill>
                <a:latin typeface="Source Sans Pro" panose="020B0503030403020204" pitchFamily="34" charset="0"/>
                <a:ea typeface="Source Sans Pro" panose="020B0503030403020204" pitchFamily="34" charset="0"/>
              </a:rPr>
              <a:t> yang </a:t>
            </a:r>
            <a:r>
              <a:rPr lang="en-ID" sz="1600" dirty="0" err="1">
                <a:solidFill>
                  <a:schemeClr val="tx1"/>
                </a:solidFill>
                <a:latin typeface="Source Sans Pro" panose="020B0503030403020204" pitchFamily="34" charset="0"/>
                <a:ea typeface="Source Sans Pro" panose="020B0503030403020204" pitchFamily="34" charset="0"/>
              </a:rPr>
              <a:t>sesuai</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programprogram</a:t>
            </a:r>
            <a:r>
              <a:rPr lang="en-ID" sz="1600" dirty="0">
                <a:solidFill>
                  <a:schemeClr val="tx1"/>
                </a:solidFill>
                <a:latin typeface="Source Sans Pro" panose="020B0503030403020204" pitchFamily="34" charset="0"/>
                <a:ea typeface="Source Sans Pro" panose="020B0503030403020204" pitchFamily="34" charset="0"/>
              </a:rPr>
              <a:t> yang </a:t>
            </a:r>
            <a:r>
              <a:rPr lang="en-ID" sz="1600" dirty="0" err="1">
                <a:solidFill>
                  <a:schemeClr val="tx1"/>
                </a:solidFill>
                <a:latin typeface="Source Sans Pro" panose="020B0503030403020204" pitchFamily="34" charset="0"/>
                <a:ea typeface="Source Sans Pro" panose="020B0503030403020204" pitchFamily="34" charset="0"/>
              </a:rPr>
              <a:t>diberikannya</a:t>
            </a:r>
            <a:r>
              <a:rPr lang="en-ID" sz="1600" dirty="0">
                <a:solidFill>
                  <a:schemeClr val="tx1"/>
                </a:solidFill>
                <a:latin typeface="Source Sans Pro" panose="020B0503030403020204" pitchFamily="34" charset="0"/>
                <a:ea typeface="Source Sans Pro" panose="020B0503030403020204" pitchFamily="34" charset="0"/>
              </a:rPr>
              <a:t> </a:t>
            </a:r>
            <a:r>
              <a:rPr lang="en-ID" sz="1600" dirty="0" err="1">
                <a:solidFill>
                  <a:schemeClr val="tx1"/>
                </a:solidFill>
                <a:latin typeface="Source Sans Pro" panose="020B0503030403020204" pitchFamily="34" charset="0"/>
                <a:ea typeface="Source Sans Pro" panose="020B0503030403020204" pitchFamily="34" charset="0"/>
              </a:rPr>
              <a:t>padanya</a:t>
            </a:r>
            <a:r>
              <a:rPr lang="en-ID" sz="1600" dirty="0">
                <a:solidFill>
                  <a:schemeClr val="tx1"/>
                </a:solidFill>
                <a:latin typeface="Source Sans Pro" panose="020B0503030403020204" pitchFamily="34" charset="0"/>
                <a:ea typeface="Source Sans Pro" panose="020B0503030403020204" pitchFamily="34" charset="0"/>
              </a:rPr>
              <a:t>. </a:t>
            </a:r>
            <a:endParaRPr lang="en-ID" sz="1200" dirty="0">
              <a:solidFill>
                <a:schemeClr val="tx1"/>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156588" y="2866720"/>
            <a:ext cx="6857311"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Perangkat Keras Komputer</a:t>
            </a:r>
            <a:endParaRPr dirty="0"/>
          </a:p>
        </p:txBody>
      </p:sp>
      <p:sp>
        <p:nvSpPr>
          <p:cNvPr id="1008" name="Google Shape;1008;p38"/>
          <p:cNvSpPr txBox="1">
            <a:spLocks noGrp="1"/>
          </p:cNvSpPr>
          <p:nvPr>
            <p:ph type="title" idx="2"/>
          </p:nvPr>
        </p:nvSpPr>
        <p:spPr>
          <a:xfrm>
            <a:off x="3918283" y="1227573"/>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1009" name="Google Shape;1009;p38"/>
          <p:cNvSpPr txBox="1">
            <a:spLocks noGrp="1"/>
          </p:cNvSpPr>
          <p:nvPr>
            <p:ph type="subTitle" idx="1"/>
          </p:nvPr>
        </p:nvSpPr>
        <p:spPr>
          <a:xfrm>
            <a:off x="2547322" y="3609137"/>
            <a:ext cx="4437631"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Mengenal macam -  macam perangkat keras komputer beserta fungsinya</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9208715"/>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1416</Words>
  <Application>Microsoft Office PowerPoint</Application>
  <PresentationFormat>On-screen Show (16:9)</PresentationFormat>
  <Paragraphs>146</Paragraphs>
  <Slides>25</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Source Sans Pro</vt:lpstr>
      <vt:lpstr>Arial Black</vt:lpstr>
      <vt:lpstr>Arial</vt:lpstr>
      <vt:lpstr>Arial</vt:lpstr>
      <vt:lpstr>Proxima Nova Semibold</vt:lpstr>
      <vt:lpstr>Lato</vt:lpstr>
      <vt:lpstr>Calibri</vt:lpstr>
      <vt:lpstr>Montserrat</vt:lpstr>
      <vt:lpstr>Proxima Nova</vt:lpstr>
      <vt:lpstr>Bahnschrift SemiBold Condensed</vt:lpstr>
      <vt:lpstr>Electronic Circuit Style CV by Slidesgo</vt:lpstr>
      <vt:lpstr>Slidesgo Final Pages</vt:lpstr>
      <vt:lpstr>DASAR - DASAR PEMROGRAMAN KOMPUTER</vt:lpstr>
      <vt:lpstr>Pendahuluan</vt:lpstr>
      <vt:lpstr>Kelompok : </vt:lpstr>
      <vt:lpstr>—SOMEONE FAMOUS</vt:lpstr>
      <vt:lpstr>Pendahuluan</vt:lpstr>
      <vt:lpstr>Apa itu Komputer ?</vt:lpstr>
      <vt:lpstr>Manfaat Komputer</vt:lpstr>
      <vt:lpstr>Mengapa Komputer Menjadi alat Serbaguna?</vt:lpstr>
      <vt:lpstr>Perangkat Keras Komputer</vt:lpstr>
      <vt:lpstr>Ilustrasi Hardware Komputer</vt:lpstr>
      <vt:lpstr>Hardware / Perangkat Keras Komputer</vt:lpstr>
      <vt:lpstr>Perangkat Keras Komputer</vt:lpstr>
      <vt:lpstr>Arsitektur Komputer</vt:lpstr>
      <vt:lpstr>Cara Kerja Komputer</vt:lpstr>
      <vt:lpstr>Diagram Blok Sistem Komputer</vt:lpstr>
      <vt:lpstr>CPU ( Central Prosess Unit )</vt:lpstr>
      <vt:lpstr>HardDisk</vt:lpstr>
      <vt:lpstr>PowerPoint Presentation</vt:lpstr>
      <vt:lpstr>ROM (Read Only Memory)</vt:lpstr>
      <vt:lpstr>Kerja Komputer</vt:lpstr>
      <vt:lpstr>Kerja Komputer</vt:lpstr>
      <vt:lpstr>Komputer terdiri dari saklar-saklar yang menggunakan transitor bisa sampai jutaan, sehingga dapat memproses data dari jutaan angka 0 dan 1. Setiap angka 0 an 1 biasa disebut Bit(Binary Digit) kata Binary diambil dari kata Biner.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CIRCUIT STYLE</dc:title>
  <dc:creator>alulgans</dc:creator>
  <cp:lastModifiedBy>Alul</cp:lastModifiedBy>
  <cp:revision>28</cp:revision>
  <dcterms:modified xsi:type="dcterms:W3CDTF">2022-08-07T13:12:05Z</dcterms:modified>
</cp:coreProperties>
</file>