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0" r:id="rId8"/>
    <p:sldId id="273" r:id="rId9"/>
    <p:sldId id="261" r:id="rId10"/>
    <p:sldId id="262" r:id="rId11"/>
    <p:sldId id="271" r:id="rId12"/>
    <p:sldId id="276" r:id="rId13"/>
    <p:sldId id="275" r:id="rId14"/>
    <p:sldId id="274" r:id="rId15"/>
    <p:sldId id="264" r:id="rId16"/>
    <p:sldId id="265" r:id="rId17"/>
    <p:sldId id="27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16E"/>
    <a:srgbClr val="4C4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9776E-40BB-DA35-186C-E76DD76EDCF5}" v="1590" dt="2024-11-16T17:16:03.009"/>
    <p1510:client id="{5061169B-B648-0B22-5F94-5283A57BBB83}" v="128" dt="2024-11-16T18:37:42.255"/>
    <p1510:client id="{5B5A282E-7F93-D3F2-57A1-FD2A4D8DF485}" v="509" dt="2024-11-17T13:28:16.031"/>
    <p1510:client id="{66E3DCD6-B172-85D4-480E-362EECF2C34D}" v="472" dt="2024-11-16T18:59:31.330"/>
    <p1510:client id="{75264A89-DAA9-6B6F-6E7D-553FC7758CEA}" v="46" dt="2024-11-17T21:22:00.889"/>
    <p1510:client id="{85FB9FB9-2C10-46A4-D006-9E64B1485A47}" v="226" dt="2024-11-16T18:30:06.885"/>
    <p1510:client id="{CAFDD18B-D748-4836-A9B9-A20BA07E3A5D}" v="21" dt="2024-11-17T20:35:05.349"/>
    <p1510:client id="{E1FC83CA-69DA-0557-1AED-C5C756F12EED}" v="1236" dt="2024-11-16T18:25:23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loc.gov/fintech/21st-century/cryptocurrency-blockchain" TargetMode="External"/><Relationship Id="rId13" Type="http://schemas.openxmlformats.org/officeDocument/2006/relationships/hyperlink" Target="https://www.sciencedirect.com/science/article/pii/S0275531919310037?casa_token=p7MiYa8vxy8AAAAA:aq81FVQ1F6fHXnCVEFU7r6HkdUxS8CEInCSEXj7H8pKqBhgIAKn3XEy3IoVpITcuRf0hIcxVCR8" TargetMode="External"/><Relationship Id="rId18" Type="http://schemas.openxmlformats.org/officeDocument/2006/relationships/hyperlink" Target="https://www.cell.com/heliyon/fulltext/S2405-8440(22)01802-3" TargetMode="External"/><Relationship Id="rId3" Type="http://schemas.openxmlformats.org/officeDocument/2006/relationships/hyperlink" Target="https://ieeexplore.ieee.org/abstract/document/9243940" TargetMode="External"/><Relationship Id="rId7" Type="http://schemas.openxmlformats.org/officeDocument/2006/relationships/hyperlink" Target="https://coinmarketcap.com/community/es/articles/667ac3f5c6d3433bfb06c6a0/" TargetMode="External"/><Relationship Id="rId12" Type="http://schemas.openxmlformats.org/officeDocument/2006/relationships/hyperlink" Target="https://www.sciencedirect.com/science/article/pii/S1084804520301090?casa_token=FvhoJc4Iy64AAAAA:sgV4G9Tr-aAHKAGnh4HWowOz7ylYXam-7QGDIkOWly9bm51rAaiPLKUge6VKh_cHTnfSpsBgi1k" TargetMode="External"/><Relationship Id="rId17" Type="http://schemas.openxmlformats.org/officeDocument/2006/relationships/hyperlink" Target="https://www.sciencedirect.com/science/article/pii/S0007681319301156?casa_token=1IHrl2b5wr0AAAAA:9d8-W9B0b892LSz2kOJ0qloJ4SX-fW-XHeeo_O2NFs9NWKvTnDZLx9oeJYICritE-Dbdpqh8oOY" TargetMode="External"/><Relationship Id="rId2" Type="http://schemas.openxmlformats.org/officeDocument/2006/relationships/hyperlink" Target="https://www.sciencedirect.com/science/article/pii/S0378437119307290?casa_token=JttJfwQnmSsAAAAA:8Tm47BpQc3DyRAnaJ8FjAANbk9bkniTVNKHrRoc_8t9OTokvvrggz31WxMAJoXRie44VdZoJdEg" TargetMode="External"/><Relationship Id="rId16" Type="http://schemas.openxmlformats.org/officeDocument/2006/relationships/hyperlink" Target="https://www.investopedia.com/terms/c/consensus-mechanism-cryptocurrenc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eol.com/search/article-detail?id=695295" TargetMode="External"/><Relationship Id="rId11" Type="http://schemas.openxmlformats.org/officeDocument/2006/relationships/hyperlink" Target="https://www.sciencedirect.com/science/article/pii/S0275531919300558?casa_token=sofK6J-NHzgAAAAA:CaorPuqm4a_2scpKdhC8_ZEV4Xpos1QGRJFrn6RjuIjiv-uwKWw2JnmmMfBxdGByChvv6-6yHlI" TargetMode="External"/><Relationship Id="rId5" Type="http://schemas.openxmlformats.org/officeDocument/2006/relationships/hyperlink" Target="https://www.sciencedirect.com/science/article/pii/S1544612318303647?casa_token=dLk4y6RrCYQAAAAA:ikzKgvRJXRRW5KjPxR567tlr7T1my1MBhAUoxTAVrVMQSgFBQwsRotJD1oYuZaaS4Pg3yiQkzao" TargetMode="External"/><Relationship Id="rId15" Type="http://schemas.openxmlformats.org/officeDocument/2006/relationships/hyperlink" Target="https://www.kaspersky.com/resource-center/definitions/what-is-cryptocurrency" TargetMode="External"/><Relationship Id="rId10" Type="http://schemas.openxmlformats.org/officeDocument/2006/relationships/hyperlink" Target="https://www.sbs.ox.ac.uk/programmes/executive-education/online-programmes/oxford-blockchain-strategy-programme" TargetMode="External"/><Relationship Id="rId4" Type="http://schemas.openxmlformats.org/officeDocument/2006/relationships/hyperlink" Target="https://economia3.com/como-nacen-las-criptomonedas/#:~:text=M%C3%A1s%20all%C3%A1%20de%20lo%20que%20mucha%20gente%20piensa,%20el" TargetMode="External"/><Relationship Id="rId9" Type="http://schemas.openxmlformats.org/officeDocument/2006/relationships/hyperlink" Target="https://repository.ugc.edu.co/items/44244a00-2aa2-4969-8709-20b54986deaa" TargetMode="External"/><Relationship Id="rId14" Type="http://schemas.openxmlformats.org/officeDocument/2006/relationships/hyperlink" Target="https://www.virtual-economics.eu/index.php/VE/article/view/309/139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images/search?view=detailV2&amp;ccid=eDaiOSO5&amp;id=9207D700CB5D7E248F25EE8E2CB01A269441CBFE&amp;thid=OIP.eDaiOSO5jSbVhLMKJsNrjAHaEn&amp;mediaurl=https%3a%2f%2fassets.bitdegree.org%2fcrypto%2fstorage%2fmedia%2fhow-does-cryptocurrency-work-featured-image.o.jpg&amp;cdnurl=https%3a%2f%2fth.bing.com%2fth%2fid%2fR.7836a23923b98d26d584b30a26c36b8c%3frik%3d%252fstBlCYasCyO7g%26pid%3dImgRaw%26r%3d0&amp;exph=478&amp;expw=768&amp;q=how+does+cryptocurrencies+work&amp;simid=608001485525044767&amp;FORM=IRPRST&amp;ck=17E2107E9C98B8E7DF5BAC8F8E9D0509&amp;selectedIndex=114&amp;itb=0&#8203;" TargetMode="External"/><Relationship Id="rId13" Type="http://schemas.openxmlformats.org/officeDocument/2006/relationships/hyperlink" Target="https://www.bing.com/images/search?view=detailV2&amp;ccid=ekbTpeot&amp;id=DF5E331FB8651DC840F9D1FA881D9486A1BCC34E&amp;thid=OIP.ekbTpeot0lwr3jgd32IO-AHaD7&amp;mediaurl=https%3a%2f%2fissanet.org%2fcontent%2fuploads%2f2021%2f12%2fiStock-1127063652-2-scaled.jpg&amp;cdnurl=https%3a%2f%2fth.bing.com%2fth%2fid%2fR.7a46d3a5ea2dd25c2bde381ddf620ef8%3frik%3dTsO8oYaUHYj60Q%26pid%3dImgRaw%26r%3d0&amp;exph=1359&amp;expw=2560&amp;q=DLT+cryptos&amp;simid=608011149183449532&amp;FORM=IRPRST&amp;ck=B96ED9E80DEB41EC302DA949E67D3EBF&amp;selectedIndex=1&amp;itb=0" TargetMode="External"/><Relationship Id="rId3" Type="http://schemas.openxmlformats.org/officeDocument/2006/relationships/hyperlink" Target="https://ih1.redbubble.net/image.2562107271.2834/flat,750x,075,f-pad,750x1000,f8f8f8.jpg" TargetMode="External"/><Relationship Id="rId7" Type="http://schemas.openxmlformats.org/officeDocument/2006/relationships/hyperlink" Target="https://img.freepik.com/fotos-premium/ladron-cibernetico-robando-bitcoin-fondo-azul_1029473-110897.jpg?w=1060&#8203;" TargetMode="External"/><Relationship Id="rId12" Type="http://schemas.openxmlformats.org/officeDocument/2006/relationships/hyperlink" Target="https://www.linkedin.com/pulse/la-revoluci%C3%B3n-de-las-criptomonedas-y-su-impacto-en-el-eduardo-ladines%20&#8203;" TargetMode="External"/><Relationship Id="rId2" Type="http://schemas.openxmlformats.org/officeDocument/2006/relationships/hyperlink" Target="https://bitpay.com/blog/content/images/size/w2000/2022/08/proof-of-stake-vs-proof-of-work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ng.com/images/search?view=detailV2&amp;ccid=RZwA%2fXWC&amp;id=FA78F9C1BEAAA85D1C112884D2FA57BB3CCE5FA3&amp;thid=OIP.RZwA_XWCJG4dYJeMzDpVJAHaEf&amp;mediaurl=https%3a%2f%2fth.bing.com%2fth%2fid%2fR.459c00fd7582246e1d60978ccc3a5524%3frik%3do1%252fOPLtX%252btKEKA%26riu%3dhttp%253a%252f%252fwww.usfunds.com%252fmedia%252fimages%252fin-the-news%252f2018%252fcomm-cryptocurrencies-01262018.jpg%26ehk%3djqCe6Wa9xiDzlOVlk%252b3JOKlfHgKhtM2wLT%252bQ7vSwJTA%253d%26risl%3d%26pid%3dImgRaw%26r%3d0%26sres%3d1%26sresct%3d1%26srh%3d789%26srw%3d1300&amp;exph=440&amp;expw=725&amp;q=volatility+of+criptos&amp;simid=608031172337869861&amp;FORM=IRPRST&amp;ck=1492DAC0854F0C3B40F1AF9668BF8387&amp;selectedIndex=5&amp;itb=0&#8203;" TargetMode="External"/><Relationship Id="rId11" Type="http://schemas.openxmlformats.org/officeDocument/2006/relationships/hyperlink" Target="https://en.digitalreport.com.tr/hybrid-blockchain-features-benefits/&#8203;" TargetMode="External"/><Relationship Id="rId5" Type="http://schemas.openxmlformats.org/officeDocument/2006/relationships/hyperlink" Target="https://www.bing.com/images/search?view=detailV2&amp;ccid=FDXrwuf0&amp;id=3620E7299AA09FF22174BB97452B1B493074B6EE&amp;thid=OIP.FDXrwuf0eKWmZHbFf6PO1AHaDt&amp;mediaurl=https%3a%2f%2fwww.criptonoticias.com%2fwp-content%2fuploads%2f2023%2f02%2fcentralizacion-bitcoin-peligro-1140x570.jpg&amp;cdnurl=https%3a%2f%2fth.bing.com%2fth%2fid%2fR.1435ebc2e7f478a5a66476c57fa3ced4%3frik%3d7rZ0MEkbK0WXuw%26pid%3dImgRaw%26r%3d0&amp;exph=570&amp;expw=1140&amp;q=no+central+control+in+criptos&amp;simid=608045161042889425&amp;FORM=IRPRST&amp;ck=A05D9F3B09D7D1DB1F2716FA14BDD83F&amp;selectedIndex=12&amp;itb=0&#8203;" TargetMode="External"/><Relationship Id="rId10" Type="http://schemas.openxmlformats.org/officeDocument/2006/relationships/hyperlink" Target="https://www.bing.com/images/search?view=detailV2&amp;ccid=BZFQsX2K&amp;id=38636711B4FD354868103117E253718F27AAC20D&amp;thid=OIP.BZFQsX2Kqg3dUYdDs7I_4QHaEK&amp;mediaurl=https%3a%2f%2fcdnuploads.aa.com.tr%2fuploads%2fContents%2f2022%2f07%2f29%2fthumbs_b_c_55a893a96df9e883524cad389f1d913f.jpg%3fv%3d181700&amp;cdnurl=https%3a%2f%2fth.bing.com%2fth%2fid%2fR.059150b17d8aaa0ddd518743b3b23fe1%3frik%3dDcKqJ49xU%252bIXMQ%26pid%3dImgRaw%26r%3d0&amp;exph=486&amp;expw=864&amp;q=evaluation+of+professional+bitcoins+climbs&amp;simid=608004985899986874&amp;FORM=IRPRST&amp;ck=0D15B5591A4E0619A64D312A94F2FF00&amp;selectedIndex=12&amp;itb=0" TargetMode="External"/><Relationship Id="rId4" Type="http://schemas.openxmlformats.org/officeDocument/2006/relationships/hyperlink" Target="https://www.bing.com/images/search?view=detailV2&amp;ccid=UTbRY3e2&amp;id=C8EA4801734B4F4C43FDCE1C14C38FC6BB739AE0&amp;thid=OIP.UTbRY3e2Kqqw5fH_acAgewHaE8&amp;mediaurl=https%3A%2F%2Fkryptomagazin.cz%2Fwp-content%2Fuploads%2F2023%2F12%2Fbitcoin_cena_graf.jpg&amp;cdnurl=https%3A%2F%2Fth.bing.com%2Fth%2Fid%2FR.5136d16377b62aaab0e5f1ff69c0207b%3Frik%3D4Jpzu8aPwxQczg%26pid%3DImgRaw%26r%3D0&amp;exph=896&amp;expw=1344&amp;q=potencia+evoltuion+cryptos&amp;form=IRPRST&amp;ck=FB9CE41052B65EEAFA7BAE0453C257AB&amp;selectedindex=14&amp;itb=0&amp;ajaxhist=0&amp;ajaxserp=0&amp;vt=2&amp;sim=11&amp;iss=VSI&amp;cit=ccid_H7snjEyC*cp_009B0550D5E9CEDB3005F807A118E759*mid_475D31281472F82FD5762A15FCF69F56F8513718*thid_OIP.H7snjEyCTXUvFeVaRfrTdwHaEK&amp;simid=607996735288344551" TargetMode="External"/><Relationship Id="rId9" Type="http://schemas.openxmlformats.org/officeDocument/2006/relationships/hyperlink" Target="https://www.bing.com/images/search?view=detailV2&amp;ccid=eDaiOSO5&amp;id=9207D700CB5D7E248F25EE8E2CB01A269441CBFE&amp;thid=OIP.eDaiOSO5jSbVhLMKJsNrjAHaEn&amp;mediaurl=https%3a%2f%2fassets.bitdegree.org%2fcrypto%2fstorage%2fmedia%2fhow-does-cryptocurrency-work-featured-image.o.jpg&amp;cdnurl=https%3a%2f%2fth.bing.com%2fth%2fid%2fR.7836a23923b98d26d584b30a26c36b8c%3frik%3d%252fstBlCYasCyO7g%26pid%3dImgRaw%26r%3d0&amp;exph=478&amp;expw=768&amp;q=how+does+cryptocurrencies+work&amp;simid=608001485525044767&amp;FORM=IRPRST&amp;ck=17E2107E9C98B8E7DF5BAC8F8E9D0509&amp;selectedIndex=114&amp;itb=0" TargetMode="External"/><Relationship Id="rId14" Type="http://schemas.openxmlformats.org/officeDocument/2006/relationships/hyperlink" Target="https://www.google.com/imgres?q=blockchain%20fotos&amp;imgurl=https%3A%2F%2Fi.blogs.es%2Fb5ce90%2Fblockchain2%2F450_1000.jpg&amp;imgrefurl=https%3A%2F%2Fwww.xataka.com%2Fespeciales%2Fque-es-blockchain-la-explicacion-definitiva-para-la-tecnologia-mas-de-moda&amp;docid=K5Z2fLeHQR2qcM&amp;tbnid=Jq-k7Zj9wmrZ1M&amp;vet=12ahUKEwj6gsijuuGJAxUDQvEDHfsRCzEQM3oECGoQAA..i&amp;w=450&amp;h=274&amp;hcb=2&amp;ved=2ahUKEwj6gsijuuGJAxUDQvEDHfsRCzEQM3oECGoQA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ight Triangle 2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" name="Straight Connector 2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2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3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3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3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70CE467-B8D6-54B0-205E-AABE4777E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286325" cy="849333"/>
          </a:xfrm>
        </p:spPr>
        <p:txBody>
          <a:bodyPr anchor="t">
            <a:normAutofit/>
          </a:bodyPr>
          <a:lstStyle/>
          <a:p>
            <a:pPr algn="l"/>
            <a:r>
              <a:rPr lang="es-ES" sz="4400">
                <a:solidFill>
                  <a:schemeClr val="tx2">
                    <a:alpha val="80000"/>
                  </a:schemeClr>
                </a:solidFill>
              </a:rPr>
              <a:t>CRYPTOCURRENCIES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25A02B-DC27-8260-C695-A7DD7709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455" y="4055683"/>
            <a:ext cx="5414255" cy="2286958"/>
          </a:xfrm>
        </p:spPr>
        <p:txBody>
          <a:bodyPr vert="horz" lIns="90000" tIns="45720" rIns="91440" bIns="45720" rtlCol="0" anchor="b">
            <a:noAutofit/>
          </a:bodyPr>
          <a:lstStyle/>
          <a:p>
            <a:pPr algn="l">
              <a:spcBef>
                <a:spcPts val="600"/>
              </a:spcBef>
            </a:pPr>
            <a:r>
              <a:rPr lang="es-ES" sz="1800" u="sng">
                <a:solidFill>
                  <a:schemeClr val="tx2">
                    <a:alpha val="80000"/>
                  </a:schemeClr>
                </a:solidFill>
              </a:rPr>
              <a:t>GROUP 1</a:t>
            </a:r>
          </a:p>
          <a:p>
            <a:pPr algn="l">
              <a:spcBef>
                <a:spcPts val="600"/>
              </a:spcBef>
            </a:pPr>
            <a:r>
              <a:rPr lang="es-ES" sz="1800">
                <a:solidFill>
                  <a:schemeClr val="tx2">
                    <a:alpha val="80000"/>
                  </a:schemeClr>
                </a:solidFill>
              </a:rPr>
              <a:t>Jorge Almirall Navarro</a:t>
            </a:r>
          </a:p>
          <a:p>
            <a:pPr algn="l">
              <a:spcBef>
                <a:spcPts val="600"/>
              </a:spcBef>
            </a:pPr>
            <a:r>
              <a:rPr lang="es-ES" sz="1800">
                <a:solidFill>
                  <a:schemeClr val="tx2">
                    <a:alpha val="80000"/>
                  </a:schemeClr>
                </a:solidFill>
              </a:rPr>
              <a:t>Miguel de Vicente Luengo</a:t>
            </a:r>
          </a:p>
          <a:p>
            <a:pPr algn="l">
              <a:spcBef>
                <a:spcPts val="600"/>
              </a:spcBef>
            </a:pPr>
            <a:r>
              <a:rPr lang="es-ES" sz="1800">
                <a:solidFill>
                  <a:schemeClr val="tx2">
                    <a:alpha val="80000"/>
                  </a:schemeClr>
                </a:solidFill>
              </a:rPr>
              <a:t>Nicolás Martínez Djekic</a:t>
            </a:r>
          </a:p>
          <a:p>
            <a:pPr algn="l">
              <a:spcBef>
                <a:spcPts val="600"/>
              </a:spcBef>
            </a:pPr>
            <a:r>
              <a:rPr lang="es-ES" sz="1800">
                <a:solidFill>
                  <a:schemeClr val="tx2">
                    <a:alpha val="80000"/>
                  </a:schemeClr>
                </a:solidFill>
              </a:rPr>
              <a:t>Johan José Merida Pérez</a:t>
            </a:r>
          </a:p>
          <a:p>
            <a:pPr algn="l">
              <a:spcBef>
                <a:spcPts val="600"/>
              </a:spcBef>
            </a:pPr>
            <a:r>
              <a:rPr lang="es-ES" sz="1800">
                <a:solidFill>
                  <a:schemeClr val="tx2">
                    <a:alpha val="80000"/>
                  </a:schemeClr>
                </a:solidFill>
              </a:rPr>
              <a:t>Hugo Prieto Petrossi</a:t>
            </a:r>
          </a:p>
          <a:p>
            <a:pPr algn="l">
              <a:spcBef>
                <a:spcPts val="600"/>
              </a:spcBef>
            </a:pPr>
            <a:r>
              <a:rPr lang="es-ES" sz="1800">
                <a:solidFill>
                  <a:schemeClr val="tx2">
                    <a:alpha val="80000"/>
                  </a:schemeClr>
                </a:solidFill>
              </a:rPr>
              <a:t>Ignacio Ramos Nicolás</a:t>
            </a:r>
          </a:p>
        </p:txBody>
      </p:sp>
      <p:pic>
        <p:nvPicPr>
          <p:cNvPr id="4" name="Picture 3" descr="Signo B en las figuras">
            <a:extLst>
              <a:ext uri="{FF2B5EF4-FFF2-40B4-BE49-F238E27FC236}">
                <a16:creationId xmlns:a16="http://schemas.microsoft.com/office/drawing/2014/main" id="{69AEBBDC-D5E2-5327-5E09-2A0BC85C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45" r="23667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F5BC669-0B1D-C014-A06C-1C283EEBB049}"/>
              </a:ext>
            </a:extLst>
          </p:cNvPr>
          <p:cNvSpPr txBox="1">
            <a:spLocks/>
          </p:cNvSpPr>
          <p:nvPr/>
        </p:nvSpPr>
        <p:spPr>
          <a:xfrm>
            <a:off x="488455" y="1337568"/>
            <a:ext cx="5824258" cy="40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>
                <a:solidFill>
                  <a:schemeClr val="tx2">
                    <a:alpha val="80000"/>
                  </a:schemeClr>
                </a:solidFill>
              </a:rPr>
              <a:t>UFV – EPS – Fundamentals of Computer </a:t>
            </a:r>
            <a:r>
              <a:rPr lang="en-US" sz="1400">
                <a:solidFill>
                  <a:schemeClr val="tx2">
                    <a:alpha val="80000"/>
                  </a:schemeClr>
                </a:solidFill>
              </a:rPr>
              <a:t>Engineering</a:t>
            </a:r>
            <a:r>
              <a:rPr lang="es-ES" sz="1400">
                <a:solidFill>
                  <a:schemeClr val="tx2">
                    <a:alpha val="80000"/>
                  </a:schemeClr>
                </a:solidFill>
              </a:rPr>
              <a:t> – </a:t>
            </a:r>
            <a:r>
              <a:rPr lang="en-US" sz="1400">
                <a:solidFill>
                  <a:schemeClr val="tx2">
                    <a:alpha val="80000"/>
                  </a:schemeClr>
                </a:solidFill>
              </a:rPr>
              <a:t>Practical</a:t>
            </a:r>
            <a:r>
              <a:rPr lang="es-ES" sz="1400">
                <a:solidFill>
                  <a:schemeClr val="tx2">
                    <a:alpha val="80000"/>
                  </a:schemeClr>
                </a:solidFill>
              </a:rPr>
              <a:t> Work I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018CCF-0AD7-C9ED-FAB9-577A1C46F574}"/>
              </a:ext>
            </a:extLst>
          </p:cNvPr>
          <p:cNvSpPr txBox="1">
            <a:spLocks/>
          </p:cNvSpPr>
          <p:nvPr/>
        </p:nvSpPr>
        <p:spPr>
          <a:xfrm>
            <a:off x="4868934" y="2154230"/>
            <a:ext cx="5824258" cy="40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i="1">
                <a:solidFill>
                  <a:schemeClr val="tx2">
                    <a:alpha val="80000"/>
                  </a:schemeClr>
                </a:solidFill>
              </a:rPr>
              <a:t>18 / 11 / 2024</a:t>
            </a:r>
          </a:p>
        </p:txBody>
      </p:sp>
      <p:pic>
        <p:nvPicPr>
          <p:cNvPr id="1026" name="Picture 2" descr="logo-ufv-header | UFV">
            <a:extLst>
              <a:ext uri="{FF2B5EF4-FFF2-40B4-BE49-F238E27FC236}">
                <a16:creationId xmlns:a16="http://schemas.microsoft.com/office/drawing/2014/main" id="{D212F76B-B134-0FAE-F6DB-52F01D28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583" y="397658"/>
            <a:ext cx="1285016" cy="129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302D2-FC2B-3113-AEBC-E872E5A0F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6" name="Right Triangle 14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56ACC53-04C4-82CC-0DD7-E68427F0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372" y="301424"/>
            <a:ext cx="7231117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POTENTIAL EVOLUTION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AA6AAFC-44DB-753C-3D12-9BA8DB94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23" y="3097477"/>
            <a:ext cx="6795701" cy="31430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11F9583-D400-1EFC-C891-9D3D27BF61CA}"/>
              </a:ext>
            </a:extLst>
          </p:cNvPr>
          <p:cNvSpPr txBox="1"/>
          <p:nvPr/>
        </p:nvSpPr>
        <p:spPr>
          <a:xfrm>
            <a:off x="582511" y="3544704"/>
            <a:ext cx="395699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Social media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Security and regulation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Adoption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Usability </a:t>
            </a:r>
          </a:p>
        </p:txBody>
      </p:sp>
      <p:pic>
        <p:nvPicPr>
          <p:cNvPr id="3" name="Picture 2" descr="Póster for Sale con la obra «La evolución del dinero BTC Bitcoin Crypto» de  loka-Art | Redbubble">
            <a:extLst>
              <a:ext uri="{FF2B5EF4-FFF2-40B4-BE49-F238E27FC236}">
                <a16:creationId xmlns:a16="http://schemas.microsoft.com/office/drawing/2014/main" id="{1D9D84A1-D91E-663A-5E59-06458A20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2" y="587829"/>
            <a:ext cx="1763485" cy="22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73CDB-6055-C137-769E-80914B51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443BE40-0C90-4E34-B4FC-4332F591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0602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42AEB17-776C-4D99-B97B-A8B05AC4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7E18E09-7470-4D98-BC83-550832CE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286E5A6-5DEF-462A-ADFD-9BA7BB7E6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772DC02-E112-498C-ADA7-3A669CD63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C6A9EC-4413-4B69-9BF4-52125A7E3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1B4AC92-0786-4245-9AF6-A6BB5DF5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195B6F1-62CF-4347-BA35-94677E44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13F4E5F-B849-4694-8461-D6728E0D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6AC4326-7165-46F6-AA2F-B4BF38FC6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A473E56-2AAB-4332-9746-08AACFCC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D41A4B2-4F09-4EFD-B149-2EDDD2602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9C282C-1366-495F-AB9A-87AAB3ED8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BE2CF0D-3550-4F8F-8142-E2AE71E7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C8070FD-785D-4077-9039-FC2E0EA4D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16C8993-D149-4800-8202-2F119874B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C2830D7-5EDA-4990-8CA2-7B8414390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DB31C17-16AD-4619-B3BB-90D4903B8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CAAE300-ACE3-4A36-940B-B7AEA2F86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B500693-07CE-4E24-A5A7-CA196EE18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E12F495-E019-4577-8E3F-9393D80D9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89B1F9C-1A2D-495D-A80C-2103CAF08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5F5100C-2E92-4E46-AC42-6C9DCF0D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4E03F4E-EE71-4EF9-B9DF-28A63537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1542C4C-4AAC-42B9-98B2-2C38EA9BF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106B2BA-A9CA-4C29-8AA9-BFFC1B2EA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467F5D-AADF-4ED2-B21B-C4C463DAC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5F58B60-3191-4AD0-9C4A-D0A583F54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EF26853-BEEF-45D5-880D-EE16FD6A1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BBD7199-B2BC-40AB-9407-13919849F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057BAA2-B405-43CD-89F3-A5711D47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0A99E3E-4E98-1C12-0FEA-26C01DE3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658862"/>
            <a:ext cx="7514855" cy="8660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>
                <a:solidFill>
                  <a:schemeClr val="tx2"/>
                </a:solidFill>
              </a:rPr>
              <a:t>ETHICAL </a:t>
            </a:r>
            <a:br>
              <a:rPr lang="en-US" sz="5400">
                <a:solidFill>
                  <a:schemeClr val="tx2"/>
                </a:solidFill>
              </a:rPr>
            </a:br>
            <a:r>
              <a:rPr lang="en-US" sz="5400">
                <a:solidFill>
                  <a:schemeClr val="tx2"/>
                </a:solidFill>
              </a:rPr>
              <a:t>ANALYSIS</a:t>
            </a:r>
          </a:p>
        </p:txBody>
      </p:sp>
      <p:pic>
        <p:nvPicPr>
          <p:cNvPr id="48" name="Imagen 47" descr="Vea los detalles de la imagen relacionada. Bitcoin byl v letošním roce prohlášen za mrtvý pouze 7krát ...">
            <a:extLst>
              <a:ext uri="{FF2B5EF4-FFF2-40B4-BE49-F238E27FC236}">
                <a16:creationId xmlns:a16="http://schemas.microsoft.com/office/drawing/2014/main" id="{67483A6D-4194-0F20-1D84-3942D77F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73" r="19397" b="1"/>
          <a:stretch/>
        </p:blipFill>
        <p:spPr>
          <a:xfrm>
            <a:off x="3048" y="-2"/>
            <a:ext cx="3057138" cy="3571903"/>
          </a:xfrm>
          <a:custGeom>
            <a:avLst/>
            <a:gdLst/>
            <a:ahLst/>
            <a:cxnLst/>
            <a:rect l="l" t="t" r="r" b="b"/>
            <a:pathLst>
              <a:path w="3052177" h="3571903">
                <a:moveTo>
                  <a:pt x="0" y="0"/>
                </a:moveTo>
                <a:lnTo>
                  <a:pt x="3052177" y="0"/>
                </a:lnTo>
                <a:lnTo>
                  <a:pt x="3052177" y="3571903"/>
                </a:lnTo>
                <a:lnTo>
                  <a:pt x="2862548" y="3571599"/>
                </a:lnTo>
                <a:cubicBezTo>
                  <a:pt x="2200429" y="3559426"/>
                  <a:pt x="1445315" y="3517895"/>
                  <a:pt x="550709" y="3436165"/>
                </a:cubicBezTo>
                <a:lnTo>
                  <a:pt x="0" y="3382524"/>
                </a:lnTo>
                <a:close/>
              </a:path>
            </a:pathLst>
          </a:custGeom>
        </p:spPr>
      </p:pic>
      <p:pic>
        <p:nvPicPr>
          <p:cNvPr id="47" name="Imagen 46" descr="Resultado de imagen de no central control in criptos">
            <a:extLst>
              <a:ext uri="{FF2B5EF4-FFF2-40B4-BE49-F238E27FC236}">
                <a16:creationId xmlns:a16="http://schemas.microsoft.com/office/drawing/2014/main" id="{A5B89DD7-ACD8-7069-1413-55187BD1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77" r="34303" b="1"/>
          <a:stretch/>
        </p:blipFill>
        <p:spPr>
          <a:xfrm>
            <a:off x="3046986" y="-2"/>
            <a:ext cx="3057138" cy="3572808"/>
          </a:xfrm>
          <a:custGeom>
            <a:avLst/>
            <a:gdLst/>
            <a:ahLst/>
            <a:cxnLst/>
            <a:rect l="l" t="t" r="r" b="b"/>
            <a:pathLst>
              <a:path w="3052177" h="3572808">
                <a:moveTo>
                  <a:pt x="0" y="0"/>
                </a:moveTo>
                <a:lnTo>
                  <a:pt x="3052177" y="0"/>
                </a:lnTo>
                <a:lnTo>
                  <a:pt x="3052177" y="3379089"/>
                </a:lnTo>
                <a:lnTo>
                  <a:pt x="2477979" y="3448966"/>
                </a:lnTo>
                <a:cubicBezTo>
                  <a:pt x="1897695" y="3513789"/>
                  <a:pt x="1290628" y="3561314"/>
                  <a:pt x="576431" y="3572808"/>
                </a:cubicBezTo>
                <a:lnTo>
                  <a:pt x="0" y="3571882"/>
                </a:lnTo>
                <a:close/>
              </a:path>
            </a:pathLst>
          </a:custGeom>
        </p:spPr>
      </p:pic>
      <p:pic>
        <p:nvPicPr>
          <p:cNvPr id="46" name="Imagen 45" descr="Resultado de imagen de volatility of criptos">
            <a:extLst>
              <a:ext uri="{FF2B5EF4-FFF2-40B4-BE49-F238E27FC236}">
                <a16:creationId xmlns:a16="http://schemas.microsoft.com/office/drawing/2014/main" id="{91237DB1-9073-CC15-6CC2-82E0260567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83" r="20279" b="-3"/>
          <a:stretch/>
        </p:blipFill>
        <p:spPr>
          <a:xfrm>
            <a:off x="6090925" y="-2"/>
            <a:ext cx="3057138" cy="3380692"/>
          </a:xfrm>
          <a:custGeom>
            <a:avLst/>
            <a:gdLst/>
            <a:ahLst/>
            <a:cxnLst/>
            <a:rect l="l" t="t" r="r" b="b"/>
            <a:pathLst>
              <a:path w="3052177" h="3380692">
                <a:moveTo>
                  <a:pt x="0" y="0"/>
                </a:moveTo>
                <a:lnTo>
                  <a:pt x="3052177" y="0"/>
                </a:lnTo>
                <a:lnTo>
                  <a:pt x="3052177" y="3018761"/>
                </a:lnTo>
                <a:lnTo>
                  <a:pt x="2489194" y="3067444"/>
                </a:lnTo>
                <a:cubicBezTo>
                  <a:pt x="1536932" y="3161365"/>
                  <a:pt x="775123" y="3280043"/>
                  <a:pt x="13313" y="3379072"/>
                </a:cubicBezTo>
                <a:lnTo>
                  <a:pt x="0" y="3380692"/>
                </a:lnTo>
                <a:close/>
              </a:path>
            </a:pathLst>
          </a:custGeom>
        </p:spPr>
      </p:pic>
      <p:pic>
        <p:nvPicPr>
          <p:cNvPr id="7" name="Picture 6" descr="Un ladrón cibernético robando Bitcoin en un fondo azul | Imagen Premium  generada con IA">
            <a:extLst>
              <a:ext uri="{FF2B5EF4-FFF2-40B4-BE49-F238E27FC236}">
                <a16:creationId xmlns:a16="http://schemas.microsoft.com/office/drawing/2014/main" id="{8BCBBE4B-3B61-358B-A812-8AC97079F1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086" r="24547" b="-1"/>
          <a:stretch/>
        </p:blipFill>
        <p:spPr>
          <a:xfrm>
            <a:off x="9134862" y="-2"/>
            <a:ext cx="3057138" cy="3019900"/>
          </a:xfrm>
          <a:custGeom>
            <a:avLst/>
            <a:gdLst/>
            <a:ahLst/>
            <a:cxnLst/>
            <a:rect l="l" t="t" r="r" b="b"/>
            <a:pathLst>
              <a:path w="3052177" h="3019900">
                <a:moveTo>
                  <a:pt x="0" y="0"/>
                </a:moveTo>
                <a:lnTo>
                  <a:pt x="3052177" y="0"/>
                </a:lnTo>
                <a:lnTo>
                  <a:pt x="3052177" y="2904455"/>
                </a:lnTo>
                <a:lnTo>
                  <a:pt x="2514917" y="2907515"/>
                </a:lnTo>
                <a:cubicBezTo>
                  <a:pt x="1620311" y="2917888"/>
                  <a:pt x="865198" y="2953110"/>
                  <a:pt x="203078" y="3002339"/>
                </a:cubicBezTo>
                <a:lnTo>
                  <a:pt x="0" y="3019900"/>
                </a:lnTo>
                <a:close/>
              </a:path>
            </a:pathLst>
          </a:custGeom>
        </p:spPr>
      </p:pic>
      <p:sp>
        <p:nvSpPr>
          <p:cNvPr id="90" name="CuadroTexto 4">
            <a:extLst>
              <a:ext uri="{FF2B5EF4-FFF2-40B4-BE49-F238E27FC236}">
                <a16:creationId xmlns:a16="http://schemas.microsoft.com/office/drawing/2014/main" id="{02E0E43A-6EF7-C0D6-B40E-9A87C23F1AD7}"/>
              </a:ext>
            </a:extLst>
          </p:cNvPr>
          <p:cNvSpPr txBox="1"/>
          <p:nvPr/>
        </p:nvSpPr>
        <p:spPr>
          <a:xfrm>
            <a:off x="4834835" y="3378420"/>
            <a:ext cx="7190188" cy="316926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>
              <a:solidFill>
                <a:srgbClr val="12154E"/>
              </a:solidFill>
              <a:cs typeface="Arial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sz="2400" err="1">
                <a:solidFill>
                  <a:srgbClr val="12154E"/>
                </a:solidFill>
                <a:cs typeface="Arial"/>
              </a:rPr>
              <a:t>Ethics</a:t>
            </a:r>
            <a:r>
              <a:rPr lang="es-ES" sz="2400">
                <a:solidFill>
                  <a:srgbClr val="12154E"/>
                </a:solidFill>
                <a:cs typeface="Arial"/>
              </a:rPr>
              <a:t> debate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focus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sz="2400" err="1">
                <a:solidFill>
                  <a:srgbClr val="12154E"/>
                </a:solidFill>
                <a:cs typeface="Arial"/>
              </a:rPr>
              <a:t>Cryptocurrencies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don´t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hold</a:t>
            </a:r>
            <a:r>
              <a:rPr lang="es-ES" sz="2400">
                <a:solidFill>
                  <a:srgbClr val="12154E"/>
                </a:solidFill>
                <a:cs typeface="Arial"/>
              </a:rPr>
              <a:t> moral status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sz="2400" err="1">
                <a:solidFill>
                  <a:srgbClr val="12154E"/>
                </a:solidFill>
                <a:cs typeface="Arial"/>
              </a:rPr>
              <a:t>Ethical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analysis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objective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sz="2400" err="1">
                <a:solidFill>
                  <a:srgbClr val="12154E"/>
                </a:solidFill>
                <a:cs typeface="Arial"/>
              </a:rPr>
              <a:t>Consideration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of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political</a:t>
            </a:r>
            <a:r>
              <a:rPr lang="es-ES" sz="2400">
                <a:solidFill>
                  <a:srgbClr val="12154E"/>
                </a:solidFill>
                <a:cs typeface="Arial"/>
              </a:rPr>
              <a:t> and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economic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impact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sz="2400" err="1">
                <a:solidFill>
                  <a:srgbClr val="12154E"/>
                </a:solidFill>
                <a:cs typeface="Arial"/>
              </a:rPr>
              <a:t>Externalities</a:t>
            </a:r>
          </a:p>
        </p:txBody>
      </p:sp>
    </p:spTree>
    <p:extLst>
      <p:ext uri="{BB962C8B-B14F-4D97-AF65-F5344CB8AC3E}">
        <p14:creationId xmlns:p14="http://schemas.microsoft.com/office/powerpoint/2010/main" val="40521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73CDB-6055-C137-769E-80914B51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443BE40-0C90-4E34-B4FC-4332F591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0602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42AEB17-776C-4D99-B97B-A8B05AC4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7E18E09-7470-4D98-BC83-550832CE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286E5A6-5DEF-462A-ADFD-9BA7BB7E6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772DC02-E112-498C-ADA7-3A669CD63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C6A9EC-4413-4B69-9BF4-52125A7E3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1B4AC92-0786-4245-9AF6-A6BB5DF5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195B6F1-62CF-4347-BA35-94677E44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13F4E5F-B849-4694-8461-D6728E0D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6AC4326-7165-46F6-AA2F-B4BF38FC6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A473E56-2AAB-4332-9746-08AACFCC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D41A4B2-4F09-4EFD-B149-2EDDD2602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9C282C-1366-495F-AB9A-87AAB3ED8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BE2CF0D-3550-4F8F-8142-E2AE71E7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C8070FD-785D-4077-9039-FC2E0EA4D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16C8993-D149-4800-8202-2F119874B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C2830D7-5EDA-4990-8CA2-7B8414390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DB31C17-16AD-4619-B3BB-90D4903B8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CAAE300-ACE3-4A36-940B-B7AEA2F86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B500693-07CE-4E24-A5A7-CA196EE18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E12F495-E019-4577-8E3F-9393D80D9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89B1F9C-1A2D-495D-A80C-2103CAF08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5F5100C-2E92-4E46-AC42-6C9DCF0D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4E03F4E-EE71-4EF9-B9DF-28A63537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1542C4C-4AAC-42B9-98B2-2C38EA9BF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106B2BA-A9CA-4C29-8AA9-BFFC1B2EA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467F5D-AADF-4ED2-B21B-C4C463DAC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5F58B60-3191-4AD0-9C4A-D0A583F54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EF26853-BEEF-45D5-880D-EE16FD6A1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BBD7199-B2BC-40AB-9407-13919849F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057BAA2-B405-43CD-89F3-A5711D47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Imagen 47" descr="Vea los detalles de la imagen relacionada. Bitcoin byl v letošním roce prohlášen za mrtvý pouze 7krát ...">
            <a:extLst>
              <a:ext uri="{FF2B5EF4-FFF2-40B4-BE49-F238E27FC236}">
                <a16:creationId xmlns:a16="http://schemas.microsoft.com/office/drawing/2014/main" id="{67483A6D-4194-0F20-1D84-3942D77F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73" r="19397" b="1"/>
          <a:stretch/>
        </p:blipFill>
        <p:spPr>
          <a:xfrm>
            <a:off x="3048" y="-2"/>
            <a:ext cx="3057138" cy="3571903"/>
          </a:xfrm>
          <a:custGeom>
            <a:avLst/>
            <a:gdLst/>
            <a:ahLst/>
            <a:cxnLst/>
            <a:rect l="l" t="t" r="r" b="b"/>
            <a:pathLst>
              <a:path w="3052177" h="3571903">
                <a:moveTo>
                  <a:pt x="0" y="0"/>
                </a:moveTo>
                <a:lnTo>
                  <a:pt x="3052177" y="0"/>
                </a:lnTo>
                <a:lnTo>
                  <a:pt x="3052177" y="3571903"/>
                </a:lnTo>
                <a:lnTo>
                  <a:pt x="2862548" y="3571599"/>
                </a:lnTo>
                <a:cubicBezTo>
                  <a:pt x="2200429" y="3559426"/>
                  <a:pt x="1445315" y="3517895"/>
                  <a:pt x="550709" y="3436165"/>
                </a:cubicBezTo>
                <a:lnTo>
                  <a:pt x="0" y="3382524"/>
                </a:lnTo>
                <a:close/>
              </a:path>
            </a:pathLst>
          </a:custGeom>
        </p:spPr>
      </p:pic>
      <p:pic>
        <p:nvPicPr>
          <p:cNvPr id="47" name="Imagen 46" descr="Resultado de imagen de no central control in criptos">
            <a:extLst>
              <a:ext uri="{FF2B5EF4-FFF2-40B4-BE49-F238E27FC236}">
                <a16:creationId xmlns:a16="http://schemas.microsoft.com/office/drawing/2014/main" id="{A5B89DD7-ACD8-7069-1413-55187BD1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77" r="34303" b="1"/>
          <a:stretch/>
        </p:blipFill>
        <p:spPr>
          <a:xfrm>
            <a:off x="3046986" y="-2"/>
            <a:ext cx="3057138" cy="3572808"/>
          </a:xfrm>
          <a:custGeom>
            <a:avLst/>
            <a:gdLst/>
            <a:ahLst/>
            <a:cxnLst/>
            <a:rect l="l" t="t" r="r" b="b"/>
            <a:pathLst>
              <a:path w="3052177" h="3572808">
                <a:moveTo>
                  <a:pt x="0" y="0"/>
                </a:moveTo>
                <a:lnTo>
                  <a:pt x="3052177" y="0"/>
                </a:lnTo>
                <a:lnTo>
                  <a:pt x="3052177" y="3379089"/>
                </a:lnTo>
                <a:lnTo>
                  <a:pt x="2477979" y="3448966"/>
                </a:lnTo>
                <a:cubicBezTo>
                  <a:pt x="1897695" y="3513789"/>
                  <a:pt x="1290628" y="3561314"/>
                  <a:pt x="576431" y="3572808"/>
                </a:cubicBezTo>
                <a:lnTo>
                  <a:pt x="0" y="3571882"/>
                </a:lnTo>
                <a:close/>
              </a:path>
            </a:pathLst>
          </a:custGeom>
        </p:spPr>
      </p:pic>
      <p:pic>
        <p:nvPicPr>
          <p:cNvPr id="46" name="Imagen 45" descr="Resultado de imagen de volatility of criptos">
            <a:extLst>
              <a:ext uri="{FF2B5EF4-FFF2-40B4-BE49-F238E27FC236}">
                <a16:creationId xmlns:a16="http://schemas.microsoft.com/office/drawing/2014/main" id="{91237DB1-9073-CC15-6CC2-82E0260567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83" r="20279" b="-3"/>
          <a:stretch/>
        </p:blipFill>
        <p:spPr>
          <a:xfrm>
            <a:off x="6090925" y="-2"/>
            <a:ext cx="3057138" cy="3380692"/>
          </a:xfrm>
          <a:custGeom>
            <a:avLst/>
            <a:gdLst/>
            <a:ahLst/>
            <a:cxnLst/>
            <a:rect l="l" t="t" r="r" b="b"/>
            <a:pathLst>
              <a:path w="3052177" h="3380692">
                <a:moveTo>
                  <a:pt x="0" y="0"/>
                </a:moveTo>
                <a:lnTo>
                  <a:pt x="3052177" y="0"/>
                </a:lnTo>
                <a:lnTo>
                  <a:pt x="3052177" y="3018761"/>
                </a:lnTo>
                <a:lnTo>
                  <a:pt x="2489194" y="3067444"/>
                </a:lnTo>
                <a:cubicBezTo>
                  <a:pt x="1536932" y="3161365"/>
                  <a:pt x="775123" y="3280043"/>
                  <a:pt x="13313" y="3379072"/>
                </a:cubicBezTo>
                <a:lnTo>
                  <a:pt x="0" y="3380692"/>
                </a:lnTo>
                <a:close/>
              </a:path>
            </a:pathLst>
          </a:custGeom>
        </p:spPr>
      </p:pic>
      <p:pic>
        <p:nvPicPr>
          <p:cNvPr id="7" name="Picture 6" descr="Un ladrón cibernético robando Bitcoin en un fondo azul | Imagen Premium  generada con IA">
            <a:extLst>
              <a:ext uri="{FF2B5EF4-FFF2-40B4-BE49-F238E27FC236}">
                <a16:creationId xmlns:a16="http://schemas.microsoft.com/office/drawing/2014/main" id="{8BCBBE4B-3B61-358B-A812-8AC97079F1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086" r="24547" b="-1"/>
          <a:stretch/>
        </p:blipFill>
        <p:spPr>
          <a:xfrm>
            <a:off x="9134862" y="-2"/>
            <a:ext cx="3057138" cy="3019900"/>
          </a:xfrm>
          <a:custGeom>
            <a:avLst/>
            <a:gdLst/>
            <a:ahLst/>
            <a:cxnLst/>
            <a:rect l="l" t="t" r="r" b="b"/>
            <a:pathLst>
              <a:path w="3052177" h="3019900">
                <a:moveTo>
                  <a:pt x="0" y="0"/>
                </a:moveTo>
                <a:lnTo>
                  <a:pt x="3052177" y="0"/>
                </a:lnTo>
                <a:lnTo>
                  <a:pt x="3052177" y="2904455"/>
                </a:lnTo>
                <a:lnTo>
                  <a:pt x="2514917" y="2907515"/>
                </a:lnTo>
                <a:cubicBezTo>
                  <a:pt x="1620311" y="2917888"/>
                  <a:pt x="865198" y="2953110"/>
                  <a:pt x="203078" y="3002339"/>
                </a:cubicBezTo>
                <a:lnTo>
                  <a:pt x="0" y="3019900"/>
                </a:lnTo>
                <a:close/>
              </a:path>
            </a:pathLst>
          </a:custGeom>
        </p:spPr>
      </p:pic>
      <p:pic>
        <p:nvPicPr>
          <p:cNvPr id="8" name="Picture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655930F-41F2-7FF4-15F8-703246560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72" y="3855669"/>
            <a:ext cx="5412387" cy="2704500"/>
          </a:xfrm>
          <a:prstGeom prst="rect">
            <a:avLst/>
          </a:prstGeom>
        </p:spPr>
      </p:pic>
      <p:pic>
        <p:nvPicPr>
          <p:cNvPr id="10" name="Picture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852AEEB-1637-A084-8037-22BB63F0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383" y="3842666"/>
            <a:ext cx="5737509" cy="27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73CDB-6055-C137-769E-80914B51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443BE40-0C90-4E34-B4FC-4332F591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0602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42AEB17-776C-4D99-B97B-A8B05AC4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7E18E09-7470-4D98-BC83-550832CE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286E5A6-5DEF-462A-ADFD-9BA7BB7E6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772DC02-E112-498C-ADA7-3A669CD63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C6A9EC-4413-4B69-9BF4-52125A7E3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1B4AC92-0786-4245-9AF6-A6BB5DF5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195B6F1-62CF-4347-BA35-94677E44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13F4E5F-B849-4694-8461-D6728E0D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6AC4326-7165-46F6-AA2F-B4BF38FC6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A473E56-2AAB-4332-9746-08AACFCC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D41A4B2-4F09-4EFD-B149-2EDDD2602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9C282C-1366-495F-AB9A-87AAB3ED8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BE2CF0D-3550-4F8F-8142-E2AE71E7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C8070FD-785D-4077-9039-FC2E0EA4D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16C8993-D149-4800-8202-2F119874B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C2830D7-5EDA-4990-8CA2-7B8414390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DB31C17-16AD-4619-B3BB-90D4903B8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CAAE300-ACE3-4A36-940B-B7AEA2F86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B500693-07CE-4E24-A5A7-CA196EE18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E12F495-E019-4577-8E3F-9393D80D9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89B1F9C-1A2D-495D-A80C-2103CAF08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5F5100C-2E92-4E46-AC42-6C9DCF0D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4E03F4E-EE71-4EF9-B9DF-28A63537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1542C4C-4AAC-42B9-98B2-2C38EA9BF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106B2BA-A9CA-4C29-8AA9-BFFC1B2EA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467F5D-AADF-4ED2-B21B-C4C463DAC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5F58B60-3191-4AD0-9C4A-D0A583F54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EF26853-BEEF-45D5-880D-EE16FD6A1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BBD7199-B2BC-40AB-9407-13919849F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057BAA2-B405-43CD-89F3-A5711D47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0A99E3E-4E98-1C12-0FEA-26C01DE3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4140702"/>
            <a:ext cx="3908055" cy="2349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ETHICAL </a:t>
            </a:r>
            <a:br>
              <a:rPr lang="en-US" sz="5400">
                <a:solidFill>
                  <a:schemeClr val="tx2"/>
                </a:solidFill>
              </a:rPr>
            </a:br>
            <a:r>
              <a:rPr lang="en-US" sz="5400">
                <a:solidFill>
                  <a:schemeClr val="tx2"/>
                </a:solidFill>
              </a:rPr>
              <a:t>ANALYSIS</a:t>
            </a:r>
          </a:p>
        </p:txBody>
      </p:sp>
      <p:pic>
        <p:nvPicPr>
          <p:cNvPr id="48" name="Imagen 47" descr="Vea los detalles de la imagen relacionada. Bitcoin byl v letošním roce prohlášen za mrtvý pouze 7krát ...">
            <a:extLst>
              <a:ext uri="{FF2B5EF4-FFF2-40B4-BE49-F238E27FC236}">
                <a16:creationId xmlns:a16="http://schemas.microsoft.com/office/drawing/2014/main" id="{67483A6D-4194-0F20-1D84-3942D77F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73" r="19397" b="1"/>
          <a:stretch/>
        </p:blipFill>
        <p:spPr>
          <a:xfrm>
            <a:off x="3048" y="-2"/>
            <a:ext cx="3057138" cy="3571903"/>
          </a:xfrm>
          <a:custGeom>
            <a:avLst/>
            <a:gdLst/>
            <a:ahLst/>
            <a:cxnLst/>
            <a:rect l="l" t="t" r="r" b="b"/>
            <a:pathLst>
              <a:path w="3052177" h="3571903">
                <a:moveTo>
                  <a:pt x="0" y="0"/>
                </a:moveTo>
                <a:lnTo>
                  <a:pt x="3052177" y="0"/>
                </a:lnTo>
                <a:lnTo>
                  <a:pt x="3052177" y="3571903"/>
                </a:lnTo>
                <a:lnTo>
                  <a:pt x="2862548" y="3571599"/>
                </a:lnTo>
                <a:cubicBezTo>
                  <a:pt x="2200429" y="3559426"/>
                  <a:pt x="1445315" y="3517895"/>
                  <a:pt x="550709" y="3436165"/>
                </a:cubicBezTo>
                <a:lnTo>
                  <a:pt x="0" y="3382524"/>
                </a:lnTo>
                <a:close/>
              </a:path>
            </a:pathLst>
          </a:custGeom>
        </p:spPr>
      </p:pic>
      <p:pic>
        <p:nvPicPr>
          <p:cNvPr id="47" name="Imagen 46" descr="Resultado de imagen de no central control in criptos">
            <a:extLst>
              <a:ext uri="{FF2B5EF4-FFF2-40B4-BE49-F238E27FC236}">
                <a16:creationId xmlns:a16="http://schemas.microsoft.com/office/drawing/2014/main" id="{A5B89DD7-ACD8-7069-1413-55187BD1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77" r="34303" b="1"/>
          <a:stretch/>
        </p:blipFill>
        <p:spPr>
          <a:xfrm>
            <a:off x="3046986" y="-2"/>
            <a:ext cx="3057138" cy="3572808"/>
          </a:xfrm>
          <a:custGeom>
            <a:avLst/>
            <a:gdLst/>
            <a:ahLst/>
            <a:cxnLst/>
            <a:rect l="l" t="t" r="r" b="b"/>
            <a:pathLst>
              <a:path w="3052177" h="3572808">
                <a:moveTo>
                  <a:pt x="0" y="0"/>
                </a:moveTo>
                <a:lnTo>
                  <a:pt x="3052177" y="0"/>
                </a:lnTo>
                <a:lnTo>
                  <a:pt x="3052177" y="3379089"/>
                </a:lnTo>
                <a:lnTo>
                  <a:pt x="2477979" y="3448966"/>
                </a:lnTo>
                <a:cubicBezTo>
                  <a:pt x="1897695" y="3513789"/>
                  <a:pt x="1290628" y="3561314"/>
                  <a:pt x="576431" y="3572808"/>
                </a:cubicBezTo>
                <a:lnTo>
                  <a:pt x="0" y="3571882"/>
                </a:lnTo>
                <a:close/>
              </a:path>
            </a:pathLst>
          </a:custGeom>
        </p:spPr>
      </p:pic>
      <p:pic>
        <p:nvPicPr>
          <p:cNvPr id="46" name="Imagen 45" descr="Resultado de imagen de volatility of criptos">
            <a:extLst>
              <a:ext uri="{FF2B5EF4-FFF2-40B4-BE49-F238E27FC236}">
                <a16:creationId xmlns:a16="http://schemas.microsoft.com/office/drawing/2014/main" id="{91237DB1-9073-CC15-6CC2-82E0260567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83" r="20279" b="-3"/>
          <a:stretch/>
        </p:blipFill>
        <p:spPr>
          <a:xfrm>
            <a:off x="6090925" y="-2"/>
            <a:ext cx="3057138" cy="3380692"/>
          </a:xfrm>
          <a:custGeom>
            <a:avLst/>
            <a:gdLst/>
            <a:ahLst/>
            <a:cxnLst/>
            <a:rect l="l" t="t" r="r" b="b"/>
            <a:pathLst>
              <a:path w="3052177" h="3380692">
                <a:moveTo>
                  <a:pt x="0" y="0"/>
                </a:moveTo>
                <a:lnTo>
                  <a:pt x="3052177" y="0"/>
                </a:lnTo>
                <a:lnTo>
                  <a:pt x="3052177" y="3018761"/>
                </a:lnTo>
                <a:lnTo>
                  <a:pt x="2489194" y="3067444"/>
                </a:lnTo>
                <a:cubicBezTo>
                  <a:pt x="1536932" y="3161365"/>
                  <a:pt x="775123" y="3280043"/>
                  <a:pt x="13313" y="3379072"/>
                </a:cubicBezTo>
                <a:lnTo>
                  <a:pt x="0" y="3380692"/>
                </a:lnTo>
                <a:close/>
              </a:path>
            </a:pathLst>
          </a:custGeom>
        </p:spPr>
      </p:pic>
      <p:pic>
        <p:nvPicPr>
          <p:cNvPr id="7" name="Picture 6" descr="Un ladrón cibernético robando Bitcoin en un fondo azul | Imagen Premium  generada con IA">
            <a:extLst>
              <a:ext uri="{FF2B5EF4-FFF2-40B4-BE49-F238E27FC236}">
                <a16:creationId xmlns:a16="http://schemas.microsoft.com/office/drawing/2014/main" id="{8BCBBE4B-3B61-358B-A812-8AC97079F1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086" r="24547" b="-1"/>
          <a:stretch/>
        </p:blipFill>
        <p:spPr>
          <a:xfrm>
            <a:off x="9134862" y="-2"/>
            <a:ext cx="3057138" cy="3019900"/>
          </a:xfrm>
          <a:custGeom>
            <a:avLst/>
            <a:gdLst/>
            <a:ahLst/>
            <a:cxnLst/>
            <a:rect l="l" t="t" r="r" b="b"/>
            <a:pathLst>
              <a:path w="3052177" h="3019900">
                <a:moveTo>
                  <a:pt x="0" y="0"/>
                </a:moveTo>
                <a:lnTo>
                  <a:pt x="3052177" y="0"/>
                </a:lnTo>
                <a:lnTo>
                  <a:pt x="3052177" y="2904455"/>
                </a:lnTo>
                <a:lnTo>
                  <a:pt x="2514917" y="2907515"/>
                </a:lnTo>
                <a:cubicBezTo>
                  <a:pt x="1620311" y="2917888"/>
                  <a:pt x="865198" y="2953110"/>
                  <a:pt x="203078" y="3002339"/>
                </a:cubicBezTo>
                <a:lnTo>
                  <a:pt x="0" y="3019900"/>
                </a:lnTo>
                <a:close/>
              </a:path>
            </a:pathLst>
          </a:custGeom>
        </p:spPr>
      </p:pic>
      <p:sp>
        <p:nvSpPr>
          <p:cNvPr id="88" name="CuadroTexto 4">
            <a:extLst>
              <a:ext uri="{FF2B5EF4-FFF2-40B4-BE49-F238E27FC236}">
                <a16:creationId xmlns:a16="http://schemas.microsoft.com/office/drawing/2014/main" id="{91E1BABB-C50B-CE3F-4FDF-7C28D01EE079}"/>
              </a:ext>
            </a:extLst>
          </p:cNvPr>
          <p:cNvSpPr txBox="1"/>
          <p:nvPr/>
        </p:nvSpPr>
        <p:spPr>
          <a:xfrm>
            <a:off x="6094675" y="3693380"/>
            <a:ext cx="6631388" cy="243085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>
              <a:solidFill>
                <a:srgbClr val="000000"/>
              </a:solidFill>
              <a:cs typeface="Arial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err="1">
                <a:solidFill>
                  <a:srgbClr val="12154E"/>
                </a:solidFill>
                <a:cs typeface="Arial"/>
              </a:rPr>
              <a:t>Illegal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activity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err="1">
                <a:solidFill>
                  <a:srgbClr val="12154E"/>
                </a:solidFill>
                <a:cs typeface="Arial"/>
              </a:rPr>
              <a:t>Volatility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of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cryptocurrencies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>
                <a:solidFill>
                  <a:srgbClr val="12154E"/>
                </a:solidFill>
                <a:cs typeface="Arial"/>
              </a:rPr>
              <a:t>No central control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err="1">
                <a:solidFill>
                  <a:srgbClr val="12154E"/>
                </a:solidFill>
                <a:cs typeface="Arial"/>
              </a:rPr>
              <a:t>Political</a:t>
            </a:r>
            <a:r>
              <a:rPr lang="es-ES">
                <a:solidFill>
                  <a:srgbClr val="12154E"/>
                </a:solidFill>
                <a:cs typeface="Arial"/>
              </a:rPr>
              <a:t> and </a:t>
            </a:r>
            <a:r>
              <a:rPr lang="es-ES" err="1">
                <a:solidFill>
                  <a:srgbClr val="12154E"/>
                </a:solidFill>
                <a:cs typeface="Arial"/>
              </a:rPr>
              <a:t>economic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risk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err="1">
                <a:solidFill>
                  <a:srgbClr val="12154E"/>
                </a:solidFill>
                <a:cs typeface="Arial"/>
              </a:rPr>
              <a:t>Hypothetical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stable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37537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73CDB-6055-C137-769E-80914B51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443BE40-0C90-4E34-B4FC-4332F591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0602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42AEB17-776C-4D99-B97B-A8B05AC4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7E18E09-7470-4D98-BC83-550832CE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286E5A6-5DEF-462A-ADFD-9BA7BB7E6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772DC02-E112-498C-ADA7-3A669CD63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C6A9EC-4413-4B69-9BF4-52125A7E3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1B4AC92-0786-4245-9AF6-A6BB5DF5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195B6F1-62CF-4347-BA35-94677E44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13F4E5F-B849-4694-8461-D6728E0D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6AC4326-7165-46F6-AA2F-B4BF38FC6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A473E56-2AAB-4332-9746-08AACFCC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D41A4B2-4F09-4EFD-B149-2EDDD2602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9C282C-1366-495F-AB9A-87AAB3ED8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BE2CF0D-3550-4F8F-8142-E2AE71E7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C8070FD-785D-4077-9039-FC2E0EA4D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16C8993-D149-4800-8202-2F119874B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C2830D7-5EDA-4990-8CA2-7B8414390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DB31C17-16AD-4619-B3BB-90D4903B8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CAAE300-ACE3-4A36-940B-B7AEA2F86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B500693-07CE-4E24-A5A7-CA196EE18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E12F495-E019-4577-8E3F-9393D80D9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89B1F9C-1A2D-495D-A80C-2103CAF08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5F5100C-2E92-4E46-AC42-6C9DCF0D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4E03F4E-EE71-4EF9-B9DF-28A63537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1542C4C-4AAC-42B9-98B2-2C38EA9BF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106B2BA-A9CA-4C29-8AA9-BFFC1B2EA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467F5D-AADF-4ED2-B21B-C4C463DAC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5F58B60-3191-4AD0-9C4A-D0A583F54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EF26853-BEEF-45D5-880D-EE16FD6A1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BBD7199-B2BC-40AB-9407-13919849F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057BAA2-B405-43CD-89F3-A5711D47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0A99E3E-4E98-1C12-0FEA-26C01DE3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59" y="4374382"/>
            <a:ext cx="3908055" cy="2349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ETHICAL </a:t>
            </a:r>
            <a:br>
              <a:rPr lang="en-US" sz="5400">
                <a:solidFill>
                  <a:schemeClr val="tx2"/>
                </a:solidFill>
              </a:rPr>
            </a:br>
            <a:r>
              <a:rPr lang="en-US" sz="5400">
                <a:solidFill>
                  <a:schemeClr val="tx2"/>
                </a:solidFill>
              </a:rPr>
              <a:t>ANALYSIS</a:t>
            </a:r>
          </a:p>
        </p:txBody>
      </p:sp>
      <p:pic>
        <p:nvPicPr>
          <p:cNvPr id="48" name="Imagen 47" descr="Vea los detalles de la imagen relacionada. Bitcoin byl v letošním roce prohlášen za mrtvý pouze 7krát ...">
            <a:extLst>
              <a:ext uri="{FF2B5EF4-FFF2-40B4-BE49-F238E27FC236}">
                <a16:creationId xmlns:a16="http://schemas.microsoft.com/office/drawing/2014/main" id="{67483A6D-4194-0F20-1D84-3942D77F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73" r="19397" b="1"/>
          <a:stretch/>
        </p:blipFill>
        <p:spPr>
          <a:xfrm>
            <a:off x="3048" y="-2"/>
            <a:ext cx="3057138" cy="3571903"/>
          </a:xfrm>
          <a:custGeom>
            <a:avLst/>
            <a:gdLst/>
            <a:ahLst/>
            <a:cxnLst/>
            <a:rect l="l" t="t" r="r" b="b"/>
            <a:pathLst>
              <a:path w="3052177" h="3571903">
                <a:moveTo>
                  <a:pt x="0" y="0"/>
                </a:moveTo>
                <a:lnTo>
                  <a:pt x="3052177" y="0"/>
                </a:lnTo>
                <a:lnTo>
                  <a:pt x="3052177" y="3571903"/>
                </a:lnTo>
                <a:lnTo>
                  <a:pt x="2862548" y="3571599"/>
                </a:lnTo>
                <a:cubicBezTo>
                  <a:pt x="2200429" y="3559426"/>
                  <a:pt x="1445315" y="3517895"/>
                  <a:pt x="550709" y="3436165"/>
                </a:cubicBezTo>
                <a:lnTo>
                  <a:pt x="0" y="3382524"/>
                </a:lnTo>
                <a:close/>
              </a:path>
            </a:pathLst>
          </a:custGeom>
        </p:spPr>
      </p:pic>
      <p:pic>
        <p:nvPicPr>
          <p:cNvPr id="47" name="Imagen 46" descr="Resultado de imagen de no central control in criptos">
            <a:extLst>
              <a:ext uri="{FF2B5EF4-FFF2-40B4-BE49-F238E27FC236}">
                <a16:creationId xmlns:a16="http://schemas.microsoft.com/office/drawing/2014/main" id="{A5B89DD7-ACD8-7069-1413-55187BD1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77" r="34303" b="1"/>
          <a:stretch/>
        </p:blipFill>
        <p:spPr>
          <a:xfrm>
            <a:off x="3046986" y="-2"/>
            <a:ext cx="3057138" cy="3572808"/>
          </a:xfrm>
          <a:custGeom>
            <a:avLst/>
            <a:gdLst/>
            <a:ahLst/>
            <a:cxnLst/>
            <a:rect l="l" t="t" r="r" b="b"/>
            <a:pathLst>
              <a:path w="3052177" h="3572808">
                <a:moveTo>
                  <a:pt x="0" y="0"/>
                </a:moveTo>
                <a:lnTo>
                  <a:pt x="3052177" y="0"/>
                </a:lnTo>
                <a:lnTo>
                  <a:pt x="3052177" y="3379089"/>
                </a:lnTo>
                <a:lnTo>
                  <a:pt x="2477979" y="3448966"/>
                </a:lnTo>
                <a:cubicBezTo>
                  <a:pt x="1897695" y="3513789"/>
                  <a:pt x="1290628" y="3561314"/>
                  <a:pt x="576431" y="3572808"/>
                </a:cubicBezTo>
                <a:lnTo>
                  <a:pt x="0" y="3571882"/>
                </a:lnTo>
                <a:close/>
              </a:path>
            </a:pathLst>
          </a:custGeom>
        </p:spPr>
      </p:pic>
      <p:pic>
        <p:nvPicPr>
          <p:cNvPr id="46" name="Imagen 45" descr="Resultado de imagen de volatility of criptos">
            <a:extLst>
              <a:ext uri="{FF2B5EF4-FFF2-40B4-BE49-F238E27FC236}">
                <a16:creationId xmlns:a16="http://schemas.microsoft.com/office/drawing/2014/main" id="{91237DB1-9073-CC15-6CC2-82E0260567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83" r="20279" b="-3"/>
          <a:stretch/>
        </p:blipFill>
        <p:spPr>
          <a:xfrm>
            <a:off x="6090925" y="-2"/>
            <a:ext cx="3057138" cy="3380692"/>
          </a:xfrm>
          <a:custGeom>
            <a:avLst/>
            <a:gdLst/>
            <a:ahLst/>
            <a:cxnLst/>
            <a:rect l="l" t="t" r="r" b="b"/>
            <a:pathLst>
              <a:path w="3052177" h="3380692">
                <a:moveTo>
                  <a:pt x="0" y="0"/>
                </a:moveTo>
                <a:lnTo>
                  <a:pt x="3052177" y="0"/>
                </a:lnTo>
                <a:lnTo>
                  <a:pt x="3052177" y="3018761"/>
                </a:lnTo>
                <a:lnTo>
                  <a:pt x="2489194" y="3067444"/>
                </a:lnTo>
                <a:cubicBezTo>
                  <a:pt x="1536932" y="3161365"/>
                  <a:pt x="775123" y="3280043"/>
                  <a:pt x="13313" y="3379072"/>
                </a:cubicBezTo>
                <a:lnTo>
                  <a:pt x="0" y="3380692"/>
                </a:lnTo>
                <a:close/>
              </a:path>
            </a:pathLst>
          </a:custGeom>
        </p:spPr>
      </p:pic>
      <p:pic>
        <p:nvPicPr>
          <p:cNvPr id="7" name="Picture 6" descr="Un ladrón cibernético robando Bitcoin en un fondo azul | Imagen Premium  generada con IA">
            <a:extLst>
              <a:ext uri="{FF2B5EF4-FFF2-40B4-BE49-F238E27FC236}">
                <a16:creationId xmlns:a16="http://schemas.microsoft.com/office/drawing/2014/main" id="{8BCBBE4B-3B61-358B-A812-8AC97079F1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086" r="24547" b="-1"/>
          <a:stretch/>
        </p:blipFill>
        <p:spPr>
          <a:xfrm>
            <a:off x="9134862" y="-2"/>
            <a:ext cx="3057138" cy="3019900"/>
          </a:xfrm>
          <a:custGeom>
            <a:avLst/>
            <a:gdLst/>
            <a:ahLst/>
            <a:cxnLst/>
            <a:rect l="l" t="t" r="r" b="b"/>
            <a:pathLst>
              <a:path w="3052177" h="3019900">
                <a:moveTo>
                  <a:pt x="0" y="0"/>
                </a:moveTo>
                <a:lnTo>
                  <a:pt x="3052177" y="0"/>
                </a:lnTo>
                <a:lnTo>
                  <a:pt x="3052177" y="2904455"/>
                </a:lnTo>
                <a:lnTo>
                  <a:pt x="2514917" y="2907515"/>
                </a:lnTo>
                <a:cubicBezTo>
                  <a:pt x="1620311" y="2917888"/>
                  <a:pt x="865198" y="2953110"/>
                  <a:pt x="203078" y="3002339"/>
                </a:cubicBezTo>
                <a:lnTo>
                  <a:pt x="0" y="3019900"/>
                </a:lnTo>
                <a:close/>
              </a:path>
            </a:pathLst>
          </a:custGeom>
        </p:spPr>
      </p:pic>
      <p:sp>
        <p:nvSpPr>
          <p:cNvPr id="3" name="CuadroTexto 4">
            <a:extLst>
              <a:ext uri="{FF2B5EF4-FFF2-40B4-BE49-F238E27FC236}">
                <a16:creationId xmlns:a16="http://schemas.microsoft.com/office/drawing/2014/main" id="{DFFD8636-49A9-6F0A-C224-6501013FB682}"/>
              </a:ext>
            </a:extLst>
          </p:cNvPr>
          <p:cNvSpPr txBox="1"/>
          <p:nvPr/>
        </p:nvSpPr>
        <p:spPr>
          <a:xfrm>
            <a:off x="5393635" y="4282660"/>
            <a:ext cx="6641548" cy="253858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err="1">
                <a:solidFill>
                  <a:srgbClr val="12154E"/>
                </a:solidFill>
                <a:cs typeface="Arial"/>
              </a:rPr>
              <a:t>Transparency</a:t>
            </a:r>
            <a:r>
              <a:rPr lang="es-ES">
                <a:solidFill>
                  <a:srgbClr val="12154E"/>
                </a:solidFill>
                <a:cs typeface="Arial"/>
              </a:rPr>
              <a:t> in </a:t>
            </a:r>
            <a:r>
              <a:rPr lang="es-ES" err="1">
                <a:solidFill>
                  <a:srgbClr val="12154E"/>
                </a:solidFill>
                <a:cs typeface="Arial"/>
              </a:rPr>
              <a:t>Government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Spending</a:t>
            </a:r>
            <a:endParaRPr lang="es-E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err="1">
                <a:solidFill>
                  <a:srgbClr val="12154E"/>
                </a:solidFill>
                <a:cs typeface="Arial"/>
              </a:rPr>
              <a:t>Decentralized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currency</a:t>
            </a:r>
            <a:r>
              <a:rPr lang="es-ES">
                <a:solidFill>
                  <a:srgbClr val="12154E"/>
                </a:solidFill>
                <a:cs typeface="Arial"/>
              </a:rPr>
              <a:t> reduces </a:t>
            </a:r>
            <a:r>
              <a:rPr lang="es-ES" err="1">
                <a:solidFill>
                  <a:srgbClr val="12154E"/>
                </a:solidFill>
                <a:cs typeface="Arial"/>
              </a:rPr>
              <a:t>governmet</a:t>
            </a:r>
            <a:r>
              <a:rPr lang="es-ES">
                <a:solidFill>
                  <a:srgbClr val="12154E"/>
                </a:solidFill>
                <a:cs typeface="Arial"/>
              </a:rPr>
              <a:t> control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err="1">
                <a:solidFill>
                  <a:srgbClr val="12154E"/>
                </a:solidFill>
                <a:cs typeface="Arial"/>
              </a:rPr>
              <a:t>Pollution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externality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err="1">
                <a:solidFill>
                  <a:srgbClr val="12154E"/>
                </a:solidFill>
                <a:cs typeface="Arial"/>
              </a:rPr>
              <a:t>Carbon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footprint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of</a:t>
            </a:r>
            <a:r>
              <a:rPr lang="es-ES">
                <a:solidFill>
                  <a:srgbClr val="12154E"/>
                </a:solidFill>
                <a:cs typeface="Arial"/>
              </a:rPr>
              <a:t> bitcoin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s-ES" err="1">
                <a:solidFill>
                  <a:srgbClr val="12154E"/>
                </a:solidFill>
                <a:cs typeface="Arial"/>
              </a:rPr>
              <a:t>Prooof</a:t>
            </a:r>
            <a:r>
              <a:rPr lang="es-ES">
                <a:solidFill>
                  <a:srgbClr val="12154E"/>
                </a:solidFill>
                <a:cs typeface="Arial"/>
              </a:rPr>
              <a:t> os </a:t>
            </a:r>
            <a:r>
              <a:rPr lang="es-ES" err="1">
                <a:solidFill>
                  <a:srgbClr val="12154E"/>
                </a:solidFill>
                <a:cs typeface="Arial"/>
              </a:rPr>
              <a:t>Staje</a:t>
            </a:r>
            <a:r>
              <a:rPr lang="es-ES">
                <a:solidFill>
                  <a:srgbClr val="12154E"/>
                </a:solidFill>
                <a:cs typeface="Arial"/>
              </a:rPr>
              <a:t> as </a:t>
            </a:r>
            <a:r>
              <a:rPr lang="es-ES" err="1">
                <a:solidFill>
                  <a:srgbClr val="12154E"/>
                </a:solidFill>
                <a:cs typeface="Arial"/>
              </a:rPr>
              <a:t>solution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endParaRPr lang="es-ES">
              <a:solidFill>
                <a:srgbClr val="12154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8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943011-3FBE-F208-5A72-7F10216B5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2CBA3D-9F1A-CDD4-A133-F05559BC9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9A00C6-9431-383E-50B9-F5709D779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71B0EFF-40CB-F57D-AC2A-DCC5A14F2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4E51989-2812-C7A4-477F-ED1B02C60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FD7278-334C-E569-4CD8-7C1A4E18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9989A7-34D5-D94C-651D-12AD2F130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EFD468-CB17-8491-9C6C-B3D8EACB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464623-811D-29B6-06A7-76A9FD543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40770E-CEA8-BB8A-BAE4-FD84A874B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611E4B-5474-0117-3964-E5B8B1CB1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400A096-0BE9-B938-0AD1-04011C30F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22B546-768D-8CB0-4910-A28D62CBF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62EDC9-4435-DFBD-329D-22654FC10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8E8D0-2532-6430-1FEB-CF3A2D885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C44E49-CF8A-E1AE-42DC-CC5DFF294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BFFC00-4B1F-2F0F-678B-16D8150F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1EE0C7-F23E-40B8-2E4D-B9D1B7569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7E25F6-B82D-C2E4-EE7E-BC8E98904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86C962-E82C-0CFE-5FE2-C5997A9E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0071F2-5840-6D94-C2D2-72A51200F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296F44D-9D47-58C1-FCD4-8AE881386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8690AD-241B-5C33-48A6-1C8FB5AB1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F7CCF0-7D54-CEEE-83AD-E810C4517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BD6F50-58FC-141A-A6A3-1485AECF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200DC4D-EFEF-6BCB-58CB-C54DF211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5700D9-4D39-0EFC-4F16-45B22515B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9A88C2-A472-B433-7F22-6FBA976F1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77131D-F08F-0E79-4166-CA6B7D8B8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A650EC5-C3CD-AED3-4776-AD35636E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94CFC7F-34BA-5F0E-648D-E2F9779B0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ED2E99-D2E9-DCEF-2863-C02F85B12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1E1AC6-D38A-F951-69E2-1455BEDC9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780BAC-ADEB-15CF-A692-96DEBE91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739432D-C0C0-BF27-4436-05C18F518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26C6767-4260-0BC3-20BF-3F7249E2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712248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rgbClr val="3E416E"/>
                </a:solidFill>
              </a:rPr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BE3E6-0C25-0F2A-DDD7-4958000A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6578"/>
            <a:ext cx="11352787" cy="421394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conclude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cryptocurrencies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result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 series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previously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developed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technologies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have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given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birth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form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digital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money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could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have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been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expected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transition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 digital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world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Cryptocurrencies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have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disadvantages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as has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been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underlined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however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we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must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consider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this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technology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still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evolving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getting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integrated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into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our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regulated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centralized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economy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finding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its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place and new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possible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usages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bearing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mind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moral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implications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We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yet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find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place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cryptocurrencies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our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economy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but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we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pretty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sure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cryptocurrencies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here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stay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s-ES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2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4D65A-35ED-2776-4AE4-42BC3693F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180725-D6E7-2707-C1FB-053857995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489456-A8D8-37BF-6A35-59FCF2655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F8B18A8-41B4-0887-1779-41E803E15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6E27DA-BE9B-062B-E39E-8EBF0467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C0756-D3ED-9E49-FCB5-870E817B1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F8BD40-BA74-4305-5E66-4F85155E8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20E545-2D31-31DA-7F4A-E2FF6223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419B10-E4D7-D2B0-0994-96A3E6EC8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3F2B7E-21F6-D0D8-FD8E-BF0920193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54C169-6865-A4DB-C8A4-23B65D120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69196F-C45C-5266-28F9-E8125DF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64EC38-7FAE-D002-D2E2-6B8D218DC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BF25437-152C-D79D-86CD-00FDEF9AF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89EB1B-2460-C89A-2A9D-9433E482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4870C-129C-E97D-BD31-264F7E45C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789852-44C9-26B3-B1DD-9602BC582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D805D1-1D19-8AAE-BCAC-C26D18A16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97323E-7BD2-D3E2-4D29-00A3F8D9D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2675F2-929F-E84A-344A-D4F1447F2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959BB9-849D-BF5A-9066-678ADFA2E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DF0EE7-C394-71B5-DA06-B915034E9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1D8EBE-9F4A-E4B4-AF41-620EB055F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AF83316-A5FE-7356-CDE7-6C596347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7EF899-F870-C58E-9682-FE6DC526D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1935B6-2F49-D6C8-0FBC-A78B8D782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2FBB92-B392-5829-5AA4-B318C2A0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2FBDA84-7BEB-04B2-1470-90C9B807F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EC264D-270C-A1BB-914B-2208D430E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4ACD94-1336-B7C8-65AD-93D3715E6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83986C-1E57-110F-3A9D-12693131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24ECB8-2C59-1D61-D3C3-766266608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E8DF60-852B-D958-DC48-625A5C06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970F06-3F30-0F00-B289-91141581D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9E684D4-46CA-3FDF-A021-B43C7211F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E2942DD-D256-D795-4A6D-48D2CC39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712248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rgbClr val="3E416E"/>
                </a:solidFill>
              </a:rPr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59C31-F34E-A053-3FE5-AAE504C2C5FF}"/>
              </a:ext>
            </a:extLst>
          </p:cNvPr>
          <p:cNvSpPr txBox="1"/>
          <p:nvPr/>
        </p:nvSpPr>
        <p:spPr>
          <a:xfrm>
            <a:off x="6097775" y="1685510"/>
            <a:ext cx="5576364" cy="33342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2"/>
              </a:rPr>
              <a:t>ScienceDirect</a:t>
            </a:r>
            <a:endParaRPr lang="es-ES" sz="1600">
              <a:latin typeface="Avenir Next LT Pro"/>
              <a:cs typeface="Segoe UI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3"/>
              </a:rPr>
              <a:t>Ieeexplore</a:t>
            </a:r>
            <a:endParaRPr lang="es-ES" sz="16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4"/>
              </a:rPr>
              <a:t>Economia3</a:t>
            </a:r>
            <a:endParaRPr lang="es-ES" sz="16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5"/>
              </a:rPr>
              <a:t>ScienceDirect</a:t>
            </a:r>
            <a:endParaRPr lang="es-ES" sz="16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6"/>
              </a:rPr>
              <a:t>Ceeol</a:t>
            </a:r>
            <a:endParaRPr lang="es-ES" sz="16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7"/>
              </a:rPr>
              <a:t>CoinMarketcap</a:t>
            </a:r>
            <a:endParaRPr lang="es-ES" sz="16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8"/>
              </a:rPr>
              <a:t>Fintech</a:t>
            </a:r>
            <a:endParaRPr lang="es-ES" sz="16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9"/>
              </a:rPr>
              <a:t>Repository</a:t>
            </a:r>
            <a:endParaRPr lang="es-ES" sz="16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10"/>
              </a:rPr>
              <a:t>SBS</a:t>
            </a:r>
            <a:r>
              <a:rPr lang="es-ES" sz="1600">
                <a:latin typeface="Segoe UI"/>
                <a:cs typeface="Segoe UI"/>
              </a:rPr>
              <a:t> </a:t>
            </a:r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689F-7E18-C6F0-5D4B-F22529BE12F5}"/>
              </a:ext>
            </a:extLst>
          </p:cNvPr>
          <p:cNvSpPr txBox="1"/>
          <p:nvPr/>
        </p:nvSpPr>
        <p:spPr>
          <a:xfrm>
            <a:off x="533399" y="1689099"/>
            <a:ext cx="501649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11"/>
              </a:rPr>
              <a:t>ScienceDirect</a:t>
            </a:r>
            <a:r>
              <a:rPr lang="es-ES" sz="1600">
                <a:latin typeface="Segoe UI"/>
                <a:cs typeface="Segoe UI"/>
              </a:rPr>
              <a:t> </a:t>
            </a:r>
            <a:r>
              <a:rPr lang="en-US" sz="1600">
                <a:latin typeface="Segoe UI"/>
                <a:cs typeface="Segoe UI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12"/>
              </a:rPr>
              <a:t>ScienceDirect</a:t>
            </a:r>
            <a:r>
              <a:rPr lang="es-ES" sz="1600">
                <a:latin typeface="Segoe UI"/>
                <a:cs typeface="Segoe UI"/>
              </a:rPr>
              <a:t> </a:t>
            </a:r>
            <a:endParaRPr lang="en-U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s-E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13"/>
              </a:rPr>
              <a:t>ScienceDirect</a:t>
            </a:r>
            <a:r>
              <a:rPr lang="es-ES" sz="1600">
                <a:latin typeface="Segoe UI"/>
                <a:cs typeface="Segoe UI"/>
              </a:rPr>
              <a:t> </a:t>
            </a:r>
            <a:endParaRPr lang="en-U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s-E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14"/>
              </a:rPr>
              <a:t>VirtualEconomics</a:t>
            </a:r>
            <a:r>
              <a:rPr lang="en-US" sz="1600">
                <a:latin typeface="Calibri"/>
                <a:cs typeface="Calibri"/>
              </a:rPr>
              <a:t> </a:t>
            </a:r>
            <a:endParaRPr lang="en-U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s-E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15"/>
              </a:rPr>
              <a:t>Kaspersky</a:t>
            </a:r>
            <a:r>
              <a:rPr lang="en-US" sz="1600">
                <a:latin typeface="Calibri"/>
                <a:cs typeface="Calibri"/>
              </a:rPr>
              <a:t> </a:t>
            </a:r>
            <a:endParaRPr lang="en-U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s-E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16"/>
              </a:rPr>
              <a:t>Investopedia</a:t>
            </a:r>
            <a:r>
              <a:rPr lang="en-US" sz="1600">
                <a:latin typeface="Calibri"/>
                <a:cs typeface="Calibri"/>
              </a:rPr>
              <a:t> </a:t>
            </a:r>
            <a:endParaRPr lang="en-US" sz="1600">
              <a:latin typeface="Avenir Next LT Pro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s-E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17"/>
              </a:rPr>
              <a:t>ScienceDirect</a:t>
            </a:r>
            <a:r>
              <a:rPr lang="es-ES" sz="1600"/>
              <a:t> </a:t>
            </a:r>
            <a:endParaRPr lang="en-US" sz="1600">
              <a:latin typeface="Avenir Next LT Pro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s-ES" sz="16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s-ES" sz="1600">
                <a:latin typeface="Segoe UI"/>
                <a:cs typeface="Segoe UI"/>
                <a:hlinkClick r:id="rId18"/>
              </a:rPr>
              <a:t>Cell</a:t>
            </a:r>
            <a:r>
              <a:rPr lang="es-ES" sz="1600">
                <a:latin typeface="Segoe UI"/>
                <a:cs typeface="Segoe UI"/>
              </a:rPr>
              <a:t>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829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4D65A-35ED-2776-4AE4-42BC3693F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180725-D6E7-2707-C1FB-053857995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489456-A8D8-37BF-6A35-59FCF2655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F8B18A8-41B4-0887-1779-41E803E15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6E27DA-BE9B-062B-E39E-8EBF0467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C0756-D3ED-9E49-FCB5-870E817B1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F8BD40-BA74-4305-5E66-4F85155E8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20E545-2D31-31DA-7F4A-E2FF6223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419B10-E4D7-D2B0-0994-96A3E6EC8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3F2B7E-21F6-D0D8-FD8E-BF0920193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54C169-6865-A4DB-C8A4-23B65D120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69196F-C45C-5266-28F9-E8125DF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64EC38-7FAE-D002-D2E2-6B8D218DC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BF25437-152C-D79D-86CD-00FDEF9AF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89EB1B-2460-C89A-2A9D-9433E482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4870C-129C-E97D-BD31-264F7E45C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789852-44C9-26B3-B1DD-9602BC582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D805D1-1D19-8AAE-BCAC-C26D18A16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97323E-7BD2-D3E2-4D29-00A3F8D9D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2675F2-929F-E84A-344A-D4F1447F2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959BB9-849D-BF5A-9066-678ADFA2E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DF0EE7-C394-71B5-DA06-B915034E9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1D8EBE-9F4A-E4B4-AF41-620EB055F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AF83316-A5FE-7356-CDE7-6C596347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7EF899-F870-C58E-9682-FE6DC526D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1935B6-2F49-D6C8-0FBC-A78B8D782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2FBB92-B392-5829-5AA4-B318C2A0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2FBDA84-7BEB-04B2-1470-90C9B807F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EC264D-270C-A1BB-914B-2208D430E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4ACD94-1336-B7C8-65AD-93D3715E6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83986C-1E57-110F-3A9D-12693131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24ECB8-2C59-1D61-D3C3-766266608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E8DF60-852B-D958-DC48-625A5C06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970F06-3F30-0F00-B289-91141581D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9E684D4-46CA-3FDF-A021-B43C7211F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E2942DD-D256-D795-4A6D-48D2CC39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712248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rgbClr val="3E416E"/>
                </a:solidFill>
              </a:rPr>
              <a:t>IMAGE 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59C31-F34E-A053-3FE5-AAE504C2C5FF}"/>
              </a:ext>
            </a:extLst>
          </p:cNvPr>
          <p:cNvSpPr txBox="1"/>
          <p:nvPr/>
        </p:nvSpPr>
        <p:spPr>
          <a:xfrm>
            <a:off x="4502655" y="1573750"/>
            <a:ext cx="5566204" cy="2477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endParaRPr lang="en-US" sz="1500">
              <a:latin typeface="Avenir Next LT Pro"/>
              <a:cs typeface="Segoe UI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1500">
                <a:latin typeface="Segoe UI"/>
                <a:ea typeface="+mn-lt"/>
                <a:cs typeface="Segoe UI"/>
                <a:hlinkClick r:id="rId2"/>
              </a:rPr>
              <a:t>11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1500">
                <a:ea typeface="+mn-lt"/>
                <a:cs typeface="+mn-lt"/>
                <a:hlinkClick r:id="rId3"/>
              </a:rPr>
              <a:t>19</a:t>
            </a:r>
            <a:endParaRPr lang="es-ES" sz="1500">
              <a:latin typeface="Avenir Next LT Pro"/>
              <a:cs typeface="Segoe UI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500">
                <a:latin typeface="Segoe UI"/>
                <a:cs typeface="Segoe UI"/>
                <a:hlinkClick r:id="rId4"/>
              </a:rPr>
              <a:t>20</a:t>
            </a:r>
            <a:endParaRPr lang="es-ES" sz="15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500">
                <a:latin typeface="Segoe UI"/>
                <a:cs typeface="Segoe UI"/>
                <a:hlinkClick r:id="rId5"/>
              </a:rPr>
              <a:t>21</a:t>
            </a:r>
            <a:endParaRPr lang="es-ES" sz="1500">
              <a:latin typeface="Avenir Next LT Pro"/>
              <a:cs typeface="Segoe UI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500">
                <a:latin typeface="Segoe UI"/>
                <a:cs typeface="Segoe UI"/>
                <a:hlinkClick r:id="rId6"/>
              </a:rPr>
              <a:t>22</a:t>
            </a:r>
            <a:endParaRPr lang="es-ES" sz="15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1500">
                <a:latin typeface="Segoe UI"/>
                <a:cs typeface="Segoe UI"/>
                <a:hlinkClick r:id="rId7"/>
              </a:rPr>
              <a:t>23</a:t>
            </a:r>
            <a:endParaRPr lang="es-E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689F-7E18-C6F0-5D4B-F22529BE12F5}"/>
              </a:ext>
            </a:extLst>
          </p:cNvPr>
          <p:cNvSpPr txBox="1"/>
          <p:nvPr/>
        </p:nvSpPr>
        <p:spPr>
          <a:xfrm>
            <a:off x="533399" y="1689099"/>
            <a:ext cx="5016499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5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  <a:hlinkClick r:id="rId8"/>
              </a:rPr>
              <a:t>3</a:t>
            </a:r>
            <a:endParaRPr lang="en-US" sz="1500">
              <a:latin typeface="Avenir Next LT Pro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s-ES" sz="15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  <a:hlinkClick r:id="rId9"/>
              </a:rPr>
              <a:t>4</a:t>
            </a:r>
            <a:endParaRPr lang="en-US" sz="1500">
              <a:latin typeface="Avenir Next LT Pro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s-ES" sz="15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  <a:hlinkClick r:id="rId10"/>
              </a:rPr>
              <a:t>5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5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  <a:hlinkClick r:id="rId11"/>
              </a:rPr>
              <a:t>7</a:t>
            </a:r>
            <a:endParaRPr lang="es-ES" sz="15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s-ES" sz="15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s-ES" sz="1500">
                <a:ea typeface="+mn-lt"/>
                <a:cs typeface="+mn-lt"/>
                <a:hlinkClick r:id="rId12"/>
              </a:rPr>
              <a:t>8</a:t>
            </a:r>
            <a:r>
              <a:rPr lang="es-ES" sz="1500">
                <a:ea typeface="+mn-lt"/>
                <a:cs typeface="+mn-lt"/>
              </a:rPr>
              <a:t> 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5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  <a:hlinkClick r:id="rId13"/>
              </a:rPr>
              <a:t>9</a:t>
            </a:r>
          </a:p>
          <a:p>
            <a:pPr marL="285750" indent="-285750">
              <a:buFont typeface="Arial"/>
              <a:buChar char="•"/>
            </a:pP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>
                <a:latin typeface="Avenir Next LT ProAvenir Next L"/>
                <a:ea typeface="+mn-lt"/>
                <a:cs typeface="Arial"/>
                <a:hlinkClick r:id="rId14"/>
              </a:rPr>
              <a:t>10</a:t>
            </a:r>
            <a:endParaRPr lang="en-US" sz="1500">
              <a:latin typeface="Avenir Next LT ProAvenir Next 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81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C2D527-C863-E2DE-8148-FC18EEC7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712248"/>
          </a:xfrm>
        </p:spPr>
        <p:txBody>
          <a:bodyPr anchor="b">
            <a:normAutofit fontScale="90000"/>
          </a:bodyPr>
          <a:lstStyle/>
          <a:p>
            <a:br>
              <a:rPr lang="es-E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s-ES" dirty="0">
                <a:solidFill>
                  <a:srgbClr val="3E416E"/>
                </a:solidFill>
              </a:rPr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F80F2-6ED9-E8BD-B75F-33565D75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6578"/>
            <a:ext cx="11352787" cy="4651822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r>
              <a:rPr lang="es-ES" sz="1800" dirty="0" err="1">
                <a:solidFill>
                  <a:schemeClr val="tx2"/>
                </a:solidFill>
              </a:rPr>
              <a:t>Index</a:t>
            </a:r>
            <a:r>
              <a:rPr lang="es-ES" sz="1800" dirty="0">
                <a:solidFill>
                  <a:schemeClr val="tx2"/>
                </a:solidFill>
              </a:rPr>
              <a:t> ................................................................................................................................................................................ 2</a:t>
            </a:r>
          </a:p>
          <a:p>
            <a:pPr marL="0" indent="0" algn="just">
              <a:buNone/>
            </a:pPr>
            <a:r>
              <a:rPr lang="es-ES" sz="1800" dirty="0" err="1">
                <a:solidFill>
                  <a:schemeClr val="tx2"/>
                </a:solidFill>
              </a:rPr>
              <a:t>Introduction</a:t>
            </a:r>
            <a:r>
              <a:rPr lang="es-ES" sz="1800" dirty="0">
                <a:solidFill>
                  <a:schemeClr val="tx2"/>
                </a:solidFill>
              </a:rPr>
              <a:t> .................................................................................................................................................................... 3</a:t>
            </a:r>
          </a:p>
          <a:p>
            <a:pPr marL="0" indent="0" algn="just">
              <a:buNone/>
            </a:pPr>
            <a:r>
              <a:rPr lang="es-ES" sz="1800" dirty="0" err="1">
                <a:solidFill>
                  <a:schemeClr val="tx2"/>
                </a:solidFill>
              </a:rPr>
              <a:t>Main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Objectives</a:t>
            </a:r>
            <a:r>
              <a:rPr lang="es-ES" sz="1800" dirty="0">
                <a:solidFill>
                  <a:schemeClr val="tx2"/>
                </a:solidFill>
              </a:rPr>
              <a:t> ............................................................................................................................................................. 4</a:t>
            </a:r>
          </a:p>
          <a:p>
            <a:pPr marL="0" indent="0" algn="just">
              <a:buNone/>
            </a:pPr>
            <a:r>
              <a:rPr lang="es-ES" sz="1800" dirty="0" err="1">
                <a:solidFill>
                  <a:schemeClr val="tx2"/>
                </a:solidFill>
              </a:rPr>
              <a:t>Cryptocurrencies</a:t>
            </a:r>
            <a:r>
              <a:rPr lang="es-ES" sz="1800" dirty="0">
                <a:solidFill>
                  <a:schemeClr val="tx2"/>
                </a:solidFill>
              </a:rPr>
              <a:t> ..........................................................................................................................................................  5</a:t>
            </a:r>
          </a:p>
          <a:p>
            <a:pPr marL="0" indent="0" algn="just">
              <a:buNone/>
            </a:pPr>
            <a:r>
              <a:rPr lang="es-ES" sz="1800" dirty="0" err="1">
                <a:solidFill>
                  <a:schemeClr val="tx2"/>
                </a:solidFill>
              </a:rPr>
              <a:t>Detailed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Overview</a:t>
            </a:r>
            <a:r>
              <a:rPr lang="es-ES" sz="1800" dirty="0">
                <a:solidFill>
                  <a:schemeClr val="tx2"/>
                </a:solidFill>
              </a:rPr>
              <a:t> …....................................................................................................................................................  6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chemeClr val="tx2"/>
                </a:solidFill>
              </a:rPr>
              <a:t>Technologies </a:t>
            </a:r>
            <a:r>
              <a:rPr lang="es-ES" sz="1800" dirty="0" err="1">
                <a:solidFill>
                  <a:schemeClr val="tx2"/>
                </a:solidFill>
              </a:rPr>
              <a:t>Involved</a:t>
            </a:r>
            <a:r>
              <a:rPr lang="es-ES" sz="1800" dirty="0">
                <a:solidFill>
                  <a:schemeClr val="tx2"/>
                </a:solidFill>
              </a:rPr>
              <a:t> ….............................................................................................................................................. 7</a:t>
            </a:r>
          </a:p>
          <a:p>
            <a:pPr marL="0" indent="0" algn="just">
              <a:buNone/>
            </a:pPr>
            <a:r>
              <a:rPr lang="es-ES" sz="1800" dirty="0" err="1">
                <a:solidFill>
                  <a:schemeClr val="tx2"/>
                </a:solidFill>
              </a:rPr>
              <a:t>Advantages</a:t>
            </a:r>
            <a:r>
              <a:rPr lang="es-ES" sz="1800" dirty="0">
                <a:solidFill>
                  <a:schemeClr val="tx2"/>
                </a:solidFill>
              </a:rPr>
              <a:t> &amp; </a:t>
            </a:r>
            <a:r>
              <a:rPr lang="es-ES" sz="1800" dirty="0" err="1">
                <a:solidFill>
                  <a:schemeClr val="tx2"/>
                </a:solidFill>
              </a:rPr>
              <a:t>Disadvantages</a:t>
            </a:r>
            <a:r>
              <a:rPr lang="es-ES" sz="1800" dirty="0">
                <a:solidFill>
                  <a:schemeClr val="tx2"/>
                </a:solidFill>
              </a:rPr>
              <a:t> …................................................................................................................................. 9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chemeClr val="tx2"/>
                </a:solidFill>
              </a:rPr>
              <a:t>Potencial </a:t>
            </a:r>
            <a:r>
              <a:rPr lang="es-ES" sz="1800" dirty="0" err="1">
                <a:solidFill>
                  <a:schemeClr val="tx2"/>
                </a:solidFill>
              </a:rPr>
              <a:t>Evolution</a:t>
            </a:r>
            <a:r>
              <a:rPr lang="es-ES" sz="1800" dirty="0">
                <a:solidFill>
                  <a:schemeClr val="tx2"/>
                </a:solidFill>
              </a:rPr>
              <a:t> …................................................................................................................................................. 10</a:t>
            </a:r>
          </a:p>
          <a:p>
            <a:pPr marL="0" indent="0" algn="just">
              <a:buNone/>
            </a:pPr>
            <a:r>
              <a:rPr lang="es-ES" sz="1800" dirty="0" err="1">
                <a:solidFill>
                  <a:schemeClr val="tx2"/>
                </a:solidFill>
              </a:rPr>
              <a:t>Ethical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Analysis</a:t>
            </a:r>
            <a:r>
              <a:rPr lang="es-ES" sz="1800" dirty="0">
                <a:solidFill>
                  <a:schemeClr val="tx2"/>
                </a:solidFill>
              </a:rPr>
              <a:t> ............................................................................................................................................................ 11</a:t>
            </a:r>
          </a:p>
          <a:p>
            <a:pPr marL="0" indent="0" algn="just">
              <a:buNone/>
            </a:pPr>
            <a:r>
              <a:rPr lang="es-ES" sz="1800" dirty="0" err="1">
                <a:solidFill>
                  <a:schemeClr val="tx2"/>
                </a:solidFill>
              </a:rPr>
              <a:t>Conclusion</a:t>
            </a:r>
            <a:r>
              <a:rPr lang="es-ES" sz="1800" dirty="0">
                <a:solidFill>
                  <a:schemeClr val="tx2"/>
                </a:solidFill>
              </a:rPr>
              <a:t> …............................................................................................................................................................... 15</a:t>
            </a:r>
          </a:p>
          <a:p>
            <a:pPr marL="0" indent="0" algn="just">
              <a:buNone/>
            </a:pPr>
            <a:r>
              <a:rPr lang="es-ES" sz="1800" dirty="0" err="1">
                <a:solidFill>
                  <a:schemeClr val="tx2"/>
                </a:solidFill>
              </a:rPr>
              <a:t>Bibliography</a:t>
            </a:r>
            <a:r>
              <a:rPr lang="es-ES" sz="1800" dirty="0">
                <a:solidFill>
                  <a:schemeClr val="tx2"/>
                </a:solidFill>
              </a:rPr>
              <a:t> …............................................................................................................................................................ 16</a:t>
            </a:r>
          </a:p>
        </p:txBody>
      </p:sp>
    </p:spTree>
    <p:extLst>
      <p:ext uri="{BB962C8B-B14F-4D97-AF65-F5344CB8AC3E}">
        <p14:creationId xmlns:p14="http://schemas.microsoft.com/office/powerpoint/2010/main" val="2323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C0809-C79E-CFED-78B2-9A725CF8A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85478A-C243-B835-0C68-B7B1D7FF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880" y="722188"/>
            <a:ext cx="5410199" cy="7268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INTRODUCTION</a:t>
            </a:r>
          </a:p>
        </p:txBody>
      </p:sp>
      <p:pic>
        <p:nvPicPr>
          <p:cNvPr id="3" name="Imagen 2" descr="karla : muñecos para presentaciones power point | Imagenes para ...">
            <a:extLst>
              <a:ext uri="{FF2B5EF4-FFF2-40B4-BE49-F238E27FC236}">
                <a16:creationId xmlns:a16="http://schemas.microsoft.com/office/drawing/2014/main" id="{35FA9E4C-7D48-170A-3EAD-003C6109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76" y="721081"/>
            <a:ext cx="4142907" cy="552387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2281F5-F32C-CBB2-3F79-B0CA6CEF9315}"/>
              </a:ext>
            </a:extLst>
          </p:cNvPr>
          <p:cNvSpPr txBox="1"/>
          <p:nvPr/>
        </p:nvSpPr>
        <p:spPr>
          <a:xfrm rot="20580000">
            <a:off x="2007644" y="2597507"/>
            <a:ext cx="18491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/>
              <a:t>-</a:t>
            </a:r>
            <a:r>
              <a:rPr lang="es-ES" sz="2400" err="1"/>
              <a:t>Context</a:t>
            </a:r>
          </a:p>
          <a:p>
            <a:r>
              <a:rPr lang="es-ES" sz="2400"/>
              <a:t>-</a:t>
            </a:r>
            <a:r>
              <a:rPr lang="es-ES" sz="2400" err="1"/>
              <a:t>When</a:t>
            </a:r>
            <a:r>
              <a:rPr lang="es-ES" sz="2400"/>
              <a:t>?</a:t>
            </a:r>
          </a:p>
          <a:p>
            <a:r>
              <a:rPr lang="es-ES" sz="2400"/>
              <a:t>-</a:t>
            </a:r>
            <a:r>
              <a:rPr lang="es-ES" sz="2400" err="1"/>
              <a:t>Why</a:t>
            </a:r>
            <a:r>
              <a:rPr lang="es-ES" sz="2400"/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75EF2-D76F-826A-9DB1-95C28FB26445}"/>
              </a:ext>
            </a:extLst>
          </p:cNvPr>
          <p:cNvSpPr txBox="1"/>
          <p:nvPr/>
        </p:nvSpPr>
        <p:spPr>
          <a:xfrm>
            <a:off x="5515555" y="1712180"/>
            <a:ext cx="6641548" cy="44429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err="1">
                <a:solidFill>
                  <a:srgbClr val="12154E"/>
                </a:solidFill>
                <a:cs typeface="Arial"/>
              </a:rPr>
              <a:t>Digitalization</a:t>
            </a:r>
            <a:r>
              <a:rPr lang="es-ES">
                <a:solidFill>
                  <a:srgbClr val="12154E"/>
                </a:solidFill>
                <a:cs typeface="Arial"/>
              </a:rPr>
              <a:t> and </a:t>
            </a:r>
            <a:r>
              <a:rPr lang="es-ES" err="1">
                <a:solidFill>
                  <a:srgbClr val="12154E"/>
                </a:solidFill>
                <a:cs typeface="Arial"/>
              </a:rPr>
              <a:t>the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economy-technology</a:t>
            </a:r>
            <a:r>
              <a:rPr lang="es-ES">
                <a:solidFill>
                  <a:srgbClr val="12154E"/>
                </a:solidFill>
                <a:cs typeface="Arial"/>
              </a:rPr>
              <a:t> </a:t>
            </a:r>
            <a:r>
              <a:rPr lang="es-ES" err="1">
                <a:solidFill>
                  <a:srgbClr val="12154E"/>
                </a:solidFill>
                <a:cs typeface="Arial"/>
              </a:rPr>
              <a:t>relationship</a:t>
            </a:r>
            <a:endParaRPr lang="es-ES" err="1"/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/>
              <a:t>2008 crisis and </a:t>
            </a:r>
            <a:r>
              <a:rPr lang="es-ES" err="1"/>
              <a:t>distrust</a:t>
            </a:r>
            <a:r>
              <a:rPr lang="es-ES"/>
              <a:t> in </a:t>
            </a:r>
            <a:r>
              <a:rPr lang="es-ES" err="1"/>
              <a:t>conventional</a:t>
            </a:r>
            <a:r>
              <a:rPr lang="es-ES"/>
              <a:t> </a:t>
            </a:r>
            <a:r>
              <a:rPr lang="es-ES" err="1"/>
              <a:t>money</a:t>
            </a:r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birth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Bitcoin and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cryptocurrency</a:t>
            </a:r>
            <a:r>
              <a:rPr lang="es-ES"/>
              <a:t> </a:t>
            </a:r>
            <a:r>
              <a:rPr lang="es-ES" err="1"/>
              <a:t>ecosystem</a:t>
            </a:r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err="1"/>
              <a:t>Impact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2019 </a:t>
            </a:r>
            <a:r>
              <a:rPr lang="es-ES" err="1"/>
              <a:t>pandemic</a:t>
            </a:r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err="1"/>
              <a:t>Emergenceof</a:t>
            </a:r>
            <a:r>
              <a:rPr lang="es-ES"/>
              <a:t> new online </a:t>
            </a:r>
            <a:r>
              <a:rPr lang="es-ES" err="1"/>
              <a:t>payment</a:t>
            </a:r>
            <a:r>
              <a:rPr lang="es-ES"/>
              <a:t> </a:t>
            </a:r>
            <a:r>
              <a:rPr lang="es-ES" err="1"/>
              <a:t>methods</a:t>
            </a:r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err="1"/>
              <a:t>Motivation</a:t>
            </a:r>
            <a:r>
              <a:rPr lang="es-ES"/>
              <a:t>:</a:t>
            </a:r>
          </a:p>
          <a:p>
            <a:pPr marL="685800" lvl="1" indent="-228600">
              <a:lnSpc>
                <a:spcPct val="200000"/>
              </a:lnSpc>
              <a:buFont typeface="Courier New"/>
              <a:buChar char="o"/>
            </a:pPr>
            <a:r>
              <a:rPr lang="es-ES" err="1"/>
              <a:t>Interest</a:t>
            </a:r>
            <a:r>
              <a:rPr lang="es-ES"/>
              <a:t> in </a:t>
            </a:r>
            <a:r>
              <a:rPr lang="es-ES" err="1"/>
              <a:t>cryptocurrencies</a:t>
            </a:r>
          </a:p>
          <a:p>
            <a:pPr marL="685800" lvl="1" indent="-228600">
              <a:lnSpc>
                <a:spcPct val="200000"/>
              </a:lnSpc>
              <a:buFont typeface="Courier New"/>
              <a:buChar char="o"/>
            </a:pPr>
            <a:r>
              <a:rPr lang="es-ES" err="1"/>
              <a:t>Motivation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understan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15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C0809-C79E-CFED-78B2-9A725CF8A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759C1B-21DB-7579-A94D-201662946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36CF0-36CB-BB11-F942-0D2651BE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8522CE5-8CBC-B6BE-B320-191D03F3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DD836-EEAD-3D74-4717-8431EA545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F9A05A-D78D-6AF9-1BD5-9AB04693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898965-5B85-1AA4-6AF9-8EC6D4EB4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42C8A0-E532-4A74-F270-E496A5D2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BFD88F-8B5D-8721-8E33-B7C273553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514727-B1AA-EF47-FFA1-5F54B86A1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6FB027-6653-CD57-80F3-EF108EF8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B65FED-E076-31F5-8453-2CCEAC81A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4B5DFE-A7BB-EB0D-8990-343C8923E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E578A8-8441-F1E4-3B2B-69368E14C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038F35-BFCA-B31B-4DED-A33971D60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559D9CE-DA24-4929-1B33-0088F1B0A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A055BA-AACC-266A-A906-24B86BD23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D9C70C-E037-D797-9963-1CAE576E7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850D6C-D0B6-9BE4-842D-ADEADFBF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1B6CB4-28D2-838C-1C53-A165F661F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5777C9-53C2-FB3B-6F5E-EE373A8AA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1B92358-5A1C-294F-AD4A-00B546DB9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4DAF67-CCBF-E985-5D1E-36AEC521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FAFEE7-7D34-AD14-27EA-C20CACC6F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02839C-7FF9-C237-FC19-72A67761A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C14886-C357-BF9F-3E86-E6A3347DB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6668DE-FCDD-C1BF-2677-5D179AD4E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80961D-47E1-2F61-26A9-21F8B3CA0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6FC0539-CDFF-03F4-46C7-D2DDBECB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92A2CD-2899-92C6-ADD3-A89627661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9BE45B-474D-CC84-2942-83E719A68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116CDE7-86CC-1F13-9F36-E459E3286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F0BDD7-331A-C05D-7FC4-FEF4A6CC7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A0EC0AA-BC3E-4991-D8DE-048F85B6E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633CC3B-3C76-927E-E252-6233E2017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85478A-C243-B835-0C68-B7B1D7FF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17" y="405555"/>
            <a:ext cx="6041613" cy="717548"/>
          </a:xfrm>
        </p:spPr>
        <p:txBody>
          <a:bodyPr anchor="b">
            <a:normAutofit fontScale="90000"/>
          </a:bodyPr>
          <a:lstStyle/>
          <a:p>
            <a:br>
              <a:rPr lang="es-ES"/>
            </a:br>
            <a:r>
              <a:rPr lang="es-ES" err="1">
                <a:solidFill>
                  <a:srgbClr val="3E416E"/>
                </a:solidFill>
              </a:rPr>
              <a:t>Main</a:t>
            </a:r>
            <a:r>
              <a:rPr lang="es-ES">
                <a:solidFill>
                  <a:srgbClr val="3E416E"/>
                </a:solidFill>
              </a:rPr>
              <a:t> objetives</a:t>
            </a:r>
            <a:endParaRPr lang="es-ES">
              <a:solidFill>
                <a:srgbClr val="3E416E"/>
              </a:solidFill>
              <a:cs typeface="Posteram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87B7C-E779-0EBB-EC91-79403605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6578"/>
            <a:ext cx="11352787" cy="4213941"/>
          </a:xfrm>
        </p:spPr>
        <p:txBody>
          <a:bodyPr anchor="t">
            <a:normAutofit/>
          </a:bodyPr>
          <a:lstStyle/>
          <a:p>
            <a:endParaRPr lang="es-ES" sz="1800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</a:pPr>
            <a:endParaRPr lang="es-ES" sz="1800">
              <a:solidFill>
                <a:schemeClr val="tx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7A824E-8085-FEEE-164F-E7919E27425B}"/>
              </a:ext>
            </a:extLst>
          </p:cNvPr>
          <p:cNvSpPr txBox="1"/>
          <p:nvPr/>
        </p:nvSpPr>
        <p:spPr>
          <a:xfrm>
            <a:off x="770835" y="1417540"/>
            <a:ext cx="6641548" cy="2199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sz="2400" err="1">
                <a:solidFill>
                  <a:srgbClr val="12154E"/>
                </a:solidFill>
                <a:cs typeface="Arial"/>
              </a:rPr>
              <a:t>Understand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how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cryptocurrencies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work</a:t>
            </a:r>
            <a:endParaRPr lang="es-ES" sz="2400">
              <a:solidFill>
                <a:srgbClr val="12154E"/>
              </a:solidFill>
              <a:cs typeface="Arial"/>
            </a:endParaRPr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sz="2400" err="1">
                <a:solidFill>
                  <a:srgbClr val="12154E"/>
                </a:solidFill>
                <a:cs typeface="Arial"/>
              </a:rPr>
              <a:t>Controversy</a:t>
            </a:r>
            <a:r>
              <a:rPr lang="es-ES" sz="2400">
                <a:solidFill>
                  <a:srgbClr val="12154E"/>
                </a:solidFill>
                <a:cs typeface="Arial"/>
              </a:rPr>
              <a:t> and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Opportunities</a:t>
            </a:r>
            <a:endParaRPr lang="es-ES" sz="2400">
              <a:solidFill>
                <a:srgbClr val="12154E"/>
              </a:solidFill>
              <a:cs typeface="Arial"/>
            </a:endParaRPr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sz="2400" err="1">
                <a:solidFill>
                  <a:srgbClr val="12154E"/>
                </a:solidFill>
                <a:cs typeface="Arial"/>
              </a:rPr>
              <a:t>Evaluation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of</a:t>
            </a:r>
            <a:r>
              <a:rPr lang="es-ES" sz="2400">
                <a:solidFill>
                  <a:srgbClr val="12154E"/>
                </a:solidFill>
                <a:cs typeface="Arial"/>
              </a:rPr>
              <a:t> Pro-Bitcoin </a:t>
            </a:r>
            <a:r>
              <a:rPr lang="es-ES" sz="2400" err="1">
                <a:solidFill>
                  <a:srgbClr val="12154E"/>
                </a:solidFill>
                <a:cs typeface="Arial"/>
              </a:rPr>
              <a:t>Claims</a:t>
            </a:r>
            <a:r>
              <a:rPr lang="es-ES" sz="2400">
                <a:solidFill>
                  <a:srgbClr val="12154E"/>
                </a:solidFill>
                <a:cs typeface="Arial"/>
              </a:rPr>
              <a:t> </a:t>
            </a:r>
          </a:p>
        </p:txBody>
      </p:sp>
      <p:pic>
        <p:nvPicPr>
          <p:cNvPr id="6" name="Imagen 5" descr="How To Exploit and Enhance Project Opportunities">
            <a:extLst>
              <a:ext uri="{FF2B5EF4-FFF2-40B4-BE49-F238E27FC236}">
                <a16:creationId xmlns:a16="http://schemas.microsoft.com/office/drawing/2014/main" id="{A69D6E14-4C1B-3362-E1BA-5C808F72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720" y="4309226"/>
            <a:ext cx="4175759" cy="2222268"/>
          </a:xfrm>
          <a:prstGeom prst="rect">
            <a:avLst/>
          </a:prstGeom>
        </p:spPr>
      </p:pic>
      <p:pic>
        <p:nvPicPr>
          <p:cNvPr id="9" name="Imagen 8" descr="Resultado de imagen de how does cryptocurrencies work">
            <a:extLst>
              <a:ext uri="{FF2B5EF4-FFF2-40B4-BE49-F238E27FC236}">
                <a16:creationId xmlns:a16="http://schemas.microsoft.com/office/drawing/2014/main" id="{38ED5EB2-C2F8-9A7F-45D3-6E75304A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720" y="766699"/>
            <a:ext cx="4175760" cy="2835401"/>
          </a:xfrm>
          <a:prstGeom prst="rect">
            <a:avLst/>
          </a:prstGeom>
        </p:spPr>
      </p:pic>
      <p:pic>
        <p:nvPicPr>
          <p:cNvPr id="13" name="Imagen 12" descr="Resultado de imagen de evaluation of professional bitcoins climbs">
            <a:extLst>
              <a:ext uri="{FF2B5EF4-FFF2-40B4-BE49-F238E27FC236}">
                <a16:creationId xmlns:a16="http://schemas.microsoft.com/office/drawing/2014/main" id="{5F8151F3-F812-9232-1354-20EB152A6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5" y="4305935"/>
            <a:ext cx="5581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2378D-6C31-FA08-7F18-F700B428A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51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Freeform: Shape 53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262" y="0"/>
            <a:ext cx="12208609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ight Triangle 55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67C0217-86E9-5ACE-948D-BEB2FAD4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960" y="1040264"/>
            <a:ext cx="5552414" cy="666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>
                <a:solidFill>
                  <a:schemeClr val="tx2"/>
                </a:solidFill>
              </a:rPr>
              <a:t>Cryptocurrecies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966A2E-F06B-1D5A-A4AD-9A656F76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4" y="145401"/>
            <a:ext cx="4729467" cy="2624336"/>
          </a:xfrm>
          <a:prstGeom prst="rect">
            <a:avLst/>
          </a:prstGeom>
        </p:spPr>
      </p:pic>
      <p:pic>
        <p:nvPicPr>
          <p:cNvPr id="7" name="Imagen 6" descr="Dibujo de ingeniería&#10;&#10;Descripción generada automáticamente">
            <a:extLst>
              <a:ext uri="{FF2B5EF4-FFF2-40B4-BE49-F238E27FC236}">
                <a16:creationId xmlns:a16="http://schemas.microsoft.com/office/drawing/2014/main" id="{0F032C2D-98B0-6546-EA78-0C7D4062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2974340"/>
            <a:ext cx="4744720" cy="33883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AF020B-3D5D-B6E3-4C6C-A3F86F577548}"/>
              </a:ext>
            </a:extLst>
          </p:cNvPr>
          <p:cNvSpPr txBox="1"/>
          <p:nvPr/>
        </p:nvSpPr>
        <p:spPr>
          <a:xfrm>
            <a:off x="5647635" y="2758660"/>
            <a:ext cx="6773628" cy="3229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sz="2100" err="1">
                <a:solidFill>
                  <a:srgbClr val="12154E"/>
                </a:solidFill>
                <a:cs typeface="Arial"/>
              </a:rPr>
              <a:t>Peak</a:t>
            </a:r>
            <a:r>
              <a:rPr lang="es-ES" sz="2100">
                <a:solidFill>
                  <a:srgbClr val="12154E"/>
                </a:solidFill>
                <a:cs typeface="Arial"/>
              </a:rPr>
              <a:t> </a:t>
            </a:r>
            <a:r>
              <a:rPr lang="es-ES" sz="2100" err="1">
                <a:solidFill>
                  <a:srgbClr val="12154E"/>
                </a:solidFill>
                <a:cs typeface="Arial"/>
              </a:rPr>
              <a:t>of</a:t>
            </a:r>
            <a:r>
              <a:rPr lang="es-ES" sz="2100">
                <a:solidFill>
                  <a:srgbClr val="12154E"/>
                </a:solidFill>
                <a:cs typeface="Arial"/>
              </a:rPr>
              <a:t> digital </a:t>
            </a:r>
            <a:r>
              <a:rPr lang="es-ES" sz="2100" err="1">
                <a:solidFill>
                  <a:srgbClr val="12154E"/>
                </a:solidFill>
                <a:cs typeface="Arial"/>
              </a:rPr>
              <a:t>technology</a:t>
            </a:r>
            <a:endParaRPr lang="es-ES" sz="2100" err="1"/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sz="2100" err="1">
                <a:solidFill>
                  <a:srgbClr val="12154E"/>
                </a:solidFill>
                <a:cs typeface="Arial"/>
              </a:rPr>
              <a:t>Creation</a:t>
            </a:r>
            <a:r>
              <a:rPr lang="es-ES" sz="2100">
                <a:solidFill>
                  <a:srgbClr val="12154E"/>
                </a:solidFill>
                <a:cs typeface="Arial"/>
              </a:rPr>
              <a:t> </a:t>
            </a:r>
            <a:r>
              <a:rPr lang="es-ES" sz="2100" err="1">
                <a:solidFill>
                  <a:srgbClr val="12154E"/>
                </a:solidFill>
                <a:cs typeface="Arial"/>
              </a:rPr>
              <a:t>of</a:t>
            </a:r>
            <a:r>
              <a:rPr lang="es-ES" sz="2100">
                <a:solidFill>
                  <a:srgbClr val="12154E"/>
                </a:solidFill>
                <a:cs typeface="Arial"/>
              </a:rPr>
              <a:t> digital </a:t>
            </a:r>
            <a:r>
              <a:rPr lang="es-ES" sz="2100" err="1">
                <a:solidFill>
                  <a:srgbClr val="12154E"/>
                </a:solidFill>
                <a:cs typeface="Arial"/>
              </a:rPr>
              <a:t>currency</a:t>
            </a:r>
            <a:endParaRPr lang="es-ES" sz="2100" err="1">
              <a:solidFill>
                <a:srgbClr val="000000"/>
              </a:solidFill>
              <a:cs typeface="Arial"/>
            </a:endParaRPr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sz="2100"/>
              <a:t>Role </a:t>
            </a:r>
            <a:r>
              <a:rPr lang="es-ES" sz="2100" err="1"/>
              <a:t>of</a:t>
            </a:r>
            <a:r>
              <a:rPr lang="es-ES" sz="2100"/>
              <a:t> </a:t>
            </a:r>
            <a:r>
              <a:rPr lang="es-ES" sz="2100" err="1"/>
              <a:t>cryptography</a:t>
            </a:r>
            <a:r>
              <a:rPr lang="es-ES" sz="2100"/>
              <a:t> and </a:t>
            </a:r>
            <a:r>
              <a:rPr lang="es-ES" sz="2100" err="1"/>
              <a:t>blockchain</a:t>
            </a:r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sz="2100" err="1"/>
              <a:t>Adoption</a:t>
            </a:r>
            <a:r>
              <a:rPr lang="es-ES" sz="2100"/>
              <a:t> </a:t>
            </a:r>
            <a:r>
              <a:rPr lang="es-ES" sz="2100" err="1"/>
              <a:t>by</a:t>
            </a:r>
            <a:r>
              <a:rPr lang="es-ES" sz="2100"/>
              <a:t> </a:t>
            </a:r>
            <a:r>
              <a:rPr lang="es-ES" sz="2100" err="1"/>
              <a:t>companies</a:t>
            </a:r>
            <a:r>
              <a:rPr lang="es-ES" sz="2100"/>
              <a:t> and </a:t>
            </a:r>
            <a:r>
              <a:rPr lang="es-ES" sz="2100" err="1"/>
              <a:t>financial</a:t>
            </a:r>
            <a:r>
              <a:rPr lang="es-ES" sz="2100"/>
              <a:t> </a:t>
            </a:r>
            <a:r>
              <a:rPr lang="es-ES" sz="2100" err="1"/>
              <a:t>institutions</a:t>
            </a:r>
          </a:p>
          <a:p>
            <a:pPr marL="228600" indent="-228600">
              <a:lnSpc>
                <a:spcPct val="200000"/>
              </a:lnSpc>
              <a:buFont typeface=""/>
              <a:buChar char="•"/>
            </a:pPr>
            <a:r>
              <a:rPr lang="es-ES" sz="2100" err="1"/>
              <a:t>Impact</a:t>
            </a:r>
            <a:r>
              <a:rPr lang="es-ES" sz="2100"/>
              <a:t> </a:t>
            </a:r>
            <a:r>
              <a:rPr lang="es-ES" sz="2100" err="1"/>
              <a:t>of</a:t>
            </a:r>
            <a:r>
              <a:rPr lang="es-ES" sz="2100"/>
              <a:t> </a:t>
            </a:r>
            <a:r>
              <a:rPr lang="es-ES" sz="2100" err="1"/>
              <a:t>blockchain</a:t>
            </a:r>
            <a:r>
              <a:rPr lang="es-ES" sz="2100"/>
              <a:t> </a:t>
            </a:r>
            <a:r>
              <a:rPr lang="es-ES" sz="2100" err="1"/>
              <a:t>on</a:t>
            </a:r>
            <a:r>
              <a:rPr lang="es-ES" sz="2100"/>
              <a:t> </a:t>
            </a:r>
            <a:r>
              <a:rPr lang="es-ES" sz="2100" err="1"/>
              <a:t>business</a:t>
            </a:r>
            <a:endParaRPr lang="es-ES" sz="2100"/>
          </a:p>
        </p:txBody>
      </p:sp>
    </p:spTree>
    <p:extLst>
      <p:ext uri="{BB962C8B-B14F-4D97-AF65-F5344CB8AC3E}">
        <p14:creationId xmlns:p14="http://schemas.microsoft.com/office/powerpoint/2010/main" val="15298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2378D-6C31-FA08-7F18-F700B428A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67C0217-86E9-5ACE-948D-BEB2FAD4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0" y="549468"/>
            <a:ext cx="5410199" cy="15295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DETAILED OVERVIEW</a:t>
            </a:r>
          </a:p>
        </p:txBody>
      </p:sp>
      <p:pic>
        <p:nvPicPr>
          <p:cNvPr id="3" name="Imagen 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B0CD22BC-BFF1-3939-ADC8-97C11FB9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82" y="546269"/>
            <a:ext cx="4979136" cy="2337821"/>
          </a:xfrm>
          <a:prstGeom prst="rect">
            <a:avLst/>
          </a:prstGeom>
        </p:spPr>
      </p:pic>
      <p:pic>
        <p:nvPicPr>
          <p:cNvPr id="8" name="Imagen 7" descr="Resultado de imagen de DLT cryptos">
            <a:extLst>
              <a:ext uri="{FF2B5EF4-FFF2-40B4-BE49-F238E27FC236}">
                <a16:creationId xmlns:a16="http://schemas.microsoft.com/office/drawing/2014/main" id="{CBEC76B4-08AF-57E4-F782-D21B911C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1" y="3424999"/>
            <a:ext cx="4988558" cy="2791841"/>
          </a:xfrm>
          <a:prstGeom prst="rect">
            <a:avLst/>
          </a:prstGeom>
        </p:spPr>
      </p:pic>
      <p:sp>
        <p:nvSpPr>
          <p:cNvPr id="15" name="CuadroTexto 4">
            <a:extLst>
              <a:ext uri="{FF2B5EF4-FFF2-40B4-BE49-F238E27FC236}">
                <a16:creationId xmlns:a16="http://schemas.microsoft.com/office/drawing/2014/main" id="{0A999DB9-358F-F7CD-CAA3-5AA4D53153FA}"/>
              </a:ext>
            </a:extLst>
          </p:cNvPr>
          <p:cNvSpPr txBox="1"/>
          <p:nvPr/>
        </p:nvSpPr>
        <p:spPr>
          <a:xfrm>
            <a:off x="6714435" y="2016980"/>
            <a:ext cx="6641548" cy="4631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Decentralized</a:t>
            </a:r>
            <a:r>
              <a:rPr lang="es-ES" sz="2000">
                <a:solidFill>
                  <a:schemeClr val="tx2"/>
                </a:solidFill>
                <a:cs typeface="Arial"/>
              </a:rPr>
              <a:t> digital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assets</a:t>
            </a:r>
            <a:endParaRPr lang="es-ES" sz="2000">
              <a:solidFill>
                <a:schemeClr val="tx2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Two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key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concepts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Courier New,monospace"/>
              <a:buChar char="o"/>
            </a:pPr>
            <a:r>
              <a:rPr lang="es-ES" sz="2000">
                <a:solidFill>
                  <a:schemeClr val="tx2"/>
                </a:solidFill>
                <a:cs typeface="Arial"/>
              </a:rPr>
              <a:t>-DLT</a:t>
            </a:r>
            <a:endParaRPr lang="en-US" sz="2000">
              <a:solidFill>
                <a:schemeClr val="tx2"/>
              </a:solidFill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Courier New,monospace"/>
              <a:buChar char="o"/>
            </a:pPr>
            <a:r>
              <a:rPr lang="es-ES" sz="2000">
                <a:solidFill>
                  <a:schemeClr val="tx2"/>
                </a:solidFill>
                <a:cs typeface="Arial"/>
              </a:rPr>
              <a:t>-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Blockchain</a:t>
            </a:r>
            <a:endParaRPr lang="en-US" sz="2000" err="1">
              <a:solidFill>
                <a:schemeClr val="tx2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>
                <a:solidFill>
                  <a:schemeClr val="tx2"/>
                </a:solidFill>
                <a:cs typeface="Arial"/>
              </a:rPr>
              <a:t>No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physical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form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Knowledge</a:t>
            </a:r>
            <a:r>
              <a:rPr lang="es-ES" sz="2000">
                <a:solidFill>
                  <a:schemeClr val="tx2"/>
                </a:solidFill>
                <a:cs typeface="Arial"/>
              </a:rPr>
              <a:t> and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involvement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required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Sophisticated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structure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with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easy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acces</a:t>
            </a:r>
            <a:endParaRPr lang="es-ES" sz="2000">
              <a:solidFill>
                <a:schemeClr val="tx2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endParaRPr lang="es-ES" sz="2000">
              <a:solidFill>
                <a:schemeClr val="tx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8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2142A-5803-3A1F-22CA-373D0DE5B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C29858-C5D4-8DA8-2697-8F59481C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42" y="206003"/>
            <a:ext cx="6159160" cy="2240735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TECHNOLOGIES INVOLVED</a:t>
            </a:r>
          </a:p>
        </p:txBody>
      </p:sp>
      <p:pic>
        <p:nvPicPr>
          <p:cNvPr id="4" name="Picture 3" descr="Qué es blockchain: la explicación definitiva para la tecnología más de moda">
            <a:extLst>
              <a:ext uri="{FF2B5EF4-FFF2-40B4-BE49-F238E27FC236}">
                <a16:creationId xmlns:a16="http://schemas.microsoft.com/office/drawing/2014/main" id="{57A8AA3E-BE4C-9D15-094E-99E45E60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646" y="721081"/>
            <a:ext cx="4421351" cy="2686585"/>
          </a:xfrm>
          <a:prstGeom prst="rect">
            <a:avLst/>
          </a:prstGeom>
        </p:spPr>
      </p:pic>
      <p:pic>
        <p:nvPicPr>
          <p:cNvPr id="5" name="Picture 4" descr="Proof of Work vs Proof of Stake: What's the Difference? [2023] | BitPay">
            <a:extLst>
              <a:ext uri="{FF2B5EF4-FFF2-40B4-BE49-F238E27FC236}">
                <a16:creationId xmlns:a16="http://schemas.microsoft.com/office/drawing/2014/main" id="{618E82C2-C6F7-50D5-2D9A-63FFDD51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47" y="3561815"/>
            <a:ext cx="4776151" cy="2686585"/>
          </a:xfrm>
          <a:prstGeom prst="rect">
            <a:avLst/>
          </a:prstGeom>
        </p:spPr>
      </p:pic>
      <p:sp>
        <p:nvSpPr>
          <p:cNvPr id="11" name="CuadroTexto 4">
            <a:extLst>
              <a:ext uri="{FF2B5EF4-FFF2-40B4-BE49-F238E27FC236}">
                <a16:creationId xmlns:a16="http://schemas.microsoft.com/office/drawing/2014/main" id="{C37E2621-329D-CDAB-1AC2-E081554C1430}"/>
              </a:ext>
            </a:extLst>
          </p:cNvPr>
          <p:cNvSpPr txBox="1"/>
          <p:nvPr/>
        </p:nvSpPr>
        <p:spPr>
          <a:xfrm>
            <a:off x="882038" y="2777674"/>
            <a:ext cx="6641548" cy="30162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Technology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explanation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approach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endParaRPr lang="en-US" sz="2000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Blockchain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Technology</a:t>
            </a:r>
            <a:endParaRPr lang="en-US" sz="2000" err="1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Blockchain</a:t>
            </a:r>
            <a:r>
              <a:rPr lang="es-ES" sz="2000">
                <a:solidFill>
                  <a:schemeClr val="tx2"/>
                </a:solidFill>
                <a:cs typeface="Arial"/>
              </a:rPr>
              <a:t> as DLT</a:t>
            </a:r>
            <a:endParaRPr lang="en-US" sz="2000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Decentralization</a:t>
            </a:r>
            <a:endParaRPr lang="en-US" sz="2000" err="1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2000">
                <a:solidFill>
                  <a:schemeClr val="tx2"/>
                </a:solidFill>
                <a:cs typeface="Arial"/>
              </a:rPr>
              <a:t>Genesis Block</a:t>
            </a:r>
            <a:endParaRPr lang="en-US" sz="2000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Proof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of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work</a:t>
            </a:r>
            <a:endParaRPr lang="en-US" sz="2000" err="1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Proof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of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stake</a:t>
            </a:r>
            <a:endParaRPr lang="es-ES" sz="20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2142A-5803-3A1F-22CA-373D0DE5B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701308-26EE-4CF5-A419-22F00F0CF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C29858-C5D4-8DA8-2697-8F59481C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7547"/>
            <a:ext cx="4952999" cy="2244176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TECHNOLOGIES INVOLVED</a:t>
            </a:r>
          </a:p>
        </p:txBody>
      </p:sp>
      <p:pic>
        <p:nvPicPr>
          <p:cNvPr id="7" name="Imagen 6" descr="Resultado de imagen de NFTs in criptos">
            <a:extLst>
              <a:ext uri="{FF2B5EF4-FFF2-40B4-BE49-F238E27FC236}">
                <a16:creationId xmlns:a16="http://schemas.microsoft.com/office/drawing/2014/main" id="{EB9A376A-DA0E-795E-F0CA-7A25EE2F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30" r="3" b="17863"/>
          <a:stretch/>
        </p:blipFill>
        <p:spPr>
          <a:xfrm>
            <a:off x="7170774" y="7962"/>
            <a:ext cx="5018177" cy="1738425"/>
          </a:xfrm>
          <a:custGeom>
            <a:avLst/>
            <a:gdLst/>
            <a:ahLst/>
            <a:cxnLst/>
            <a:rect l="l" t="t" r="r" b="b"/>
            <a:pathLst>
              <a:path w="5018177" h="1734388">
                <a:moveTo>
                  <a:pt x="267271" y="0"/>
                </a:moveTo>
                <a:lnTo>
                  <a:pt x="5018177" y="0"/>
                </a:lnTo>
                <a:lnTo>
                  <a:pt x="5018177" y="1734388"/>
                </a:lnTo>
                <a:lnTo>
                  <a:pt x="0" y="1734388"/>
                </a:lnTo>
                <a:lnTo>
                  <a:pt x="3296" y="1602535"/>
                </a:lnTo>
                <a:cubicBezTo>
                  <a:pt x="20388" y="1230432"/>
                  <a:pt x="78702" y="806067"/>
                  <a:pt x="193459" y="303310"/>
                </a:cubicBezTo>
                <a:close/>
              </a:path>
            </a:pathLst>
          </a:custGeom>
        </p:spPr>
      </p:pic>
      <p:pic>
        <p:nvPicPr>
          <p:cNvPr id="6" name="Imagen 5" descr="Resultado de imagen de elliptical curve encription">
            <a:extLst>
              <a:ext uri="{FF2B5EF4-FFF2-40B4-BE49-F238E27FC236}">
                <a16:creationId xmlns:a16="http://schemas.microsoft.com/office/drawing/2014/main" id="{38AE8E88-8DED-9F78-0B07-8F7A9FAFEE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38" r="2" b="20822"/>
          <a:stretch/>
        </p:blipFill>
        <p:spPr>
          <a:xfrm>
            <a:off x="7168611" y="1717148"/>
            <a:ext cx="5020340" cy="1738425"/>
          </a:xfrm>
          <a:custGeom>
            <a:avLst/>
            <a:gdLst/>
            <a:ahLst/>
            <a:cxnLst/>
            <a:rect l="l" t="t" r="r" b="b"/>
            <a:pathLst>
              <a:path w="5020340" h="1734388">
                <a:moveTo>
                  <a:pt x="2892" y="0"/>
                </a:moveTo>
                <a:lnTo>
                  <a:pt x="5020340" y="0"/>
                </a:lnTo>
                <a:lnTo>
                  <a:pt x="5020340" y="1734388"/>
                </a:lnTo>
                <a:lnTo>
                  <a:pt x="283364" y="1734388"/>
                </a:lnTo>
                <a:lnTo>
                  <a:pt x="275786" y="1711841"/>
                </a:lnTo>
                <a:cubicBezTo>
                  <a:pt x="119358" y="1230198"/>
                  <a:pt x="-2154" y="748555"/>
                  <a:pt x="29" y="114517"/>
                </a:cubicBezTo>
                <a:close/>
              </a:path>
            </a:pathLst>
          </a:cu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BDBEE74-95DA-FD1C-DAB6-6CBB1409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468" r="-4" b="18853"/>
          <a:stretch/>
        </p:blipFill>
        <p:spPr>
          <a:xfrm>
            <a:off x="7442383" y="3426333"/>
            <a:ext cx="4746568" cy="1738425"/>
          </a:xfrm>
          <a:custGeom>
            <a:avLst/>
            <a:gdLst/>
            <a:ahLst/>
            <a:cxnLst/>
            <a:rect l="l" t="t" r="r" b="b"/>
            <a:pathLst>
              <a:path w="4746568" h="1734388">
                <a:moveTo>
                  <a:pt x="0" y="0"/>
                </a:moveTo>
                <a:lnTo>
                  <a:pt x="4746568" y="0"/>
                </a:lnTo>
                <a:lnTo>
                  <a:pt x="4746568" y="1734388"/>
                </a:lnTo>
                <a:lnTo>
                  <a:pt x="513524" y="1734388"/>
                </a:lnTo>
                <a:lnTo>
                  <a:pt x="487272" y="1603949"/>
                </a:lnTo>
                <a:cubicBezTo>
                  <a:pt x="349787" y="969911"/>
                  <a:pt x="158442" y="488267"/>
                  <a:pt x="2014" y="6624"/>
                </a:cubicBezTo>
                <a:close/>
              </a:path>
            </a:pathLst>
          </a:custGeom>
        </p:spPr>
      </p:pic>
      <p:pic>
        <p:nvPicPr>
          <p:cNvPr id="4" name="Imagen 3" descr="Resultado de imagen de cryptography in criptos">
            <a:extLst>
              <a:ext uri="{FF2B5EF4-FFF2-40B4-BE49-F238E27FC236}">
                <a16:creationId xmlns:a16="http://schemas.microsoft.com/office/drawing/2014/main" id="{4110B251-AF24-CBC4-6909-D5E5E7149C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04" r="2" b="30445"/>
          <a:stretch/>
        </p:blipFill>
        <p:spPr>
          <a:xfrm>
            <a:off x="7950037" y="5135518"/>
            <a:ext cx="4238915" cy="1730444"/>
          </a:xfrm>
          <a:custGeom>
            <a:avLst/>
            <a:gdLst/>
            <a:ahLst/>
            <a:cxnLst/>
            <a:rect l="l" t="t" r="r" b="b"/>
            <a:pathLst>
              <a:path w="4238915" h="1726426">
                <a:moveTo>
                  <a:pt x="0" y="0"/>
                </a:moveTo>
                <a:lnTo>
                  <a:pt x="4238915" y="0"/>
                </a:lnTo>
                <a:lnTo>
                  <a:pt x="4238915" y="1726426"/>
                </a:lnTo>
                <a:lnTo>
                  <a:pt x="160904" y="1726426"/>
                </a:lnTo>
                <a:cubicBezTo>
                  <a:pt x="160904" y="1084235"/>
                  <a:pt x="106279" y="562455"/>
                  <a:pt x="23331" y="115932"/>
                </a:cubicBezTo>
                <a:close/>
              </a:path>
            </a:pathLst>
          </a:custGeom>
        </p:spPr>
      </p:pic>
      <p:sp>
        <p:nvSpPr>
          <p:cNvPr id="11" name="CuadroTexto 4">
            <a:extLst>
              <a:ext uri="{FF2B5EF4-FFF2-40B4-BE49-F238E27FC236}">
                <a16:creationId xmlns:a16="http://schemas.microsoft.com/office/drawing/2014/main" id="{699AAE7D-DC31-39C5-9D8D-439D73B55512}"/>
              </a:ext>
            </a:extLst>
          </p:cNvPr>
          <p:cNvSpPr txBox="1"/>
          <p:nvPr/>
        </p:nvSpPr>
        <p:spPr>
          <a:xfrm>
            <a:off x="1309315" y="2088100"/>
            <a:ext cx="6641548" cy="34515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Cryptography</a:t>
            </a:r>
            <a:r>
              <a:rPr lang="es-ES" sz="2000">
                <a:solidFill>
                  <a:schemeClr val="tx2"/>
                </a:solidFill>
                <a:cs typeface="Arial"/>
              </a:rPr>
              <a:t> in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Cryptocurrencies</a:t>
            </a:r>
            <a:endParaRPr lang="es-ES" sz="2000">
              <a:solidFill>
                <a:schemeClr val="tx2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Public-private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key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pairs</a:t>
            </a:r>
            <a:endParaRPr lang="es-ES" sz="2000">
              <a:solidFill>
                <a:schemeClr val="tx2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>
                <a:solidFill>
                  <a:schemeClr val="tx2"/>
                </a:solidFill>
                <a:cs typeface="Arial"/>
              </a:rPr>
              <a:t>Hash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functions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>
                <a:solidFill>
                  <a:schemeClr val="tx2"/>
                </a:solidFill>
                <a:cs typeface="Arial"/>
              </a:rPr>
              <a:t>Smart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contracts</a:t>
            </a:r>
            <a:endParaRPr lang="es-ES" sz="2000">
              <a:solidFill>
                <a:schemeClr val="tx2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Evolution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of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smart</a:t>
            </a:r>
            <a:r>
              <a:rPr lang="es-ES" sz="2000">
                <a:solidFill>
                  <a:schemeClr val="tx2"/>
                </a:solidFill>
                <a:cs typeface="Arial"/>
              </a:rPr>
              <a:t> </a:t>
            </a:r>
            <a:r>
              <a:rPr lang="es-ES" sz="2000" err="1">
                <a:solidFill>
                  <a:schemeClr val="tx2"/>
                </a:solidFill>
                <a:cs typeface="Arial"/>
              </a:rPr>
              <a:t>contracts</a:t>
            </a:r>
            <a:endParaRPr lang="es-ES" sz="2000">
              <a:solidFill>
                <a:schemeClr val="tx2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 err="1">
                <a:solidFill>
                  <a:schemeClr val="tx2"/>
                </a:solidFill>
                <a:cs typeface="Arial"/>
              </a:rPr>
              <a:t>NFTs</a:t>
            </a:r>
            <a:endParaRPr lang="es-ES" err="1"/>
          </a:p>
        </p:txBody>
      </p:sp>
    </p:spTree>
    <p:extLst>
      <p:ext uri="{BB962C8B-B14F-4D97-AF65-F5344CB8AC3E}">
        <p14:creationId xmlns:p14="http://schemas.microsoft.com/office/powerpoint/2010/main" val="9408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7A888-C072-B4C9-F03D-995FDEBC0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7F8B9B-24EF-594F-BE46-716FDC5A4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62C9D-D03A-5DFE-E197-F9EE509B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062A64F-3196-268F-2E02-C2D7D02D0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519352-A4FF-0E19-ADFC-B8BBED8F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613E20-0CDC-15FE-3257-81B735C83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B36EE7-D798-5923-5B9D-32B90DCF4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058445-6791-6B15-E5C7-EA6A975AA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E18F19-C905-97B9-3E04-9466CB0B6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8AC441-8C58-B118-B7EE-67B0FE455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6B5A69-B2D0-31FE-D51F-BC9B56DF5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6FFF190-2E70-89C5-F8C9-E30C9F72D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FADE7C-F459-9F4F-00D1-83DD8D18B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139379-04F5-6B33-8FC1-F987EC03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535987-BBC3-AC7F-8BA8-73CE7019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A95EB4-A868-CC57-91EB-9D8E1E4D0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4DEDA0-425A-50FB-F804-DD70F56F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9CF9E7-D4A8-F3F3-EC86-805801F37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2EDA95-F255-AD02-D864-B6AD3BEB1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335899-89E0-1770-0F68-4BFE65B4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CB50DA-6F23-FDFE-64C1-CD8BE57E4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688E09-AF05-15B4-4F0D-D7619FCEB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CD3CB4-E67C-D0B3-05F2-3B1F82545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F9D93C1-7A9D-2A2B-1CDF-F20C1D85D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21A099-00EC-68EC-8998-F974FD1C7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2ECCA4-DEF3-5EF4-E358-222667C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869484F-1CAC-7212-F329-B66251BBE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E643AC-0441-9BF8-0277-630FA93F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2B34DB-3E5D-C623-5A0C-F44534EB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DBA874-323E-B81F-ADF1-9633463D9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10FAA1-4E1A-A883-7EBE-096A0828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5063B3-570C-AD51-A589-5C3D1DD1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0A757B-E10A-35CF-0132-D4B2690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405CF8-A8E8-3D52-CB42-CB3504C37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8A6288F-3D51-759F-4241-03A1A0156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0430794-B6AB-1C2C-5C0A-10ED07EB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712248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rgbClr val="3E416E"/>
                </a:solidFill>
              </a:rPr>
              <a:t>ADVANTAGES AND DISADVANTAGES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72D07-6E56-513B-92EB-4C527EFEA473}"/>
              </a:ext>
            </a:extLst>
          </p:cNvPr>
          <p:cNvSpPr txBox="1"/>
          <p:nvPr/>
        </p:nvSpPr>
        <p:spPr>
          <a:xfrm>
            <a:off x="6459331" y="2326861"/>
            <a:ext cx="5029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Disadvantages: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High volatility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Lack of regulation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Environmental impact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95499-5162-ED86-A4CD-10E697FB86A0}"/>
              </a:ext>
            </a:extLst>
          </p:cNvPr>
          <p:cNvSpPr txBox="1"/>
          <p:nvPr/>
        </p:nvSpPr>
        <p:spPr>
          <a:xfrm>
            <a:off x="702444" y="2327807"/>
            <a:ext cx="53339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Advantages: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Secure and independent digital currency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Minimal fees for international transactions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Blockchain technology enhances security and privacy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7" name="Picture 6" descr="A green and red graph with arrows&#10;&#10;Description automatically generated">
            <a:extLst>
              <a:ext uri="{FF2B5EF4-FFF2-40B4-BE49-F238E27FC236}">
                <a16:creationId xmlns:a16="http://schemas.microsoft.com/office/drawing/2014/main" id="{66A1E0AF-7366-D950-8910-C8C46276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348" b="472"/>
          <a:stretch/>
        </p:blipFill>
        <p:spPr>
          <a:xfrm>
            <a:off x="2183020" y="4746774"/>
            <a:ext cx="2130524" cy="1626879"/>
          </a:xfrm>
          <a:prstGeom prst="rect">
            <a:avLst/>
          </a:prstGeom>
        </p:spPr>
      </p:pic>
      <p:pic>
        <p:nvPicPr>
          <p:cNvPr id="9" name="Picture 8" descr="A green and red graph with arrows&#10;&#10;Description automatically generated">
            <a:extLst>
              <a:ext uri="{FF2B5EF4-FFF2-40B4-BE49-F238E27FC236}">
                <a16:creationId xmlns:a16="http://schemas.microsoft.com/office/drawing/2014/main" id="{4FB8EFD2-83D2-3886-FD44-37C26F59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91"/>
          <a:stretch/>
        </p:blipFill>
        <p:spPr>
          <a:xfrm>
            <a:off x="7115708" y="4789370"/>
            <a:ext cx="2196771" cy="1582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881D13-B26E-A44A-A8DC-6EF0F0B9F1F3}"/>
              </a:ext>
            </a:extLst>
          </p:cNvPr>
          <p:cNvSpPr txBox="1"/>
          <p:nvPr/>
        </p:nvSpPr>
        <p:spPr>
          <a:xfrm>
            <a:off x="453208" y="1531257"/>
            <a:ext cx="10667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These are some general advantages and disadvantages in cryptocurrencies.</a:t>
            </a:r>
          </a:p>
        </p:txBody>
      </p:sp>
      <p:pic>
        <p:nvPicPr>
          <p:cNvPr id="3" name="Imagen 2" descr="30+ ideas de Muñecos blanco | gente blanca, imagenes para diapositivas ...">
            <a:extLst>
              <a:ext uri="{FF2B5EF4-FFF2-40B4-BE49-F238E27FC236}">
                <a16:creationId xmlns:a16="http://schemas.microsoft.com/office/drawing/2014/main" id="{6FF68686-994E-E94F-113E-72BF723F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87" y="4957992"/>
            <a:ext cx="1462156" cy="14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486</Words>
  <Application>Microsoft Office PowerPoint</Application>
  <PresentationFormat>Panorámica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Avenir Next LT Pro</vt:lpstr>
      <vt:lpstr>Avenir Next LT ProAvenir Next L</vt:lpstr>
      <vt:lpstr>Calibri</vt:lpstr>
      <vt:lpstr>Courier New</vt:lpstr>
      <vt:lpstr>Courier New,monospace</vt:lpstr>
      <vt:lpstr>Posterama</vt:lpstr>
      <vt:lpstr>Segoe UI</vt:lpstr>
      <vt:lpstr>SineVTI</vt:lpstr>
      <vt:lpstr>CRYPTOCURRENCIES</vt:lpstr>
      <vt:lpstr> INDEX</vt:lpstr>
      <vt:lpstr> INTRODUCTION</vt:lpstr>
      <vt:lpstr> Main objetives</vt:lpstr>
      <vt:lpstr>Cryptocurrecies</vt:lpstr>
      <vt:lpstr>DETAILED OVERVIEW</vt:lpstr>
      <vt:lpstr>TECHNOLOGIES INVOLVED</vt:lpstr>
      <vt:lpstr>TECHNOLOGIES INVOLVED</vt:lpstr>
      <vt:lpstr>ADVANTAGES AND DISADVANTAGES</vt:lpstr>
      <vt:lpstr>POTENTIAL EVOLUTION</vt:lpstr>
      <vt:lpstr>ETHICAL  ANALYSIS</vt:lpstr>
      <vt:lpstr>Presentación de PowerPoint</vt:lpstr>
      <vt:lpstr>ETHICAL  ANALYSIS</vt:lpstr>
      <vt:lpstr>ETHICAL  ANALYSIS</vt:lpstr>
      <vt:lpstr>CONCLUSIONS</vt:lpstr>
      <vt:lpstr>BIBLIOGRAPHY</vt:lpstr>
      <vt:lpstr>IMAGE 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Prieto Petrossi</dc:creator>
  <cp:lastModifiedBy>Hugo Prieto Petrossi</cp:lastModifiedBy>
  <cp:revision>10</cp:revision>
  <dcterms:created xsi:type="dcterms:W3CDTF">2024-11-10T10:37:36Z</dcterms:created>
  <dcterms:modified xsi:type="dcterms:W3CDTF">2024-11-17T21:42:49Z</dcterms:modified>
</cp:coreProperties>
</file>