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PT Serif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PTSerif-bold.fntdata"/><Relationship Id="rId16" Type="http://schemas.openxmlformats.org/officeDocument/2006/relationships/font" Target="fonts/PTSerif-regular.fntdata"/><Relationship Id="rId5" Type="http://schemas.openxmlformats.org/officeDocument/2006/relationships/slide" Target="slides/slide1.xml"/><Relationship Id="rId19" Type="http://schemas.openxmlformats.org/officeDocument/2006/relationships/font" Target="fonts/PTSerif-boldItalic.fntdata"/><Relationship Id="rId6" Type="http://schemas.openxmlformats.org/officeDocument/2006/relationships/slide" Target="slides/slide2.xml"/><Relationship Id="rId18" Type="http://schemas.openxmlformats.org/officeDocument/2006/relationships/font" Target="fonts/PTSerif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Afternoon, my name is Katarina, these are my colleges...today we are presenting to you a solution to address the lack of organization in CSPS’ courses useing natural language processing to reduce the gaps and indentify the overlaps among existing courses.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main motivation is to identify the main themes among CSPS’ courses and identify the redundancies among them. We have created a system where you guys will be able to compare new course ideas to old ones in order to avoid redundancies.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c9c3308d4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c9c3308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9c3308d4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c9c3308d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c9c3308d4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c9c3308d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embedded in a 512 dimen vector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-visualize as expanding hypersphere until you hit 5 other points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9c3308d4_1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c9c3308d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1pPr>
            <a:lvl2pPr indent="-419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i="1" sz="3000">
                <a:solidFill>
                  <a:schemeClr val="accent1"/>
                </a:solidFill>
              </a:defRPr>
            </a:lvl2pPr>
            <a:lvl3pPr indent="-419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3pPr>
            <a:lvl4pPr indent="-419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i="1" sz="3000">
                <a:solidFill>
                  <a:schemeClr val="accent1"/>
                </a:solidFill>
              </a:defRPr>
            </a:lvl4pPr>
            <a:lvl5pPr indent="-419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5pPr>
            <a:lvl6pPr indent="-4191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i="1" sz="3000">
                <a:solidFill>
                  <a:schemeClr val="accent1"/>
                </a:solidFill>
              </a:defRPr>
            </a:lvl6pPr>
            <a:lvl7pPr indent="-4191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i="1" sz="3000">
                <a:solidFill>
                  <a:schemeClr val="accent1"/>
                </a:solidFill>
              </a:defRPr>
            </a:lvl7pPr>
            <a:lvl8pPr indent="-4191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8pPr>
            <a:lvl9pPr indent="-419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i="1"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627600" y="10044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Driven Approach to Analyzing CSPS’ Curriculum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2404750" y="3248075"/>
            <a:ext cx="4300200" cy="434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type="ctrTitle"/>
          </p:nvPr>
        </p:nvSpPr>
        <p:spPr>
          <a:xfrm>
            <a:off x="627600" y="26985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Using natural language processing to reduce gaps and identify overlaps</a:t>
            </a:r>
            <a:endParaRPr b="0" sz="2400">
              <a:solidFill>
                <a:srgbClr val="FFFFFF"/>
              </a:solidFill>
            </a:endParaRPr>
          </a:p>
        </p:txBody>
      </p:sp>
      <p:pic>
        <p:nvPicPr>
          <p:cNvPr id="61" name="Google Shape;6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050" y="2294662"/>
            <a:ext cx="5241599" cy="5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1"/>
          <p:cNvPicPr preferRelativeResize="0"/>
          <p:nvPr/>
        </p:nvPicPr>
        <p:blipFill rotWithShape="1">
          <a:blip r:embed="rId4">
            <a:alphaModFix/>
          </a:blip>
          <a:srcRect b="0" l="0" r="39631" t="0"/>
          <a:stretch/>
        </p:blipFill>
        <p:spPr>
          <a:xfrm>
            <a:off x="5537250" y="4239325"/>
            <a:ext cx="3606749" cy="8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Motivation</a:t>
            </a:r>
            <a:endParaRPr sz="3600"/>
          </a:p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185700" y="1167250"/>
            <a:ext cx="87726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Identify main themes in the CSPS’ courses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Identify </a:t>
            </a:r>
            <a:r>
              <a:rPr lang="en"/>
              <a:t>redundancies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Improve Upkeep:</a:t>
            </a:r>
            <a:r>
              <a:rPr lang="en"/>
              <a:t> Compare potential future courses to existing ones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</a:t>
            </a:r>
            <a:endParaRPr sz="3600"/>
          </a:p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325050" y="900550"/>
            <a:ext cx="78231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Sentence Embedding using Transformers</a:t>
            </a:r>
            <a:endParaRPr b="1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neural network that uses self-attention to associate sentence fragments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SOTA accuracy at semantic understanding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Outperform bi-dir LSTMs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Produces 512-dim vector to represent high-level representation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Used transfer learning on CSPS data from pretrained model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</a:t>
            </a:r>
            <a:endParaRPr sz="3600"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667950" y="1077050"/>
            <a:ext cx="80325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t-Distributed Stochastic Neighbour Embedding </a:t>
            </a:r>
            <a:r>
              <a:rPr b="1" lang="en"/>
              <a:t>(t-SNE)</a:t>
            </a:r>
            <a:r>
              <a:rPr b="1" lang="en"/>
              <a:t> </a:t>
            </a:r>
            <a:endParaRPr b="1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Dimensionality reduction technique 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(512 dim -&gt; 3 dim)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Data can then be visualized in 3-dimensional space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Requires iteration to learn low-dimensional representation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 Demonstration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617100" y="1567200"/>
            <a:ext cx="7886700" cy="711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2318100" y="179550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Determining Course Similarity</a:t>
            </a:r>
            <a:endParaRPr sz="3600"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729450" y="1494141"/>
            <a:ext cx="790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Example (new) Description: </a:t>
            </a:r>
            <a:r>
              <a:rPr lang="en" sz="1500">
                <a:solidFill>
                  <a:srgbClr val="000000"/>
                </a:solidFill>
              </a:rPr>
              <a:t>This course seeks to inform students of the complexities associated with language </a:t>
            </a:r>
            <a:r>
              <a:rPr lang="en" sz="1500">
                <a:solidFill>
                  <a:srgbClr val="000000"/>
                </a:solidFill>
              </a:rPr>
              <a:t>acquisition</a:t>
            </a:r>
            <a:r>
              <a:rPr lang="en" sz="1500">
                <a:solidFill>
                  <a:srgbClr val="000000"/>
                </a:solidFill>
              </a:rPr>
              <a:t>, and strategies to aid ESL students with this skill.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504750" y="2260550"/>
            <a:ext cx="813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PT Serif"/>
                <a:ea typeface="PT Serif"/>
                <a:cs typeface="PT Serif"/>
                <a:sym typeface="PT Serif"/>
              </a:rPr>
              <a:t>Most similar courses:</a:t>
            </a:r>
            <a:endParaRPr b="1" sz="1500"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T Serif"/>
              <a:buAutoNum type="arabicPeriod"/>
            </a:pPr>
            <a:r>
              <a:rPr lang="en" sz="1500">
                <a:latin typeface="PT Serif"/>
                <a:ea typeface="PT Serif"/>
                <a:cs typeface="PT Serif"/>
                <a:sym typeface="PT Serif"/>
              </a:rPr>
              <a:t>Master Key Competencies in Oral and Reading Comprehension - English as a Second Language (E441)</a:t>
            </a:r>
            <a:endParaRPr sz="1500"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T Serif"/>
              <a:buAutoNum type="arabicPeriod"/>
            </a:pPr>
            <a:r>
              <a:rPr lang="en" sz="1500">
                <a:latin typeface="PT Serif"/>
                <a:ea typeface="PT Serif"/>
                <a:cs typeface="PT Serif"/>
                <a:sym typeface="PT Serif"/>
              </a:rPr>
              <a:t>Master Key Competencies in Oral and Reading Comprehension - French as a Second Language (E433)</a:t>
            </a:r>
            <a:endParaRPr sz="1500"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T Serif"/>
              <a:buAutoNum type="arabicPeriod"/>
            </a:pPr>
            <a:r>
              <a:rPr lang="en" sz="1500">
                <a:latin typeface="PT Serif"/>
                <a:ea typeface="PT Serif"/>
                <a:cs typeface="PT Serif"/>
                <a:sym typeface="PT Serif"/>
              </a:rPr>
              <a:t>Managing Change: Building Positive Support for Change (X031)</a:t>
            </a:r>
            <a:endParaRPr sz="1500"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T Serif"/>
              <a:buAutoNum type="arabicPeriod"/>
            </a:pPr>
            <a:r>
              <a:rPr lang="en" sz="1500">
                <a:latin typeface="PT Serif"/>
                <a:ea typeface="PT Serif"/>
                <a:cs typeface="PT Serif"/>
                <a:sym typeface="PT Serif"/>
              </a:rPr>
              <a:t>Planning an Effective Presentation (C060)</a:t>
            </a:r>
            <a:endParaRPr sz="1500"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T Serif"/>
              <a:buAutoNum type="arabicPeriod"/>
            </a:pPr>
            <a:r>
              <a:rPr lang="en" sz="1500">
                <a:latin typeface="PT Serif"/>
                <a:ea typeface="PT Serif"/>
                <a:cs typeface="PT Serif"/>
                <a:sym typeface="PT Serif"/>
              </a:rPr>
              <a:t>Preparation for the English as a Second Language Evaluation: Written Expression and Reading Comprehension (C256)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504750" y="1036950"/>
            <a:ext cx="95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PT Serif"/>
                <a:ea typeface="PT Serif"/>
                <a:cs typeface="PT Serif"/>
                <a:sym typeface="PT Serif"/>
              </a:rPr>
              <a:t>Search: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318100" y="306550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Further Applications</a:t>
            </a:r>
            <a:endParaRPr sz="3600"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09750" y="1470950"/>
            <a:ext cx="85245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What can be done with this code?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Determine which course topics are over and under represented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Easily compare potential courses with existing ones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Facilitates semantic understanding of course catalogue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Inform course removal based on an appropriate similarity threshold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