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tha Aluri" userId="4e1a4da684913932" providerId="LiveId" clId="{E0C25EE2-6495-46F8-9EC6-FB8BBF0A0DF5}"/>
    <pc:docChg chg="modSld">
      <pc:chgData name="Haritha Aluri" userId="4e1a4da684913932" providerId="LiveId" clId="{E0C25EE2-6495-46F8-9EC6-FB8BBF0A0DF5}" dt="2024-11-27T12:48:51.622" v="77" actId="207"/>
      <pc:docMkLst>
        <pc:docMk/>
      </pc:docMkLst>
      <pc:sldChg chg="modSp mod modTransition">
        <pc:chgData name="Haritha Aluri" userId="4e1a4da684913932" providerId="LiveId" clId="{E0C25EE2-6495-46F8-9EC6-FB8BBF0A0DF5}" dt="2024-11-27T12:47:02.212" v="52" actId="20577"/>
        <pc:sldMkLst>
          <pc:docMk/>
          <pc:sldMk cId="216391480" sldId="256"/>
        </pc:sldMkLst>
        <pc:spChg chg="mod">
          <ac:chgData name="Haritha Aluri" userId="4e1a4da684913932" providerId="LiveId" clId="{E0C25EE2-6495-46F8-9EC6-FB8BBF0A0DF5}" dt="2024-11-27T12:47:02.212" v="52" actId="20577"/>
          <ac:spMkLst>
            <pc:docMk/>
            <pc:sldMk cId="216391480" sldId="256"/>
            <ac:spMk id="3" creationId="{44297BC4-6EB7-9E44-687B-91FEAB4AB696}"/>
          </ac:spMkLst>
        </pc:spChg>
      </pc:sldChg>
      <pc:sldChg chg="modTransition">
        <pc:chgData name="Haritha Aluri" userId="4e1a4da684913932" providerId="LiveId" clId="{E0C25EE2-6495-46F8-9EC6-FB8BBF0A0DF5}" dt="2024-11-26T13:40:39.936" v="1"/>
        <pc:sldMkLst>
          <pc:docMk/>
          <pc:sldMk cId="2134835013" sldId="257"/>
        </pc:sldMkLst>
      </pc:sldChg>
      <pc:sldChg chg="modTransition">
        <pc:chgData name="Haritha Aluri" userId="4e1a4da684913932" providerId="LiveId" clId="{E0C25EE2-6495-46F8-9EC6-FB8BBF0A0DF5}" dt="2024-11-26T13:40:45.086" v="2"/>
        <pc:sldMkLst>
          <pc:docMk/>
          <pc:sldMk cId="3920847322" sldId="258"/>
        </pc:sldMkLst>
      </pc:sldChg>
      <pc:sldChg chg="modTransition">
        <pc:chgData name="Haritha Aluri" userId="4e1a4da684913932" providerId="LiveId" clId="{E0C25EE2-6495-46F8-9EC6-FB8BBF0A0DF5}" dt="2024-11-26T13:40:50.038" v="3"/>
        <pc:sldMkLst>
          <pc:docMk/>
          <pc:sldMk cId="1088551351" sldId="259"/>
        </pc:sldMkLst>
      </pc:sldChg>
      <pc:sldChg chg="modTransition modAnim">
        <pc:chgData name="Haritha Aluri" userId="4e1a4da684913932" providerId="LiveId" clId="{E0C25EE2-6495-46F8-9EC6-FB8BBF0A0DF5}" dt="2024-11-26T13:41:27.028" v="10"/>
        <pc:sldMkLst>
          <pc:docMk/>
          <pc:sldMk cId="3000802406" sldId="260"/>
        </pc:sldMkLst>
      </pc:sldChg>
      <pc:sldChg chg="modTransition modAnim">
        <pc:chgData name="Haritha Aluri" userId="4e1a4da684913932" providerId="LiveId" clId="{E0C25EE2-6495-46F8-9EC6-FB8BBF0A0DF5}" dt="2024-11-26T13:41:30.761" v="11"/>
        <pc:sldMkLst>
          <pc:docMk/>
          <pc:sldMk cId="952686863" sldId="261"/>
        </pc:sldMkLst>
      </pc:sldChg>
      <pc:sldChg chg="modTransition modAnim">
        <pc:chgData name="Haritha Aluri" userId="4e1a4da684913932" providerId="LiveId" clId="{E0C25EE2-6495-46F8-9EC6-FB8BBF0A0DF5}" dt="2024-11-26T13:41:39.739" v="13"/>
        <pc:sldMkLst>
          <pc:docMk/>
          <pc:sldMk cId="244352822" sldId="262"/>
        </pc:sldMkLst>
      </pc:sldChg>
      <pc:sldChg chg="modTransition modAnim">
        <pc:chgData name="Haritha Aluri" userId="4e1a4da684913932" providerId="LiveId" clId="{E0C25EE2-6495-46F8-9EC6-FB8BBF0A0DF5}" dt="2024-11-26T13:41:45.764" v="14"/>
        <pc:sldMkLst>
          <pc:docMk/>
          <pc:sldMk cId="3804231915" sldId="263"/>
        </pc:sldMkLst>
      </pc:sldChg>
      <pc:sldChg chg="modTransition modAnim">
        <pc:chgData name="Haritha Aluri" userId="4e1a4da684913932" providerId="LiveId" clId="{E0C25EE2-6495-46F8-9EC6-FB8BBF0A0DF5}" dt="2024-11-26T13:41:52.748" v="15"/>
        <pc:sldMkLst>
          <pc:docMk/>
          <pc:sldMk cId="298342573" sldId="264"/>
        </pc:sldMkLst>
      </pc:sldChg>
      <pc:sldChg chg="addSp modSp mod modTransition">
        <pc:chgData name="Haritha Aluri" userId="4e1a4da684913932" providerId="LiveId" clId="{E0C25EE2-6495-46F8-9EC6-FB8BBF0A0DF5}" dt="2024-11-27T12:48:51.622" v="77" actId="207"/>
        <pc:sldMkLst>
          <pc:docMk/>
          <pc:sldMk cId="2711856358" sldId="265"/>
        </pc:sldMkLst>
        <pc:spChg chg="add mod">
          <ac:chgData name="Haritha Aluri" userId="4e1a4da684913932" providerId="LiveId" clId="{E0C25EE2-6495-46F8-9EC6-FB8BBF0A0DF5}" dt="2024-11-27T12:48:51.622" v="77" actId="207"/>
          <ac:spMkLst>
            <pc:docMk/>
            <pc:sldMk cId="2711856358" sldId="265"/>
            <ac:spMk id="2" creationId="{44126F5F-B817-EE97-D7F0-EB4686A58D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73217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CB2A8-7839-405B-A4FA-A9C713A10D6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306518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141789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510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1341821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3761669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3123119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152127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30727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235475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167911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CB2A8-7839-405B-A4FA-A9C713A10D6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97241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CB2A8-7839-405B-A4FA-A9C713A10D6C}"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153492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327087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78428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CCCB2A8-7839-405B-A4FA-A9C713A10D6C}" type="datetimeFigureOut">
              <a:rPr lang="en-IN" smtClean="0"/>
              <a:t>27-11-2024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186433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CB2A8-7839-405B-A4FA-A9C713A10D6C}"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3BCE5-49D8-46CC-9A7F-6FCFD8F7AFFA}" type="slidenum">
              <a:rPr lang="en-IN" smtClean="0"/>
              <a:t>‹#›</a:t>
            </a:fld>
            <a:endParaRPr lang="en-IN"/>
          </a:p>
        </p:txBody>
      </p:sp>
    </p:spTree>
    <p:extLst>
      <p:ext uri="{BB962C8B-B14F-4D97-AF65-F5344CB8AC3E}">
        <p14:creationId xmlns:p14="http://schemas.microsoft.com/office/powerpoint/2010/main" val="298954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CCB2A8-7839-405B-A4FA-A9C713A10D6C}" type="datetimeFigureOut">
              <a:rPr lang="en-IN" smtClean="0"/>
              <a:t>27-11-2024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B3BCE5-49D8-46CC-9A7F-6FCFD8F7AFFA}" type="slidenum">
              <a:rPr lang="en-IN" smtClean="0"/>
              <a:t>‹#›</a:t>
            </a:fld>
            <a:endParaRPr lang="en-IN"/>
          </a:p>
        </p:txBody>
      </p:sp>
    </p:spTree>
    <p:extLst>
      <p:ext uri="{BB962C8B-B14F-4D97-AF65-F5344CB8AC3E}">
        <p14:creationId xmlns:p14="http://schemas.microsoft.com/office/powerpoint/2010/main" val="11785453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C37-A32C-2016-D7BF-D940B04CA398}"/>
              </a:ext>
            </a:extLst>
          </p:cNvPr>
          <p:cNvSpPr>
            <a:spLocks noGrp="1"/>
          </p:cNvSpPr>
          <p:nvPr>
            <p:ph type="ctrTitle"/>
          </p:nvPr>
        </p:nvSpPr>
        <p:spPr/>
        <p:txBody>
          <a:bodyPr/>
          <a:lstStyle/>
          <a:p>
            <a:r>
              <a:rPr lang="en-IN" dirty="0"/>
              <a:t>BANK-CUSTOMERS FINACIAL DATASET VISUALIZATION</a:t>
            </a:r>
          </a:p>
        </p:txBody>
      </p:sp>
      <p:sp>
        <p:nvSpPr>
          <p:cNvPr id="3" name="Subtitle 2">
            <a:extLst>
              <a:ext uri="{FF2B5EF4-FFF2-40B4-BE49-F238E27FC236}">
                <a16:creationId xmlns:a16="http://schemas.microsoft.com/office/drawing/2014/main" id="{44297BC4-6EB7-9E44-687B-91FEAB4AB696}"/>
              </a:ext>
            </a:extLst>
          </p:cNvPr>
          <p:cNvSpPr>
            <a:spLocks noGrp="1"/>
          </p:cNvSpPr>
          <p:nvPr>
            <p:ph type="subTitle" idx="1"/>
          </p:nvPr>
        </p:nvSpPr>
        <p:spPr/>
        <p:txBody>
          <a:bodyPr/>
          <a:lstStyle/>
          <a:p>
            <a:r>
              <a:rPr lang="en-IN" dirty="0"/>
              <a:t>-Using </a:t>
            </a:r>
            <a:r>
              <a:rPr lang="en-IN" dirty="0" err="1"/>
              <a:t>dax</a:t>
            </a:r>
            <a:r>
              <a:rPr lang="en-IN" dirty="0"/>
              <a:t> functions</a:t>
            </a:r>
          </a:p>
        </p:txBody>
      </p:sp>
    </p:spTree>
    <p:extLst>
      <p:ext uri="{BB962C8B-B14F-4D97-AF65-F5344CB8AC3E}">
        <p14:creationId xmlns:p14="http://schemas.microsoft.com/office/powerpoint/2010/main" val="216391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53E162-8E08-0C9B-0CE1-4860D1B7A4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86062" y="0"/>
            <a:ext cx="6619875" cy="6858000"/>
          </a:xfrm>
          <a:prstGeom prst="rect">
            <a:avLst/>
          </a:prstGeom>
        </p:spPr>
      </p:pic>
      <p:sp>
        <p:nvSpPr>
          <p:cNvPr id="2" name="TextBox 1">
            <a:extLst>
              <a:ext uri="{FF2B5EF4-FFF2-40B4-BE49-F238E27FC236}">
                <a16:creationId xmlns:a16="http://schemas.microsoft.com/office/drawing/2014/main" id="{44126F5F-B817-EE97-D7F0-EB4686A58DAF}"/>
              </a:ext>
            </a:extLst>
          </p:cNvPr>
          <p:cNvSpPr txBox="1"/>
          <p:nvPr/>
        </p:nvSpPr>
        <p:spPr>
          <a:xfrm>
            <a:off x="9405937" y="6029325"/>
            <a:ext cx="2652713" cy="369332"/>
          </a:xfrm>
          <a:prstGeom prst="rect">
            <a:avLst/>
          </a:prstGeom>
          <a:noFill/>
        </p:spPr>
        <p:txBody>
          <a:bodyPr wrap="square" rtlCol="0">
            <a:spAutoFit/>
          </a:bodyPr>
          <a:lstStyle/>
          <a:p>
            <a:r>
              <a:rPr lang="en-IN" dirty="0"/>
              <a:t>-</a:t>
            </a:r>
            <a:r>
              <a:rPr lang="en-IN" dirty="0">
                <a:solidFill>
                  <a:srgbClr val="FFC000"/>
                </a:solidFill>
              </a:rPr>
              <a:t>ALURI HARITHA ARUN</a:t>
            </a:r>
          </a:p>
        </p:txBody>
      </p:sp>
    </p:spTree>
    <p:extLst>
      <p:ext uri="{BB962C8B-B14F-4D97-AF65-F5344CB8AC3E}">
        <p14:creationId xmlns:p14="http://schemas.microsoft.com/office/powerpoint/2010/main" val="2711856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340FA-A8FB-317A-A33B-E4E7A8A346D6}"/>
              </a:ext>
            </a:extLst>
          </p:cNvPr>
          <p:cNvSpPr txBox="1"/>
          <p:nvPr/>
        </p:nvSpPr>
        <p:spPr>
          <a:xfrm>
            <a:off x="642938" y="785813"/>
            <a:ext cx="9686925" cy="4437048"/>
          </a:xfrm>
          <a:prstGeom prst="rect">
            <a:avLst/>
          </a:prstGeom>
          <a:noFill/>
        </p:spPr>
        <p:txBody>
          <a:bodyPr wrap="square" rtlCol="0">
            <a:spAutoFit/>
          </a:bodyPr>
          <a:lstStyle/>
          <a:p>
            <a:r>
              <a:rPr lang="en-IN" dirty="0"/>
              <a:t>OVERVIEW OF DATASET:</a:t>
            </a:r>
          </a:p>
          <a:p>
            <a:r>
              <a:rPr lang="en-IN" dirty="0"/>
              <a:t>	</a:t>
            </a:r>
          </a:p>
          <a:p>
            <a:pPr algn="just">
              <a:lnSpc>
                <a:spcPct val="200000"/>
              </a:lnSpc>
            </a:pPr>
            <a:r>
              <a:rPr lang="en-IN" dirty="0"/>
              <a:t>	</a:t>
            </a:r>
            <a:r>
              <a:rPr lang="en-US" dirty="0"/>
              <a:t>The dataset contains information related to a bank's marketing campaigns, where the target variable is whether a customer subscribes to a term deposit. It includes demographic, financial, and engagement details of bank customers. The dataset is well-suited for classification tasks and provides rich information for analyzing customer behavior and predicting outcomes of marketing campaigns. There are 39,188 records and 21 attributes. Some columns have missing data, especially in categorical variables like "education" and "default."</a:t>
            </a:r>
            <a:endParaRPr lang="en-IN" dirty="0"/>
          </a:p>
        </p:txBody>
      </p:sp>
    </p:spTree>
    <p:extLst>
      <p:ext uri="{BB962C8B-B14F-4D97-AF65-F5344CB8AC3E}">
        <p14:creationId xmlns:p14="http://schemas.microsoft.com/office/powerpoint/2010/main" val="213483501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70BC1C-0E97-9E44-861D-201F3327ED40}"/>
              </a:ext>
            </a:extLst>
          </p:cNvPr>
          <p:cNvSpPr txBox="1"/>
          <p:nvPr/>
        </p:nvSpPr>
        <p:spPr>
          <a:xfrm>
            <a:off x="342900" y="614363"/>
            <a:ext cx="10029825" cy="6740307"/>
          </a:xfrm>
          <a:prstGeom prst="rect">
            <a:avLst/>
          </a:prstGeom>
          <a:noFill/>
        </p:spPr>
        <p:txBody>
          <a:bodyPr wrap="square" rtlCol="0">
            <a:spAutoFit/>
          </a:bodyPr>
          <a:lstStyle/>
          <a:p>
            <a:r>
              <a:rPr lang="en-IN" dirty="0"/>
              <a:t>ATTRIBUTES</a:t>
            </a:r>
          </a:p>
          <a:p>
            <a:r>
              <a:rPr lang="en-IN" dirty="0"/>
              <a:t>	</a:t>
            </a:r>
          </a:p>
          <a:p>
            <a:pPr algn="just">
              <a:lnSpc>
                <a:spcPct val="150000"/>
              </a:lnSpc>
            </a:pPr>
            <a:r>
              <a:rPr lang="en-IN" dirty="0"/>
              <a:t>	</a:t>
            </a:r>
            <a:r>
              <a:rPr lang="en-IN" b="1" dirty="0"/>
              <a:t>Demographic Information</a:t>
            </a:r>
            <a:r>
              <a:rPr lang="en-IN" dirty="0"/>
              <a:t>:</a:t>
            </a:r>
          </a:p>
          <a:p>
            <a:pPr algn="just">
              <a:lnSpc>
                <a:spcPct val="150000"/>
              </a:lnSpc>
              <a:buFont typeface="Arial" panose="020B0604020202020204" pitchFamily="34" charset="0"/>
              <a:buChar char="•"/>
            </a:pPr>
            <a:r>
              <a:rPr lang="en-IN" b="1" dirty="0"/>
              <a:t>age</a:t>
            </a:r>
            <a:r>
              <a:rPr lang="en-IN" dirty="0"/>
              <a:t>: Age of the customer (integer).</a:t>
            </a:r>
          </a:p>
          <a:p>
            <a:pPr algn="just">
              <a:lnSpc>
                <a:spcPct val="150000"/>
              </a:lnSpc>
              <a:buFont typeface="Arial" panose="020B0604020202020204" pitchFamily="34" charset="0"/>
              <a:buChar char="•"/>
            </a:pPr>
            <a:r>
              <a:rPr lang="en-IN" b="1" dirty="0"/>
              <a:t>job</a:t>
            </a:r>
            <a:r>
              <a:rPr lang="en-IN" dirty="0"/>
              <a:t>: Type of job </a:t>
            </a:r>
          </a:p>
          <a:p>
            <a:pPr algn="just">
              <a:lnSpc>
                <a:spcPct val="150000"/>
              </a:lnSpc>
              <a:buFont typeface="Arial" panose="020B0604020202020204" pitchFamily="34" charset="0"/>
              <a:buChar char="•"/>
            </a:pPr>
            <a:r>
              <a:rPr lang="en-IN" b="1" dirty="0"/>
              <a:t>marital</a:t>
            </a:r>
            <a:r>
              <a:rPr lang="en-IN" dirty="0"/>
              <a:t>: Marital status </a:t>
            </a:r>
            <a:r>
              <a:rPr lang="en-IN" b="1" dirty="0"/>
              <a:t>education</a:t>
            </a:r>
            <a:r>
              <a:rPr lang="en-IN" dirty="0"/>
              <a:t>: Level of education</a:t>
            </a:r>
          </a:p>
          <a:p>
            <a:pPr algn="just">
              <a:lnSpc>
                <a:spcPct val="150000"/>
              </a:lnSpc>
            </a:pPr>
            <a:r>
              <a:rPr lang="en-US" b="1" dirty="0"/>
              <a:t>	Financial Information</a:t>
            </a:r>
            <a:r>
              <a:rPr lang="en-US" dirty="0"/>
              <a:t>:</a:t>
            </a:r>
          </a:p>
          <a:p>
            <a:pPr algn="just">
              <a:lnSpc>
                <a:spcPct val="150000"/>
              </a:lnSpc>
              <a:buFont typeface="Arial" panose="020B0604020202020204" pitchFamily="34" charset="0"/>
              <a:buChar char="•"/>
            </a:pPr>
            <a:r>
              <a:rPr lang="en-US" b="1" dirty="0"/>
              <a:t>default</a:t>
            </a:r>
            <a:r>
              <a:rPr lang="en-US" dirty="0"/>
              <a:t>: Whether the customer has credit in default</a:t>
            </a:r>
          </a:p>
          <a:p>
            <a:pPr algn="just">
              <a:lnSpc>
                <a:spcPct val="150000"/>
              </a:lnSpc>
              <a:buFont typeface="Arial" panose="020B0604020202020204" pitchFamily="34" charset="0"/>
              <a:buChar char="•"/>
            </a:pPr>
            <a:r>
              <a:rPr lang="en-US" b="1" dirty="0"/>
              <a:t>housing</a:t>
            </a:r>
            <a:r>
              <a:rPr lang="en-US" dirty="0"/>
              <a:t>: Whether the customer has a housing loan .</a:t>
            </a:r>
          </a:p>
          <a:p>
            <a:pPr algn="just">
              <a:lnSpc>
                <a:spcPct val="150000"/>
              </a:lnSpc>
              <a:buFont typeface="Arial" panose="020B0604020202020204" pitchFamily="34" charset="0"/>
              <a:buChar char="•"/>
            </a:pPr>
            <a:r>
              <a:rPr lang="en-US" b="1" dirty="0"/>
              <a:t>loan</a:t>
            </a:r>
            <a:r>
              <a:rPr lang="en-US" dirty="0"/>
              <a:t>: Whether the customer has a personal loan </a:t>
            </a:r>
          </a:p>
          <a:p>
            <a:pPr algn="just">
              <a:lnSpc>
                <a:spcPct val="150000"/>
              </a:lnSpc>
            </a:pPr>
            <a:r>
              <a:rPr lang="en-US" b="1" dirty="0"/>
              <a:t>	Campaign Contact Information</a:t>
            </a:r>
            <a:r>
              <a:rPr lang="en-US" dirty="0"/>
              <a:t>:</a:t>
            </a:r>
          </a:p>
          <a:p>
            <a:pPr algn="just">
              <a:lnSpc>
                <a:spcPct val="150000"/>
              </a:lnSpc>
              <a:buFont typeface="Arial" panose="020B0604020202020204" pitchFamily="34" charset="0"/>
              <a:buChar char="•"/>
            </a:pPr>
            <a:r>
              <a:rPr lang="en-US" b="1" dirty="0"/>
              <a:t>contact</a:t>
            </a:r>
            <a:r>
              <a:rPr lang="en-US" dirty="0"/>
              <a:t>: Contact communication type </a:t>
            </a:r>
          </a:p>
          <a:p>
            <a:pPr algn="just">
              <a:lnSpc>
                <a:spcPct val="150000"/>
              </a:lnSpc>
              <a:buFont typeface="Arial" panose="020B0604020202020204" pitchFamily="34" charset="0"/>
              <a:buChar char="•"/>
            </a:pPr>
            <a:r>
              <a:rPr lang="en-US" b="1" dirty="0"/>
              <a:t>month</a:t>
            </a:r>
            <a:r>
              <a:rPr lang="en-US" dirty="0"/>
              <a:t>: Month of last contact.</a:t>
            </a:r>
          </a:p>
          <a:p>
            <a:pPr algn="just">
              <a:lnSpc>
                <a:spcPct val="150000"/>
              </a:lnSpc>
              <a:buFont typeface="Arial" panose="020B0604020202020204" pitchFamily="34" charset="0"/>
              <a:buChar char="•"/>
            </a:pPr>
            <a:r>
              <a:rPr lang="en-US" b="1" dirty="0" err="1"/>
              <a:t>day_of_week</a:t>
            </a:r>
            <a:r>
              <a:rPr lang="en-US" dirty="0"/>
              <a:t>: Day of the week of last contact (categorical).</a:t>
            </a:r>
          </a:p>
          <a:p>
            <a:pPr algn="just">
              <a:lnSpc>
                <a:spcPct val="150000"/>
              </a:lnSpc>
            </a:pPr>
            <a:endParaRPr lang="en-US" dirty="0"/>
          </a:p>
          <a:p>
            <a:pPr algn="just">
              <a:lnSpc>
                <a:spcPct val="150000"/>
              </a:lnSpc>
            </a:pPr>
            <a:endParaRPr lang="en-IN" dirty="0"/>
          </a:p>
          <a:p>
            <a:endParaRPr lang="en-IN" dirty="0"/>
          </a:p>
        </p:txBody>
      </p:sp>
    </p:spTree>
    <p:extLst>
      <p:ext uri="{BB962C8B-B14F-4D97-AF65-F5344CB8AC3E}">
        <p14:creationId xmlns:p14="http://schemas.microsoft.com/office/powerpoint/2010/main" val="3920847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110FBC-43E0-A28E-D519-94422FE57AF1}"/>
              </a:ext>
            </a:extLst>
          </p:cNvPr>
          <p:cNvSpPr txBox="1"/>
          <p:nvPr/>
        </p:nvSpPr>
        <p:spPr>
          <a:xfrm>
            <a:off x="242888" y="528638"/>
            <a:ext cx="10529887" cy="6186309"/>
          </a:xfrm>
          <a:prstGeom prst="rect">
            <a:avLst/>
          </a:prstGeom>
          <a:noFill/>
        </p:spPr>
        <p:txBody>
          <a:bodyPr wrap="square" rtlCol="0">
            <a:spAutoFit/>
          </a:bodyPr>
          <a:lstStyle/>
          <a:p>
            <a:pPr>
              <a:lnSpc>
                <a:spcPct val="150000"/>
              </a:lnSpc>
            </a:pPr>
            <a:r>
              <a:rPr lang="en-US" b="1" dirty="0"/>
              <a:t>Engagement Metrics</a:t>
            </a:r>
            <a:r>
              <a:rPr lang="en-US" dirty="0"/>
              <a:t>:</a:t>
            </a:r>
          </a:p>
          <a:p>
            <a:pPr>
              <a:lnSpc>
                <a:spcPct val="150000"/>
              </a:lnSpc>
              <a:buFont typeface="Arial" panose="020B0604020202020204" pitchFamily="34" charset="0"/>
              <a:buChar char="•"/>
            </a:pPr>
            <a:r>
              <a:rPr lang="en-US" b="1" dirty="0"/>
              <a:t>duration</a:t>
            </a:r>
            <a:r>
              <a:rPr lang="en-US" dirty="0"/>
              <a:t>: Last contact duration in seconds</a:t>
            </a:r>
          </a:p>
          <a:p>
            <a:pPr>
              <a:lnSpc>
                <a:spcPct val="150000"/>
              </a:lnSpc>
              <a:buFont typeface="Arial" panose="020B0604020202020204" pitchFamily="34" charset="0"/>
              <a:buChar char="•"/>
            </a:pPr>
            <a:r>
              <a:rPr lang="en-US" b="1" dirty="0"/>
              <a:t>campaign</a:t>
            </a:r>
            <a:r>
              <a:rPr lang="en-US" dirty="0"/>
              <a:t>: Number of contacts performed during this campaign for this client</a:t>
            </a:r>
          </a:p>
          <a:p>
            <a:pPr>
              <a:lnSpc>
                <a:spcPct val="150000"/>
              </a:lnSpc>
              <a:buFont typeface="Arial" panose="020B0604020202020204" pitchFamily="34" charset="0"/>
              <a:buChar char="•"/>
            </a:pPr>
            <a:r>
              <a:rPr lang="en-US" b="1" dirty="0" err="1"/>
              <a:t>pdays</a:t>
            </a:r>
            <a:r>
              <a:rPr lang="en-US" dirty="0"/>
              <a:t>: Number of days since the client was last contacted </a:t>
            </a:r>
            <a:r>
              <a:rPr lang="en-US" b="1" dirty="0"/>
              <a:t>previous</a:t>
            </a:r>
            <a:r>
              <a:rPr lang="en-US" dirty="0"/>
              <a:t>: Number of contacts performed before this campaign </a:t>
            </a:r>
          </a:p>
          <a:p>
            <a:pPr>
              <a:lnSpc>
                <a:spcPct val="150000"/>
              </a:lnSpc>
              <a:buFont typeface="Arial" panose="020B0604020202020204" pitchFamily="34" charset="0"/>
              <a:buChar char="•"/>
            </a:pPr>
            <a:r>
              <a:rPr lang="en-US" b="1" dirty="0" err="1"/>
              <a:t>poutcome</a:t>
            </a:r>
            <a:r>
              <a:rPr lang="en-US" dirty="0"/>
              <a:t>: Outcome of the previous campaign</a:t>
            </a:r>
          </a:p>
          <a:p>
            <a:pPr>
              <a:lnSpc>
                <a:spcPct val="150000"/>
              </a:lnSpc>
            </a:pPr>
            <a:r>
              <a:rPr lang="en-IN" b="1" dirty="0"/>
              <a:t>Economic Indicators</a:t>
            </a:r>
            <a:r>
              <a:rPr lang="en-IN" dirty="0"/>
              <a:t>:</a:t>
            </a:r>
          </a:p>
          <a:p>
            <a:pPr>
              <a:lnSpc>
                <a:spcPct val="150000"/>
              </a:lnSpc>
              <a:buFont typeface="Arial" panose="020B0604020202020204" pitchFamily="34" charset="0"/>
              <a:buChar char="•"/>
            </a:pPr>
            <a:r>
              <a:rPr lang="en-IN" b="1" dirty="0" err="1"/>
              <a:t>emp.var.rate</a:t>
            </a:r>
            <a:r>
              <a:rPr lang="en-IN" dirty="0"/>
              <a:t>: Employment variation rate </a:t>
            </a:r>
          </a:p>
          <a:p>
            <a:pPr>
              <a:lnSpc>
                <a:spcPct val="150000"/>
              </a:lnSpc>
              <a:buFont typeface="Arial" panose="020B0604020202020204" pitchFamily="34" charset="0"/>
              <a:buChar char="•"/>
            </a:pPr>
            <a:r>
              <a:rPr lang="en-IN" b="1" dirty="0" err="1"/>
              <a:t>cons.price.idx</a:t>
            </a:r>
            <a:r>
              <a:rPr lang="en-IN" dirty="0"/>
              <a:t>: Consumer price index </a:t>
            </a:r>
          </a:p>
          <a:p>
            <a:pPr>
              <a:lnSpc>
                <a:spcPct val="150000"/>
              </a:lnSpc>
              <a:buFont typeface="Arial" panose="020B0604020202020204" pitchFamily="34" charset="0"/>
              <a:buChar char="•"/>
            </a:pPr>
            <a:r>
              <a:rPr lang="en-IN" b="1" dirty="0" err="1"/>
              <a:t>cons.conf.idx</a:t>
            </a:r>
            <a:r>
              <a:rPr lang="en-IN" dirty="0"/>
              <a:t>: Consumer confidence index </a:t>
            </a:r>
          </a:p>
          <a:p>
            <a:pPr>
              <a:lnSpc>
                <a:spcPct val="150000"/>
              </a:lnSpc>
              <a:buFont typeface="Arial" panose="020B0604020202020204" pitchFamily="34" charset="0"/>
              <a:buChar char="•"/>
            </a:pPr>
            <a:r>
              <a:rPr lang="en-IN" b="1" dirty="0"/>
              <a:t>euribor3m</a:t>
            </a:r>
            <a:r>
              <a:rPr lang="en-IN" dirty="0"/>
              <a:t>: Euribor 3-month rate </a:t>
            </a:r>
          </a:p>
          <a:p>
            <a:pPr>
              <a:lnSpc>
                <a:spcPct val="150000"/>
              </a:lnSpc>
              <a:buFont typeface="Arial" panose="020B0604020202020204" pitchFamily="34" charset="0"/>
              <a:buChar char="•"/>
            </a:pPr>
            <a:r>
              <a:rPr lang="en-IN" b="1" dirty="0" err="1"/>
              <a:t>nr.employed</a:t>
            </a:r>
            <a:r>
              <a:rPr lang="en-IN" dirty="0"/>
              <a:t>: Number of employees in the market </a:t>
            </a:r>
          </a:p>
          <a:p>
            <a:pPr>
              <a:lnSpc>
                <a:spcPct val="150000"/>
              </a:lnSpc>
            </a:pPr>
            <a:r>
              <a:rPr lang="en-US" b="1" dirty="0"/>
              <a:t>Target Variable</a:t>
            </a:r>
            <a:r>
              <a:rPr lang="en-US" dirty="0"/>
              <a:t>:</a:t>
            </a:r>
          </a:p>
          <a:p>
            <a:pPr>
              <a:lnSpc>
                <a:spcPct val="150000"/>
              </a:lnSpc>
              <a:buFont typeface="Arial" panose="020B0604020202020204" pitchFamily="34" charset="0"/>
              <a:buChar char="•"/>
            </a:pPr>
            <a:r>
              <a:rPr lang="en-US" b="1" dirty="0"/>
              <a:t>y</a:t>
            </a:r>
            <a:r>
              <a:rPr lang="en-US" dirty="0"/>
              <a:t>: Whether the customer subscribed to a term deposit </a:t>
            </a:r>
          </a:p>
          <a:p>
            <a:endParaRPr lang="en-IN" dirty="0"/>
          </a:p>
        </p:txBody>
      </p:sp>
    </p:spTree>
    <p:extLst>
      <p:ext uri="{BB962C8B-B14F-4D97-AF65-F5344CB8AC3E}">
        <p14:creationId xmlns:p14="http://schemas.microsoft.com/office/powerpoint/2010/main" val="1088551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E9B7F2-4402-8A6C-4742-256968D737D4}"/>
              </a:ext>
            </a:extLst>
          </p:cNvPr>
          <p:cNvPicPr>
            <a:picLocks noChangeAspect="1"/>
          </p:cNvPicPr>
          <p:nvPr/>
        </p:nvPicPr>
        <p:blipFill>
          <a:blip r:embed="rId2"/>
          <a:stretch>
            <a:fillRect/>
          </a:stretch>
        </p:blipFill>
        <p:spPr>
          <a:xfrm>
            <a:off x="1314450" y="942975"/>
            <a:ext cx="9372600" cy="5157788"/>
          </a:xfrm>
          <a:prstGeom prst="rect">
            <a:avLst/>
          </a:prstGeom>
        </p:spPr>
      </p:pic>
      <p:sp>
        <p:nvSpPr>
          <p:cNvPr id="4" name="TextBox 3">
            <a:extLst>
              <a:ext uri="{FF2B5EF4-FFF2-40B4-BE49-F238E27FC236}">
                <a16:creationId xmlns:a16="http://schemas.microsoft.com/office/drawing/2014/main" id="{C9001EF3-02E3-A6B4-EA33-6F1CAD25A6EC}"/>
              </a:ext>
            </a:extLst>
          </p:cNvPr>
          <p:cNvSpPr txBox="1"/>
          <p:nvPr/>
        </p:nvSpPr>
        <p:spPr>
          <a:xfrm>
            <a:off x="857250" y="328613"/>
            <a:ext cx="3286125" cy="369332"/>
          </a:xfrm>
          <a:prstGeom prst="rect">
            <a:avLst/>
          </a:prstGeom>
          <a:noFill/>
        </p:spPr>
        <p:txBody>
          <a:bodyPr wrap="square" rtlCol="0">
            <a:spAutoFit/>
          </a:bodyPr>
          <a:lstStyle/>
          <a:p>
            <a:r>
              <a:rPr lang="en-IN" dirty="0"/>
              <a:t>REPORT :1 </a:t>
            </a:r>
          </a:p>
        </p:txBody>
      </p:sp>
    </p:spTree>
    <p:extLst>
      <p:ext uri="{BB962C8B-B14F-4D97-AF65-F5344CB8AC3E}">
        <p14:creationId xmlns:p14="http://schemas.microsoft.com/office/powerpoint/2010/main" val="30008024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4624D0-7846-EBEC-C0BA-1D654690F001}"/>
              </a:ext>
            </a:extLst>
          </p:cNvPr>
          <p:cNvPicPr>
            <a:picLocks noChangeAspect="1"/>
          </p:cNvPicPr>
          <p:nvPr/>
        </p:nvPicPr>
        <p:blipFill>
          <a:blip r:embed="rId2"/>
          <a:stretch>
            <a:fillRect/>
          </a:stretch>
        </p:blipFill>
        <p:spPr>
          <a:xfrm>
            <a:off x="971550" y="1399892"/>
            <a:ext cx="8739692" cy="4943758"/>
          </a:xfrm>
          <a:prstGeom prst="rect">
            <a:avLst/>
          </a:prstGeom>
        </p:spPr>
      </p:pic>
      <p:sp>
        <p:nvSpPr>
          <p:cNvPr id="4" name="TextBox 3">
            <a:extLst>
              <a:ext uri="{FF2B5EF4-FFF2-40B4-BE49-F238E27FC236}">
                <a16:creationId xmlns:a16="http://schemas.microsoft.com/office/drawing/2014/main" id="{ABDF72B9-8496-56A1-AF23-DF39E05643C2}"/>
              </a:ext>
            </a:extLst>
          </p:cNvPr>
          <p:cNvSpPr txBox="1"/>
          <p:nvPr/>
        </p:nvSpPr>
        <p:spPr>
          <a:xfrm>
            <a:off x="1143000" y="628650"/>
            <a:ext cx="3600450" cy="369332"/>
          </a:xfrm>
          <a:prstGeom prst="rect">
            <a:avLst/>
          </a:prstGeom>
          <a:noFill/>
        </p:spPr>
        <p:txBody>
          <a:bodyPr wrap="square" rtlCol="0">
            <a:spAutoFit/>
          </a:bodyPr>
          <a:lstStyle/>
          <a:p>
            <a:r>
              <a:rPr lang="en-IN" dirty="0"/>
              <a:t>REPORT : 2</a:t>
            </a:r>
          </a:p>
        </p:txBody>
      </p:sp>
    </p:spTree>
    <p:extLst>
      <p:ext uri="{BB962C8B-B14F-4D97-AF65-F5344CB8AC3E}">
        <p14:creationId xmlns:p14="http://schemas.microsoft.com/office/powerpoint/2010/main" val="95268686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39002F-C08F-BE39-765D-9FEACE5D7E58}"/>
              </a:ext>
            </a:extLst>
          </p:cNvPr>
          <p:cNvSpPr txBox="1"/>
          <p:nvPr/>
        </p:nvSpPr>
        <p:spPr>
          <a:xfrm>
            <a:off x="1232298" y="851177"/>
            <a:ext cx="6093618" cy="369332"/>
          </a:xfrm>
          <a:prstGeom prst="rect">
            <a:avLst/>
          </a:prstGeom>
          <a:noFill/>
        </p:spPr>
        <p:txBody>
          <a:bodyPr wrap="square">
            <a:spAutoFit/>
          </a:bodyPr>
          <a:lstStyle/>
          <a:p>
            <a:r>
              <a:rPr lang="en-IN" dirty="0"/>
              <a:t>REPORT : 3</a:t>
            </a:r>
          </a:p>
        </p:txBody>
      </p:sp>
      <p:pic>
        <p:nvPicPr>
          <p:cNvPr id="5" name="Picture 4">
            <a:extLst>
              <a:ext uri="{FF2B5EF4-FFF2-40B4-BE49-F238E27FC236}">
                <a16:creationId xmlns:a16="http://schemas.microsoft.com/office/drawing/2014/main" id="{D8BE4331-0543-7A59-6F57-A6D3182F7595}"/>
              </a:ext>
            </a:extLst>
          </p:cNvPr>
          <p:cNvPicPr>
            <a:picLocks noChangeAspect="1"/>
          </p:cNvPicPr>
          <p:nvPr/>
        </p:nvPicPr>
        <p:blipFill>
          <a:blip r:embed="rId2"/>
          <a:stretch>
            <a:fillRect/>
          </a:stretch>
        </p:blipFill>
        <p:spPr>
          <a:xfrm>
            <a:off x="1028700" y="1652587"/>
            <a:ext cx="10587038" cy="4619625"/>
          </a:xfrm>
          <a:prstGeom prst="rect">
            <a:avLst/>
          </a:prstGeom>
        </p:spPr>
      </p:pic>
    </p:spTree>
    <p:extLst>
      <p:ext uri="{BB962C8B-B14F-4D97-AF65-F5344CB8AC3E}">
        <p14:creationId xmlns:p14="http://schemas.microsoft.com/office/powerpoint/2010/main" val="24435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AB675C-D7BE-F5DB-6993-17325D90B982}"/>
              </a:ext>
            </a:extLst>
          </p:cNvPr>
          <p:cNvSpPr txBox="1"/>
          <p:nvPr/>
        </p:nvSpPr>
        <p:spPr>
          <a:xfrm>
            <a:off x="1246585" y="808315"/>
            <a:ext cx="6093618" cy="369332"/>
          </a:xfrm>
          <a:prstGeom prst="rect">
            <a:avLst/>
          </a:prstGeom>
          <a:noFill/>
        </p:spPr>
        <p:txBody>
          <a:bodyPr wrap="square">
            <a:spAutoFit/>
          </a:bodyPr>
          <a:lstStyle/>
          <a:p>
            <a:pPr marL="0" algn="l" rtl="0" eaLnBrk="1" latinLnBrk="0" hangingPunct="1"/>
            <a:r>
              <a:rPr lang="en-IN" sz="1800" kern="1200" dirty="0">
                <a:solidFill>
                  <a:srgbClr val="FFFFFF"/>
                </a:solidFill>
                <a:effectLst/>
                <a:latin typeface="Century Gothic" panose="020B0502020202020204" pitchFamily="34" charset="0"/>
                <a:ea typeface="+mn-ea"/>
                <a:cs typeface="+mn-cs"/>
              </a:rPr>
              <a:t>REPORT : 4</a:t>
            </a:r>
            <a:endParaRPr lang="en-IN" dirty="0">
              <a:effectLst/>
            </a:endParaRPr>
          </a:p>
        </p:txBody>
      </p:sp>
      <p:pic>
        <p:nvPicPr>
          <p:cNvPr id="5" name="Picture 4">
            <a:extLst>
              <a:ext uri="{FF2B5EF4-FFF2-40B4-BE49-F238E27FC236}">
                <a16:creationId xmlns:a16="http://schemas.microsoft.com/office/drawing/2014/main" id="{2047E837-FACB-EBB8-FFE4-2FE23CC73214}"/>
              </a:ext>
            </a:extLst>
          </p:cNvPr>
          <p:cNvPicPr>
            <a:picLocks noChangeAspect="1"/>
          </p:cNvPicPr>
          <p:nvPr/>
        </p:nvPicPr>
        <p:blipFill>
          <a:blip r:embed="rId2"/>
          <a:stretch>
            <a:fillRect/>
          </a:stretch>
        </p:blipFill>
        <p:spPr>
          <a:xfrm>
            <a:off x="742950" y="1395412"/>
            <a:ext cx="10229849" cy="4505326"/>
          </a:xfrm>
          <a:prstGeom prst="rect">
            <a:avLst/>
          </a:prstGeom>
        </p:spPr>
      </p:pic>
    </p:spTree>
    <p:extLst>
      <p:ext uri="{BB962C8B-B14F-4D97-AF65-F5344CB8AC3E}">
        <p14:creationId xmlns:p14="http://schemas.microsoft.com/office/powerpoint/2010/main" val="380423191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5"/>
                                        </p:tgtEl>
                                        <p:attrNameLst>
                                          <p:attrName>stroke.color</p:attrName>
                                        </p:attrNameLst>
                                      </p:cBhvr>
                                      <p:to>
                                        <a:schemeClr val="accent2"/>
                                      </p:to>
                                    </p:animClr>
                                    <p:set>
                                      <p:cBhvr>
                                        <p:cTn id="7" dur="2000" fill="hold"/>
                                        <p:tgtEl>
                                          <p:spTgt spid="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476337-6302-EC5E-F5FD-86282CAE8FFB}"/>
              </a:ext>
            </a:extLst>
          </p:cNvPr>
          <p:cNvSpPr txBox="1"/>
          <p:nvPr/>
        </p:nvSpPr>
        <p:spPr>
          <a:xfrm>
            <a:off x="1089422" y="936903"/>
            <a:ext cx="6093618" cy="369332"/>
          </a:xfrm>
          <a:prstGeom prst="rect">
            <a:avLst/>
          </a:prstGeom>
          <a:noFill/>
        </p:spPr>
        <p:txBody>
          <a:bodyPr wrap="square">
            <a:spAutoFit/>
          </a:bodyPr>
          <a:lstStyle/>
          <a:p>
            <a:pPr marL="0" algn="l" rtl="0" eaLnBrk="1" latinLnBrk="0" hangingPunct="1"/>
            <a:r>
              <a:rPr lang="en-IN" sz="1800" kern="1200" dirty="0">
                <a:solidFill>
                  <a:srgbClr val="FFFFFF"/>
                </a:solidFill>
                <a:effectLst/>
                <a:latin typeface="Century Gothic" panose="020B0502020202020204" pitchFamily="34" charset="0"/>
                <a:ea typeface="+mn-ea"/>
                <a:cs typeface="+mn-cs"/>
              </a:rPr>
              <a:t>REPORT : 5</a:t>
            </a:r>
            <a:endParaRPr lang="en-IN" dirty="0">
              <a:effectLst/>
            </a:endParaRPr>
          </a:p>
        </p:txBody>
      </p:sp>
      <p:pic>
        <p:nvPicPr>
          <p:cNvPr id="5" name="Picture 4">
            <a:extLst>
              <a:ext uri="{FF2B5EF4-FFF2-40B4-BE49-F238E27FC236}">
                <a16:creationId xmlns:a16="http://schemas.microsoft.com/office/drawing/2014/main" id="{9F665613-9AB1-CCAC-B1D7-B6785806E459}"/>
              </a:ext>
            </a:extLst>
          </p:cNvPr>
          <p:cNvPicPr>
            <a:picLocks noChangeAspect="1"/>
          </p:cNvPicPr>
          <p:nvPr/>
        </p:nvPicPr>
        <p:blipFill>
          <a:blip r:embed="rId2"/>
          <a:stretch>
            <a:fillRect/>
          </a:stretch>
        </p:blipFill>
        <p:spPr>
          <a:xfrm>
            <a:off x="1089422" y="1609725"/>
            <a:ext cx="9854803" cy="4311372"/>
          </a:xfrm>
          <a:prstGeom prst="rect">
            <a:avLst/>
          </a:prstGeom>
        </p:spPr>
      </p:pic>
    </p:spTree>
    <p:extLst>
      <p:ext uri="{BB962C8B-B14F-4D97-AF65-F5344CB8AC3E}">
        <p14:creationId xmlns:p14="http://schemas.microsoft.com/office/powerpoint/2010/main" val="2983425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320</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BANK-CUSTOMERS FINACIAL DATASET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Haritha Aluri</dc:creator>
  <cp:lastModifiedBy>Haritha Aluri</cp:lastModifiedBy>
  <cp:revision>1</cp:revision>
  <dcterms:created xsi:type="dcterms:W3CDTF">2024-11-26T13:22:06Z</dcterms:created>
  <dcterms:modified xsi:type="dcterms:W3CDTF">2024-11-27T12:51:06Z</dcterms:modified>
</cp:coreProperties>
</file>