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323"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258" r:id="rId35"/>
    <p:sldId id="286" r:id="rId36"/>
    <p:sldId id="282" r:id="rId37"/>
    <p:sldId id="272" r:id="rId38"/>
    <p:sldId id="278" r:id="rId39"/>
    <p:sldId id="273" r:id="rId40"/>
    <p:sldId id="259" r:id="rId41"/>
    <p:sldId id="284" r:id="rId42"/>
    <p:sldId id="283" r:id="rId43"/>
    <p:sldId id="287" r:id="rId44"/>
    <p:sldId id="262" r:id="rId45"/>
    <p:sldId id="281" r:id="rId46"/>
    <p:sldId id="263" r:id="rId47"/>
    <p:sldId id="268" r:id="rId48"/>
    <p:sldId id="269" r:id="rId49"/>
    <p:sldId id="274" r:id="rId50"/>
    <p:sldId id="290" r:id="rId51"/>
    <p:sldId id="288" r:id="rId52"/>
    <p:sldId id="289" r:id="rId53"/>
    <p:sldId id="265" r:id="rId54"/>
    <p:sldId id="324" r:id="rId55"/>
    <p:sldId id="325" r:id="rId56"/>
    <p:sldId id="275" r:id="rId57"/>
    <p:sldId id="279" r:id="rId58"/>
    <p:sldId id="276" r:id="rId59"/>
    <p:sldId id="27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19" autoAdjust="0"/>
  </p:normalViewPr>
  <p:slideViewPr>
    <p:cSldViewPr snapToGrid="0">
      <p:cViewPr varScale="1">
        <p:scale>
          <a:sx n="53" d="100"/>
          <a:sy n="53" d="100"/>
        </p:scale>
        <p:origin x="4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1125-CE0C-4B34-9D83-0DF0BC9F165D}" type="datetimeFigureOut">
              <a:rPr lang="de-DE" smtClean="0"/>
              <a:t>02.01.2018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8D0CF-DC2C-4E2E-A405-B2F26DFDA715}" type="slidenum">
              <a:rPr lang="de-DE" smtClean="0"/>
              <a:t>‹Nr.›</a:t>
            </a:fld>
            <a:endParaRPr lang="de-DE"/>
          </a:p>
        </p:txBody>
      </p:sp>
    </p:spTree>
    <p:extLst>
      <p:ext uri="{BB962C8B-B14F-4D97-AF65-F5344CB8AC3E}">
        <p14:creationId xmlns:p14="http://schemas.microsoft.com/office/powerpoint/2010/main" val="416666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cppreference.com/w/cpp/language/cla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John_McCarthy_(computer_scientist)"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Logical_connectiv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John_McCarthy_(computer_scientis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Logical_connectiv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4</a:t>
            </a:fld>
            <a:endParaRPr lang="de-DE"/>
          </a:p>
        </p:txBody>
      </p:sp>
    </p:spTree>
    <p:extLst>
      <p:ext uri="{BB962C8B-B14F-4D97-AF65-F5344CB8AC3E}">
        <p14:creationId xmlns:p14="http://schemas.microsoft.com/office/powerpoint/2010/main" val="83242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Wann als </a:t>
            </a:r>
            <a:r>
              <a:rPr lang="de-DE" dirty="0" err="1"/>
              <a:t>member</a:t>
            </a:r>
            <a:r>
              <a:rPr lang="de-DE" dirty="0"/>
              <a:t>?</a:t>
            </a:r>
          </a:p>
          <a:p>
            <a:r>
              <a:rPr lang="de-DE" dirty="0"/>
              <a:t>1. Erster </a:t>
            </a:r>
            <a:r>
              <a:rPr lang="de-DE" dirty="0" err="1"/>
              <a:t>operand</a:t>
            </a:r>
            <a:r>
              <a:rPr lang="de-DE" dirty="0"/>
              <a:t> ist immer </a:t>
            </a:r>
            <a:r>
              <a:rPr lang="de-DE" dirty="0" err="1"/>
              <a:t>objekt</a:t>
            </a:r>
            <a:r>
              <a:rPr lang="de-DE" dirty="0"/>
              <a:t> der klasse</a:t>
            </a:r>
          </a:p>
          <a:p>
            <a:r>
              <a:rPr lang="de-DE" dirty="0"/>
              <a:t>2. Operator verändern </a:t>
            </a:r>
            <a:r>
              <a:rPr lang="de-DE" dirty="0" err="1"/>
              <a:t>objekt</a:t>
            </a:r>
            <a:r>
              <a:rPr lang="de-DE" dirty="0"/>
              <a:t> nicht -&gt; als </a:t>
            </a:r>
            <a:r>
              <a:rPr lang="de-DE" dirty="0" err="1"/>
              <a:t>const</a:t>
            </a:r>
            <a:r>
              <a:rPr lang="de-DE" dirty="0"/>
              <a:t> </a:t>
            </a:r>
            <a:r>
              <a:rPr lang="de-DE" dirty="0" err="1"/>
              <a:t>member</a:t>
            </a:r>
            <a:r>
              <a:rPr lang="de-DE" dirty="0"/>
              <a:t> überladen</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BSP: </a:t>
            </a:r>
            <a:r>
              <a:rPr lang="de-DE" dirty="0" err="1"/>
              <a:t>Unary</a:t>
            </a:r>
            <a:r>
              <a:rPr lang="de-DE" dirty="0"/>
              <a:t> Operatoren werden als </a:t>
            </a:r>
            <a:r>
              <a:rPr lang="de-DE" dirty="0" err="1"/>
              <a:t>member</a:t>
            </a:r>
            <a:r>
              <a:rPr lang="de-DE" dirty="0"/>
              <a:t> überladen  </a:t>
            </a:r>
            <a:r>
              <a:rPr lang="de-DE" dirty="0" err="1"/>
              <a:t>bsp</a:t>
            </a:r>
            <a:r>
              <a:rPr lang="de-DE" dirty="0"/>
              <a:t> +=</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13</a:t>
            </a:fld>
            <a:endParaRPr lang="de-DE"/>
          </a:p>
        </p:txBody>
      </p:sp>
    </p:spTree>
    <p:extLst>
      <p:ext uri="{BB962C8B-B14F-4D97-AF65-F5344CB8AC3E}">
        <p14:creationId xmlns:p14="http://schemas.microsoft.com/office/powerpoint/2010/main" val="476404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Member </a:t>
            </a:r>
            <a:r>
              <a:rPr lang="de-DE" dirty="0" err="1"/>
              <a:t>functions</a:t>
            </a:r>
            <a:r>
              <a:rPr lang="de-DE" dirty="0"/>
              <a:t> = </a:t>
            </a:r>
            <a:r>
              <a:rPr lang="de-DE" dirty="0" err="1"/>
              <a:t>fkt</a:t>
            </a:r>
            <a:r>
              <a:rPr lang="de-DE" dirty="0"/>
              <a:t> </a:t>
            </a:r>
            <a:r>
              <a:rPr lang="de-DE" dirty="0" err="1"/>
              <a:t>aufruf</a:t>
            </a:r>
            <a:r>
              <a:rPr lang="de-DE" dirty="0"/>
              <a:t> in </a:t>
            </a:r>
            <a:r>
              <a:rPr lang="de-DE" dirty="0" err="1"/>
              <a:t>class</a:t>
            </a:r>
            <a:r>
              <a:rPr lang="de-DE" dirty="0"/>
              <a:t> aus </a:t>
            </a:r>
            <a:r>
              <a:rPr lang="de-DE" dirty="0" err="1"/>
              <a:t>java</a:t>
            </a:r>
            <a:endParaRPr lang="de-DE" dirty="0"/>
          </a:p>
          <a:p>
            <a:pPr lvl="1"/>
            <a:r>
              <a:rPr lang="en-US" dirty="0"/>
              <a:t>Use </a:t>
            </a:r>
            <a:r>
              <a:rPr lang="en-US" b="1" dirty="0"/>
              <a:t>this </a:t>
            </a:r>
            <a:r>
              <a:rPr lang="en-US" dirty="0"/>
              <a:t>keyword to implicitly get argument</a:t>
            </a:r>
          </a:p>
          <a:p>
            <a:pPr lvl="1"/>
            <a:r>
              <a:rPr lang="en-US" dirty="0"/>
              <a:t>Gets left operand for binary operators (like </a:t>
            </a:r>
            <a:r>
              <a:rPr lang="en-US" b="1" dirty="0"/>
              <a:t>+</a:t>
            </a:r>
            <a:r>
              <a:rPr lang="en-US" dirty="0"/>
              <a:t>)</a:t>
            </a:r>
          </a:p>
          <a:p>
            <a:pPr lvl="1"/>
            <a:r>
              <a:rPr lang="en-US" dirty="0"/>
              <a:t>Leftmost object must be of same class as operator</a:t>
            </a:r>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14</a:t>
            </a:fld>
            <a:endParaRPr lang="de-DE"/>
          </a:p>
        </p:txBody>
      </p:sp>
    </p:spTree>
    <p:extLst>
      <p:ext uri="{BB962C8B-B14F-4D97-AF65-F5344CB8AC3E}">
        <p14:creationId xmlns:p14="http://schemas.microsoft.com/office/powerpoint/2010/main" val="800000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Overload</a:t>
            </a:r>
            <a:r>
              <a:rPr lang="de-DE" dirty="0"/>
              <a:t> </a:t>
            </a:r>
            <a:r>
              <a:rPr lang="de-DE" dirty="0" err="1"/>
              <a:t>as</a:t>
            </a:r>
            <a:r>
              <a:rPr lang="de-DE" dirty="0"/>
              <a:t> </a:t>
            </a:r>
            <a:r>
              <a:rPr lang="de-DE" dirty="0" err="1"/>
              <a:t>friend</a:t>
            </a:r>
            <a:r>
              <a:rPr lang="de-DE" dirty="0"/>
              <a:t> </a:t>
            </a:r>
            <a:r>
              <a:rPr lang="de-DE" dirty="0" err="1"/>
              <a:t>nonmember</a:t>
            </a:r>
            <a:r>
              <a:rPr lang="de-DE" dirty="0"/>
              <a:t> </a:t>
            </a:r>
            <a:r>
              <a:rPr lang="de-DE" dirty="0" err="1"/>
              <a:t>fkt</a:t>
            </a:r>
            <a:r>
              <a:rPr lang="de-DE" dirty="0"/>
              <a:t>:</a:t>
            </a:r>
          </a:p>
          <a:p>
            <a:endParaRPr lang="de-DE" dirty="0"/>
          </a:p>
          <a:p>
            <a:r>
              <a:rPr lang="de-DE" dirty="0"/>
              <a:t>1.Frist </a:t>
            </a:r>
            <a:r>
              <a:rPr lang="de-DE" dirty="0" err="1"/>
              <a:t>operand</a:t>
            </a:r>
            <a:r>
              <a:rPr lang="de-DE" dirty="0"/>
              <a:t> </a:t>
            </a:r>
            <a:r>
              <a:rPr lang="de-DE" dirty="0" err="1"/>
              <a:t>is</a:t>
            </a:r>
            <a:r>
              <a:rPr lang="de-DE" dirty="0"/>
              <a:t> not an </a:t>
            </a:r>
            <a:r>
              <a:rPr lang="de-DE" dirty="0" err="1"/>
              <a:t>obj</a:t>
            </a:r>
            <a:r>
              <a:rPr lang="de-DE" dirty="0"/>
              <a:t> </a:t>
            </a:r>
            <a:r>
              <a:rPr lang="de-DE" dirty="0" err="1"/>
              <a:t>of</a:t>
            </a:r>
            <a:r>
              <a:rPr lang="de-DE" dirty="0"/>
              <a:t> </a:t>
            </a:r>
            <a:r>
              <a:rPr lang="de-DE" dirty="0" err="1"/>
              <a:t>class</a:t>
            </a:r>
            <a:r>
              <a:rPr lang="de-DE" dirty="0"/>
              <a:t>,</a:t>
            </a:r>
          </a:p>
          <a:p>
            <a:r>
              <a:rPr lang="de-DE" dirty="0"/>
              <a:t>2. Nicht modifiziert bei </a:t>
            </a:r>
            <a:r>
              <a:rPr lang="de-DE" dirty="0" err="1"/>
              <a:t>operator</a:t>
            </a:r>
            <a:r>
              <a:rPr lang="de-DE" dirty="0"/>
              <a:t> -&gt; </a:t>
            </a:r>
            <a:r>
              <a:rPr lang="de-DE" dirty="0" err="1"/>
              <a:t>arguments</a:t>
            </a:r>
            <a:r>
              <a:rPr lang="de-DE" dirty="0"/>
              <a:t> sollten </a:t>
            </a:r>
            <a:r>
              <a:rPr lang="de-DE" dirty="0" err="1"/>
              <a:t>const</a:t>
            </a:r>
            <a:r>
              <a:rPr lang="de-DE" dirty="0"/>
              <a:t> </a:t>
            </a:r>
            <a:r>
              <a:rPr lang="de-DE" dirty="0" err="1"/>
              <a:t>refs</a:t>
            </a:r>
            <a:r>
              <a:rPr lang="de-DE" dirty="0"/>
              <a:t> sein</a:t>
            </a:r>
          </a:p>
          <a:p>
            <a:endParaRPr lang="de-DE" dirty="0"/>
          </a:p>
          <a:p>
            <a:r>
              <a:rPr lang="de-DE" dirty="0" err="1"/>
              <a:t>Bsp</a:t>
            </a:r>
            <a:r>
              <a:rPr lang="de-DE" dirty="0"/>
              <a:t>: </a:t>
            </a:r>
            <a:r>
              <a:rPr lang="de-DE" dirty="0" err="1"/>
              <a:t>binary</a:t>
            </a:r>
            <a:r>
              <a:rPr lang="de-DE" dirty="0"/>
              <a:t> </a:t>
            </a:r>
            <a:r>
              <a:rPr lang="de-DE" dirty="0" err="1"/>
              <a:t>arithmetic</a:t>
            </a:r>
            <a:r>
              <a:rPr lang="de-DE" dirty="0"/>
              <a:t> </a:t>
            </a:r>
            <a:r>
              <a:rPr lang="de-DE" dirty="0" err="1"/>
              <a:t>operators</a:t>
            </a:r>
            <a:r>
              <a:rPr lang="de-DE" dirty="0"/>
              <a:t> </a:t>
            </a:r>
            <a:r>
              <a:rPr lang="de-DE" dirty="0" err="1"/>
              <a:t>or</a:t>
            </a:r>
            <a:r>
              <a:rPr lang="de-DE" dirty="0"/>
              <a:t> shift </a:t>
            </a:r>
            <a:r>
              <a:rPr lang="de-DE" dirty="0" err="1"/>
              <a:t>operators</a:t>
            </a:r>
            <a:endParaRPr lang="de-DE" dirty="0"/>
          </a:p>
          <a:p>
            <a:endParaRPr lang="de-DE" dirty="0"/>
          </a:p>
        </p:txBody>
      </p:sp>
      <p:sp>
        <p:nvSpPr>
          <p:cNvPr id="4" name="Foliennummernplatzhalter 3"/>
          <p:cNvSpPr>
            <a:spLocks noGrp="1"/>
          </p:cNvSpPr>
          <p:nvPr>
            <p:ph type="sldNum" sz="quarter" idx="10"/>
          </p:nvPr>
        </p:nvSpPr>
        <p:spPr/>
        <p:txBody>
          <a:bodyPr/>
          <a:lstStyle/>
          <a:p>
            <a:fld id="{3E48D0CF-DC2C-4E2E-A405-B2F26DFDA715}" type="slidenum">
              <a:rPr lang="de-DE" smtClean="0"/>
              <a:t>15</a:t>
            </a:fld>
            <a:endParaRPr lang="de-DE"/>
          </a:p>
        </p:txBody>
      </p:sp>
    </p:spTree>
    <p:extLst>
      <p:ext uri="{BB962C8B-B14F-4D97-AF65-F5344CB8AC3E}">
        <p14:creationId xmlns:p14="http://schemas.microsoft.com/office/powerpoint/2010/main" val="374291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Non </a:t>
            </a:r>
            <a:r>
              <a:rPr lang="de-DE" dirty="0" err="1"/>
              <a:t>member</a:t>
            </a:r>
            <a:r>
              <a:rPr lang="de-DE" dirty="0"/>
              <a:t> </a:t>
            </a:r>
            <a:r>
              <a:rPr lang="de-DE" dirty="0" err="1"/>
              <a:t>functions</a:t>
            </a:r>
            <a:endParaRPr lang="de-DE" dirty="0"/>
          </a:p>
          <a:p>
            <a:pPr lvl="1"/>
            <a:r>
              <a:rPr lang="en-US" dirty="0"/>
              <a:t>Need parameters for both operands </a:t>
            </a:r>
          </a:p>
          <a:p>
            <a:pPr lvl="1"/>
            <a:r>
              <a:rPr lang="en-US" dirty="0"/>
              <a:t>Can have object of different class than operator</a:t>
            </a:r>
          </a:p>
          <a:p>
            <a:pPr lvl="1"/>
            <a:r>
              <a:rPr lang="en-US" dirty="0"/>
              <a:t>Must be a </a:t>
            </a:r>
            <a:r>
              <a:rPr lang="en-US" b="1" dirty="0"/>
              <a:t>friend</a:t>
            </a:r>
            <a:r>
              <a:rPr lang="en-US" dirty="0"/>
              <a:t> to access </a:t>
            </a:r>
            <a:r>
              <a:rPr lang="en-US" b="1" dirty="0"/>
              <a:t>private </a:t>
            </a:r>
            <a:r>
              <a:rPr lang="en-US" dirty="0"/>
              <a:t>or </a:t>
            </a:r>
            <a:r>
              <a:rPr lang="en-US" b="1" dirty="0"/>
              <a:t>protected </a:t>
            </a:r>
            <a:r>
              <a:rPr lang="en-US" dirty="0"/>
              <a:t>data</a:t>
            </a:r>
          </a:p>
          <a:p>
            <a:pPr lvl="1"/>
            <a:endParaRPr lang="en-US" dirty="0"/>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a:t>
            </a:r>
            <a:r>
              <a:rPr lang="en-US" dirty="0" err="1"/>
              <a:t>fkt</a:t>
            </a:r>
            <a:r>
              <a:rPr lang="en-US" dirty="0"/>
              <a:t> </a:t>
            </a:r>
            <a:r>
              <a:rPr lang="en-US" dirty="0" err="1"/>
              <a:t>auserhalb</a:t>
            </a:r>
            <a:r>
              <a:rPr lang="en-US" dirty="0"/>
              <a:t> der </a:t>
            </a:r>
            <a:r>
              <a:rPr lang="en-US" dirty="0" err="1"/>
              <a:t>klasse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binary operators should always be overloaded as friend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require access to private parts + manipulation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Declaring the function = </a:t>
            </a:r>
            <a:r>
              <a:rPr lang="en-US" dirty="0"/>
              <a:t> friend of the class -&gt; Access auf protected and private members </a:t>
            </a:r>
            <a:r>
              <a:rPr lang="en-US" b="1" dirty="0"/>
              <a:t>OHNE</a:t>
            </a:r>
            <a:r>
              <a:rPr lang="en-US" dirty="0"/>
              <a:t> without opening up </a:t>
            </a:r>
            <a:r>
              <a:rPr lang="en-US" b="1" dirty="0"/>
              <a:t>access to anyone else.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Binary operators are typically implemented as non-members  um </a:t>
            </a:r>
            <a:r>
              <a:rPr lang="en-US" sz="1200" b="1" i="0" kern="1200" dirty="0" err="1">
                <a:solidFill>
                  <a:schemeClr val="tx1"/>
                </a:solidFill>
                <a:effectLst/>
                <a:latin typeface="+mn-lt"/>
                <a:ea typeface="+mn-ea"/>
                <a:cs typeface="+mn-cs"/>
              </a:rPr>
              <a:t>zb</a:t>
            </a:r>
            <a:r>
              <a:rPr lang="en-US" sz="1200" b="1" i="0" kern="1200" dirty="0">
                <a:solidFill>
                  <a:schemeClr val="tx1"/>
                </a:solidFill>
                <a:effectLst/>
                <a:latin typeface="+mn-lt"/>
                <a:ea typeface="+mn-ea"/>
                <a:cs typeface="+mn-cs"/>
              </a:rPr>
              <a:t> complex </a:t>
            </a:r>
            <a:r>
              <a:rPr lang="en-US" sz="1200" b="1" i="0" kern="1200" dirty="0" err="1">
                <a:solidFill>
                  <a:schemeClr val="tx1"/>
                </a:solidFill>
                <a:effectLst/>
                <a:latin typeface="+mn-lt"/>
                <a:ea typeface="+mn-ea"/>
                <a:cs typeface="+mn-cs"/>
              </a:rPr>
              <a:t>Obj</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zu</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zu</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addieren</a:t>
            </a:r>
            <a:r>
              <a:rPr lang="en-US" sz="1200" b="1" i="0" kern="1200" dirty="0">
                <a:solidFill>
                  <a:schemeClr val="tx1"/>
                </a:solidFill>
                <a:effectLst/>
                <a:latin typeface="+mn-lt"/>
                <a:ea typeface="+mn-ea"/>
                <a:cs typeface="+mn-cs"/>
              </a:rPr>
              <a:t> -&gt; falls </a:t>
            </a:r>
            <a:r>
              <a:rPr lang="en-US" sz="1200" b="0" i="0" kern="1200" dirty="0">
                <a:solidFill>
                  <a:schemeClr val="tx1"/>
                </a:solidFill>
                <a:effectLst/>
                <a:latin typeface="+mn-lt"/>
                <a:ea typeface="+mn-ea"/>
                <a:cs typeface="+mn-cs"/>
              </a:rPr>
              <a:t> </a:t>
            </a:r>
            <a:r>
              <a:rPr lang="en-US" dirty="0"/>
              <a:t>operator+</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NUR</a:t>
            </a:r>
            <a:r>
              <a:rPr lang="en-US" sz="1200" b="0" i="0" kern="1200" dirty="0">
                <a:solidFill>
                  <a:schemeClr val="tx1"/>
                </a:solidFill>
                <a:effectLst/>
                <a:latin typeface="+mn-lt"/>
                <a:ea typeface="+mn-ea"/>
                <a:cs typeface="+mn-cs"/>
              </a:rPr>
              <a:t> member function von complex </a:t>
            </a:r>
            <a:r>
              <a:rPr lang="en-US" sz="1200" b="0" i="0" kern="1200" dirty="0" err="1">
                <a:solidFill>
                  <a:schemeClr val="tx1"/>
                </a:solidFill>
                <a:effectLst/>
                <a:latin typeface="+mn-lt"/>
                <a:ea typeface="+mn-ea"/>
                <a:cs typeface="+mn-cs"/>
              </a:rPr>
              <a:t>obj</a:t>
            </a:r>
            <a:r>
              <a:rPr lang="en-US" sz="1200" b="0" i="0" kern="1200" dirty="0">
                <a:solidFill>
                  <a:schemeClr val="tx1"/>
                </a:solidFill>
                <a:effectLst/>
                <a:latin typeface="+mn-lt"/>
                <a:ea typeface="+mn-ea"/>
                <a:cs typeface="+mn-cs"/>
              </a:rPr>
              <a:t>, then only </a:t>
            </a:r>
            <a:r>
              <a:rPr lang="en-US" sz="1200" b="0" i="0" kern="1200" dirty="0" err="1">
                <a:solidFill>
                  <a:schemeClr val="tx1"/>
                </a:solidFill>
                <a:effectLst/>
                <a:latin typeface="+mn-lt"/>
                <a:ea typeface="+mn-ea"/>
                <a:cs typeface="+mn-cs"/>
              </a:rPr>
              <a:t>complex+integer</a:t>
            </a:r>
            <a:r>
              <a:rPr lang="en-US" sz="1200" b="0" i="0" kern="1200" dirty="0">
                <a:solidFill>
                  <a:schemeClr val="tx1"/>
                </a:solidFill>
                <a:effectLst/>
                <a:latin typeface="+mn-lt"/>
                <a:ea typeface="+mn-ea"/>
                <a:cs typeface="+mn-cs"/>
              </a:rPr>
              <a:t> would compile, </a:t>
            </a:r>
            <a:r>
              <a:rPr lang="en-US" sz="1200" b="1" i="0" kern="1200" dirty="0">
                <a:solidFill>
                  <a:schemeClr val="tx1"/>
                </a:solidFill>
                <a:effectLst/>
                <a:latin typeface="+mn-lt"/>
                <a:ea typeface="+mn-ea"/>
                <a:cs typeface="+mn-cs"/>
              </a:rPr>
              <a:t>and not </a:t>
            </a:r>
            <a:r>
              <a:rPr lang="en-US" sz="1200" b="1" i="0" kern="1200" dirty="0" err="1">
                <a:solidFill>
                  <a:schemeClr val="tx1"/>
                </a:solidFill>
                <a:effectLst/>
                <a:latin typeface="+mn-lt"/>
                <a:ea typeface="+mn-ea"/>
                <a:cs typeface="+mn-cs"/>
              </a:rPr>
              <a:t>integer+complex</a:t>
            </a:r>
            <a:r>
              <a:rPr lang="en-US" sz="1200" b="0" i="0" kern="1200" dirty="0">
                <a:solidFill>
                  <a:schemeClr val="tx1"/>
                </a:solidFill>
                <a:effectLst/>
                <a:latin typeface="+mn-lt"/>
                <a:ea typeface="+mn-ea"/>
                <a:cs typeface="+mn-cs"/>
              </a:rPr>
              <a:t>). </a:t>
            </a:r>
            <a:endParaRPr lang="de-DE" dirty="0"/>
          </a:p>
          <a:p>
            <a:endParaRPr lang="de-DE"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friend declaration appears in a </a:t>
            </a:r>
            <a:r>
              <a:rPr lang="en-US" sz="1200" b="0" i="0" u="none" strike="noStrike" kern="1200" dirty="0">
                <a:solidFill>
                  <a:schemeClr val="tx1"/>
                </a:solidFill>
                <a:effectLst/>
                <a:latin typeface="+mn-lt"/>
                <a:ea typeface="+mn-ea"/>
                <a:cs typeface="+mn-cs"/>
                <a:hlinkClick r:id="rId3" tooltip="cpp/language/class"/>
              </a:rPr>
              <a:t>class body</a:t>
            </a:r>
            <a:r>
              <a:rPr lang="en-US" sz="1200" b="0" i="0" kern="1200" dirty="0">
                <a:solidFill>
                  <a:schemeClr val="tx1"/>
                </a:solidFill>
                <a:effectLst/>
                <a:latin typeface="+mn-lt"/>
                <a:ea typeface="+mn-ea"/>
                <a:cs typeface="+mn-cs"/>
              </a:rPr>
              <a:t> and grants a function or another class access to private and protected members of the class where the friend declaration appears.</a:t>
            </a:r>
          </a:p>
          <a:p>
            <a:r>
              <a:rPr lang="en-US" sz="1200" b="0" i="0" kern="1200" dirty="0">
                <a:solidFill>
                  <a:schemeClr val="tx1"/>
                </a:solidFill>
                <a:effectLst/>
                <a:latin typeface="+mn-lt"/>
                <a:ea typeface="+mn-ea"/>
                <a:cs typeface="+mn-cs"/>
              </a:rPr>
              <a:t>Friendship is not transitive (a friend of your friend is not your friend)</a:t>
            </a:r>
          </a:p>
          <a:p>
            <a:r>
              <a:rPr lang="en-US" sz="1200" b="0" i="0" kern="1200" dirty="0">
                <a:solidFill>
                  <a:schemeClr val="tx1"/>
                </a:solidFill>
                <a:effectLst/>
                <a:latin typeface="+mn-lt"/>
                <a:ea typeface="+mn-ea"/>
                <a:cs typeface="+mn-cs"/>
              </a:rPr>
              <a:t>Friendship is not inherited (your friend's children are not your friends)</a:t>
            </a:r>
          </a:p>
          <a:p>
            <a:endParaRPr lang="de-DE" dirty="0"/>
          </a:p>
          <a:p>
            <a:r>
              <a:rPr lang="de-DE" dirty="0"/>
              <a:t>Friend </a:t>
            </a:r>
            <a:r>
              <a:rPr lang="de-DE" dirty="0" err="1"/>
              <a:t>functions</a:t>
            </a:r>
            <a:endParaRPr lang="de-DE" dirty="0"/>
          </a:p>
          <a:p>
            <a:pPr marL="171450" indent="-171450">
              <a:buFontTx/>
              <a:buChar char="-"/>
            </a:pPr>
            <a:r>
              <a:rPr lang="de-DE" dirty="0"/>
              <a:t>In a </a:t>
            </a:r>
            <a:r>
              <a:rPr lang="de-DE" dirty="0" err="1"/>
              <a:t>class</a:t>
            </a:r>
            <a:r>
              <a:rPr lang="de-DE" dirty="0"/>
              <a:t> </a:t>
            </a:r>
            <a:r>
              <a:rPr lang="de-DE" dirty="0" err="1"/>
              <a:t>declaration</a:t>
            </a:r>
            <a:r>
              <a:rPr lang="de-DE" dirty="0"/>
              <a:t> </a:t>
            </a:r>
            <a:r>
              <a:rPr lang="de-DE" dirty="0" err="1"/>
              <a:t>you</a:t>
            </a:r>
            <a:r>
              <a:rPr lang="de-DE" dirty="0"/>
              <a:t> </a:t>
            </a:r>
            <a:r>
              <a:rPr lang="de-DE" dirty="0" err="1"/>
              <a:t>can</a:t>
            </a:r>
            <a:r>
              <a:rPr lang="de-DE" dirty="0"/>
              <a:t> </a:t>
            </a:r>
            <a:r>
              <a:rPr lang="de-DE" dirty="0" err="1"/>
              <a:t>declare</a:t>
            </a:r>
            <a:r>
              <a:rPr lang="de-DE" dirty="0"/>
              <a:t> a </a:t>
            </a:r>
            <a:r>
              <a:rPr lang="de-DE" dirty="0" err="1"/>
              <a:t>function</a:t>
            </a:r>
            <a:r>
              <a:rPr lang="de-DE" dirty="0"/>
              <a:t> </a:t>
            </a:r>
            <a:r>
              <a:rPr lang="de-DE" dirty="0" err="1"/>
              <a:t>to</a:t>
            </a:r>
            <a:r>
              <a:rPr lang="de-DE" dirty="0"/>
              <a:t> </a:t>
            </a:r>
            <a:r>
              <a:rPr lang="de-DE" dirty="0" err="1"/>
              <a:t>be</a:t>
            </a:r>
            <a:r>
              <a:rPr lang="de-DE" dirty="0"/>
              <a:t> a „</a:t>
            </a:r>
            <a:r>
              <a:rPr lang="de-DE" dirty="0" err="1"/>
              <a:t>friend</a:t>
            </a:r>
            <a:r>
              <a:rPr lang="de-DE" dirty="0"/>
              <a:t>“ </a:t>
            </a:r>
            <a:r>
              <a:rPr lang="de-DE" dirty="0" err="1"/>
              <a:t>of</a:t>
            </a:r>
            <a:r>
              <a:rPr lang="de-DE" dirty="0"/>
              <a:t> a </a:t>
            </a:r>
            <a:r>
              <a:rPr lang="de-DE" dirty="0" err="1"/>
              <a:t>class</a:t>
            </a:r>
            <a:r>
              <a:rPr lang="de-DE" dirty="0"/>
              <a:t> – </a:t>
            </a:r>
            <a:r>
              <a:rPr lang="de-DE" dirty="0" err="1"/>
              <a:t>grant</a:t>
            </a:r>
            <a:r>
              <a:rPr lang="de-DE" dirty="0"/>
              <a:t> </a:t>
            </a:r>
            <a:r>
              <a:rPr lang="de-DE" dirty="0" err="1"/>
              <a:t>access</a:t>
            </a:r>
            <a:r>
              <a:rPr lang="de-DE" dirty="0"/>
              <a:t> </a:t>
            </a:r>
            <a:r>
              <a:rPr lang="de-DE" dirty="0" err="1"/>
              <a:t>to</a:t>
            </a:r>
            <a:r>
              <a:rPr lang="de-DE" dirty="0"/>
              <a:t> private </a:t>
            </a:r>
            <a:r>
              <a:rPr lang="de-DE" dirty="0" err="1"/>
              <a:t>members</a:t>
            </a:r>
            <a:endParaRPr lang="de-DE" dirty="0"/>
          </a:p>
          <a:p>
            <a:pPr marL="171450" indent="-171450">
              <a:buFontTx/>
              <a:buChar char="-"/>
            </a:pPr>
            <a:r>
              <a:rPr lang="de-DE" dirty="0"/>
              <a:t>Friend &lt;</a:t>
            </a:r>
            <a:r>
              <a:rPr lang="de-DE" dirty="0" err="1"/>
              <a:t>function</a:t>
            </a:r>
            <a:r>
              <a:rPr lang="de-DE" dirty="0"/>
              <a:t> prototype&gt; </a:t>
            </a:r>
            <a:r>
              <a:rPr lang="de-DE" dirty="0" err="1"/>
              <a:t>anywhere</a:t>
            </a:r>
            <a:r>
              <a:rPr lang="de-DE" dirty="0"/>
              <a:t> in </a:t>
            </a:r>
            <a:r>
              <a:rPr lang="de-DE" dirty="0" err="1"/>
              <a:t>the</a:t>
            </a:r>
            <a:r>
              <a:rPr lang="de-DE" dirty="0"/>
              <a:t> </a:t>
            </a:r>
            <a:r>
              <a:rPr lang="de-DE" dirty="0" err="1"/>
              <a:t>class</a:t>
            </a:r>
            <a:r>
              <a:rPr lang="de-DE" dirty="0"/>
              <a:t> </a:t>
            </a:r>
            <a:r>
              <a:rPr lang="de-DE" dirty="0" err="1"/>
              <a:t>declaration</a:t>
            </a:r>
            <a:endParaRPr lang="de-DE" dirty="0"/>
          </a:p>
          <a:p>
            <a:pPr marL="0" indent="0">
              <a:buFontTx/>
              <a:buNone/>
            </a:pPr>
            <a:endParaRPr lang="de-DE" dirty="0"/>
          </a:p>
          <a:p>
            <a:pPr marL="0" indent="0">
              <a:buFontTx/>
              <a:buNone/>
            </a:pPr>
            <a:r>
              <a:rPr lang="de-DE" dirty="0"/>
              <a:t>Friend </a:t>
            </a:r>
            <a:r>
              <a:rPr lang="de-DE" dirty="0" err="1"/>
              <a:t>classes</a:t>
            </a:r>
            <a:endParaRPr lang="de-DE" dirty="0"/>
          </a:p>
          <a:p>
            <a:pPr marL="171450" indent="-171450">
              <a:buFontTx/>
              <a:buChar char="-"/>
            </a:pPr>
            <a:r>
              <a:rPr lang="de-DE" dirty="0"/>
              <a:t>This </a:t>
            </a:r>
            <a:r>
              <a:rPr lang="de-DE" dirty="0" err="1"/>
              <a:t>class</a:t>
            </a:r>
            <a:r>
              <a:rPr lang="de-DE" dirty="0"/>
              <a:t> </a:t>
            </a:r>
            <a:r>
              <a:rPr lang="de-DE" dirty="0" err="1"/>
              <a:t>declares</a:t>
            </a:r>
            <a:r>
              <a:rPr lang="de-DE" dirty="0"/>
              <a:t> </a:t>
            </a:r>
            <a:r>
              <a:rPr lang="de-DE" dirty="0" err="1"/>
              <a:t>another</a:t>
            </a:r>
            <a:r>
              <a:rPr lang="de-DE" dirty="0"/>
              <a:t> </a:t>
            </a:r>
            <a:r>
              <a:rPr lang="de-DE" dirty="0" err="1"/>
              <a:t>class</a:t>
            </a:r>
            <a:r>
              <a:rPr lang="de-DE" dirty="0"/>
              <a:t> </a:t>
            </a:r>
            <a:r>
              <a:rPr lang="de-DE" dirty="0" err="1"/>
              <a:t>as</a:t>
            </a:r>
            <a:r>
              <a:rPr lang="de-DE" dirty="0"/>
              <a:t> a </a:t>
            </a:r>
            <a:r>
              <a:rPr lang="de-DE" dirty="0" err="1"/>
              <a:t>friend</a:t>
            </a:r>
            <a:endParaRPr lang="de-DE" dirty="0"/>
          </a:p>
          <a:p>
            <a:pPr marL="171450" indent="-171450">
              <a:buFontTx/>
              <a:buChar char="-"/>
            </a:pPr>
            <a:r>
              <a:rPr lang="de-DE" dirty="0"/>
              <a:t>Ist </a:t>
            </a:r>
            <a:r>
              <a:rPr lang="de-DE" dirty="0" err="1"/>
              <a:t>member</a:t>
            </a:r>
            <a:r>
              <a:rPr lang="de-DE" dirty="0"/>
              <a:t> </a:t>
            </a:r>
            <a:r>
              <a:rPr lang="de-DE" dirty="0" err="1"/>
              <a:t>functions</a:t>
            </a:r>
            <a:r>
              <a:rPr lang="de-DE" dirty="0"/>
              <a:t> </a:t>
            </a:r>
            <a:r>
              <a:rPr lang="de-DE" dirty="0" err="1"/>
              <a:t>have</a:t>
            </a:r>
            <a:r>
              <a:rPr lang="de-DE" dirty="0"/>
              <a:t> </a:t>
            </a:r>
            <a:r>
              <a:rPr lang="de-DE" dirty="0" err="1"/>
              <a:t>acess</a:t>
            </a:r>
            <a:r>
              <a:rPr lang="de-DE" dirty="0"/>
              <a:t> </a:t>
            </a:r>
            <a:r>
              <a:rPr lang="de-DE" dirty="0" err="1"/>
              <a:t>to</a:t>
            </a:r>
            <a:r>
              <a:rPr lang="de-DE" dirty="0"/>
              <a:t> </a:t>
            </a:r>
            <a:r>
              <a:rPr lang="de-DE" dirty="0" err="1"/>
              <a:t>the</a:t>
            </a:r>
            <a:r>
              <a:rPr lang="de-DE" dirty="0"/>
              <a:t> private </a:t>
            </a:r>
            <a:r>
              <a:rPr lang="de-DE" dirty="0" err="1"/>
              <a:t>memvbers</a:t>
            </a:r>
            <a:r>
              <a:rPr lang="de-DE" dirty="0"/>
              <a:t> </a:t>
            </a:r>
            <a:r>
              <a:rPr lang="de-DE" dirty="0" err="1"/>
              <a:t>of</a:t>
            </a:r>
            <a:r>
              <a:rPr lang="de-DE" dirty="0"/>
              <a:t> </a:t>
            </a:r>
            <a:r>
              <a:rPr lang="de-DE" dirty="0" err="1"/>
              <a:t>the</a:t>
            </a:r>
            <a:r>
              <a:rPr lang="de-DE" dirty="0"/>
              <a:t> </a:t>
            </a:r>
            <a:r>
              <a:rPr lang="de-DE" dirty="0" err="1"/>
              <a:t>class</a:t>
            </a:r>
            <a:endParaRPr lang="de-DE" dirty="0"/>
          </a:p>
          <a:p>
            <a:pPr marL="171450" indent="-171450">
              <a:buFontTx/>
              <a:buChar char="-"/>
            </a:pPr>
            <a:r>
              <a:rPr lang="de-DE" dirty="0"/>
              <a:t>Friend </a:t>
            </a:r>
            <a:r>
              <a:rPr lang="de-DE" dirty="0" err="1"/>
              <a:t>class</a:t>
            </a:r>
            <a:r>
              <a:rPr lang="de-DE" dirty="0"/>
              <a:t> &lt;</a:t>
            </a:r>
            <a:r>
              <a:rPr lang="de-DE" dirty="0" err="1"/>
              <a:t>classname</a:t>
            </a:r>
            <a:r>
              <a:rPr lang="de-DE" dirty="0"/>
              <a:t>&gt; </a:t>
            </a:r>
            <a:r>
              <a:rPr lang="de-DE" dirty="0" err="1"/>
              <a:t>anywhere</a:t>
            </a:r>
            <a:r>
              <a:rPr lang="de-DE" dirty="0"/>
              <a:t> in </a:t>
            </a:r>
            <a:r>
              <a:rPr lang="de-DE" dirty="0" err="1"/>
              <a:t>the</a:t>
            </a:r>
            <a:r>
              <a:rPr lang="de-DE" dirty="0"/>
              <a:t> </a:t>
            </a:r>
            <a:r>
              <a:rPr lang="de-DE" dirty="0" err="1"/>
              <a:t>class</a:t>
            </a:r>
            <a:r>
              <a:rPr lang="de-DE" dirty="0"/>
              <a:t> </a:t>
            </a:r>
            <a:r>
              <a:rPr lang="de-DE" dirty="0" err="1"/>
              <a:t>declaration</a:t>
            </a:r>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16</a:t>
            </a:fld>
            <a:endParaRPr lang="de-DE"/>
          </a:p>
        </p:txBody>
      </p:sp>
    </p:spTree>
    <p:extLst>
      <p:ext uri="{BB962C8B-B14F-4D97-AF65-F5344CB8AC3E}">
        <p14:creationId xmlns:p14="http://schemas.microsoft.com/office/powerpoint/2010/main" val="2025603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Convertieren</a:t>
            </a:r>
            <a:r>
              <a:rPr lang="de-DE" dirty="0"/>
              <a:t> einer Klasse in eine andere</a:t>
            </a:r>
          </a:p>
          <a:p>
            <a:r>
              <a:rPr lang="de-DE" dirty="0"/>
              <a:t>Auch </a:t>
            </a:r>
            <a:r>
              <a:rPr lang="de-DE" dirty="0" err="1"/>
              <a:t>basistyp</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17</a:t>
            </a:fld>
            <a:endParaRPr lang="de-DE"/>
          </a:p>
        </p:txBody>
      </p:sp>
    </p:spTree>
    <p:extLst>
      <p:ext uri="{BB962C8B-B14F-4D97-AF65-F5344CB8AC3E}">
        <p14:creationId xmlns:p14="http://schemas.microsoft.com/office/powerpoint/2010/main" val="368789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19</a:t>
            </a:fld>
            <a:endParaRPr lang="de-DE"/>
          </a:p>
        </p:txBody>
      </p:sp>
    </p:spTree>
    <p:extLst>
      <p:ext uri="{BB962C8B-B14F-4D97-AF65-F5344CB8AC3E}">
        <p14:creationId xmlns:p14="http://schemas.microsoft.com/office/powerpoint/2010/main" val="111578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Keine </a:t>
            </a:r>
            <a:r>
              <a:rPr lang="de-DE" dirty="0" err="1"/>
              <a:t>action</a:t>
            </a:r>
            <a:r>
              <a:rPr lang="de-DE" dirty="0"/>
              <a:t> bei selbst </a:t>
            </a:r>
            <a:r>
              <a:rPr lang="de-DE" dirty="0" err="1"/>
              <a:t>zuweisung</a:t>
            </a:r>
            <a:endParaRPr lang="de-DE" dirty="0"/>
          </a:p>
          <a:p>
            <a:endParaRPr lang="de-DE" dirty="0"/>
          </a:p>
          <a:p>
            <a:r>
              <a:rPr lang="de-DE" dirty="0"/>
              <a:t>Return </a:t>
            </a:r>
            <a:r>
              <a:rPr lang="de-DE" dirty="0" err="1"/>
              <a:t>by</a:t>
            </a:r>
            <a:r>
              <a:rPr lang="de-DE" dirty="0"/>
              <a:t> </a:t>
            </a:r>
            <a:r>
              <a:rPr lang="de-DE" dirty="0" err="1"/>
              <a:t>refernce</a:t>
            </a:r>
            <a:endParaRPr lang="de-DE" dirty="0"/>
          </a:p>
          <a:p>
            <a:endParaRPr lang="de-DE" dirty="0"/>
          </a:p>
          <a:p>
            <a:r>
              <a:rPr lang="de-DE" dirty="0"/>
              <a:t>ZB: </a:t>
            </a:r>
            <a:r>
              <a:rPr lang="de-DE" dirty="0" err="1"/>
              <a:t>objects</a:t>
            </a:r>
            <a:r>
              <a:rPr lang="de-DE" dirty="0"/>
              <a:t> hält </a:t>
            </a:r>
            <a:r>
              <a:rPr lang="de-DE" dirty="0" err="1"/>
              <a:t>reuseable</a:t>
            </a:r>
            <a:r>
              <a:rPr lang="de-DE" dirty="0"/>
              <a:t> </a:t>
            </a:r>
            <a:r>
              <a:rPr lang="de-DE" dirty="0" err="1"/>
              <a:t>storage</a:t>
            </a:r>
            <a:r>
              <a:rPr lang="de-DE" dirty="0"/>
              <a:t>, </a:t>
            </a:r>
            <a:r>
              <a:rPr lang="de-DE" dirty="0" err="1"/>
              <a:t>zb</a:t>
            </a:r>
            <a:r>
              <a:rPr lang="de-DE" dirty="0"/>
              <a:t> </a:t>
            </a:r>
            <a:r>
              <a:rPr lang="de-DE" dirty="0" err="1"/>
              <a:t>heap</a:t>
            </a:r>
            <a:r>
              <a:rPr lang="de-DE" dirty="0"/>
              <a:t> </a:t>
            </a:r>
            <a:r>
              <a:rPr lang="de-DE" dirty="0" err="1"/>
              <a:t>allocated</a:t>
            </a:r>
            <a:r>
              <a:rPr lang="de-DE" dirty="0"/>
              <a:t> </a:t>
            </a:r>
            <a:r>
              <a:rPr lang="de-DE" dirty="0" err="1"/>
              <a:t>buffer</a:t>
            </a:r>
            <a:r>
              <a:rPr lang="de-DE" dirty="0"/>
              <a:t> </a:t>
            </a:r>
            <a:r>
              <a:rPr lang="de-DE" dirty="0" err="1"/>
              <a:t>mArray</a:t>
            </a:r>
            <a:endParaRPr lang="de-DE" dirty="0"/>
          </a:p>
          <a:p>
            <a:endParaRPr lang="de-DE" dirty="0"/>
          </a:p>
          <a:p>
            <a:r>
              <a:rPr lang="de-DE" dirty="0"/>
              <a:t>Check </a:t>
            </a:r>
            <a:r>
              <a:rPr lang="de-DE" dirty="0" err="1"/>
              <a:t>selfassignmant</a:t>
            </a:r>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20</a:t>
            </a:fld>
            <a:endParaRPr lang="de-DE"/>
          </a:p>
        </p:txBody>
      </p:sp>
    </p:spTree>
    <p:extLst>
      <p:ext uri="{BB962C8B-B14F-4D97-AF65-F5344CB8AC3E}">
        <p14:creationId xmlns:p14="http://schemas.microsoft.com/office/powerpoint/2010/main" val="1176965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 erwartet das das </a:t>
            </a:r>
            <a:r>
              <a:rPr lang="de-DE" dirty="0" err="1"/>
              <a:t>Moved-From</a:t>
            </a:r>
            <a:r>
              <a:rPr lang="de-DE" dirty="0"/>
              <a:t> Objekt in validem State ist</a:t>
            </a:r>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21</a:t>
            </a:fld>
            <a:endParaRPr lang="de-DE" dirty="0"/>
          </a:p>
        </p:txBody>
      </p:sp>
    </p:spTree>
    <p:extLst>
      <p:ext uri="{BB962C8B-B14F-4D97-AF65-F5344CB8AC3E}">
        <p14:creationId xmlns:p14="http://schemas.microsoft.com/office/powerpoint/2010/main" val="4160959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OO als </a:t>
            </a:r>
            <a:r>
              <a:rPr lang="de-DE" dirty="0" err="1"/>
              <a:t>left</a:t>
            </a:r>
            <a:r>
              <a:rPr lang="de-DE" dirty="0"/>
              <a:t> </a:t>
            </a:r>
            <a:r>
              <a:rPr lang="de-DE" dirty="0" err="1"/>
              <a:t>argument</a:t>
            </a:r>
            <a:r>
              <a:rPr lang="de-DE" dirty="0"/>
              <a:t> I / O stream</a:t>
            </a:r>
          </a:p>
          <a:p>
            <a:endParaRPr lang="de-DE" dirty="0"/>
          </a:p>
          <a:p>
            <a:r>
              <a:rPr lang="de-DE" dirty="0"/>
              <a:t>Entspricht </a:t>
            </a:r>
            <a:r>
              <a:rPr lang="de-DE" dirty="0" err="1"/>
              <a:t>insertion</a:t>
            </a:r>
            <a:r>
              <a:rPr lang="de-DE" dirty="0"/>
              <a:t> / </a:t>
            </a:r>
            <a:r>
              <a:rPr lang="de-DE" dirty="0" err="1"/>
              <a:t>extraction</a:t>
            </a:r>
            <a:r>
              <a:rPr lang="de-DE" dirty="0"/>
              <a:t> </a:t>
            </a:r>
            <a:r>
              <a:rPr lang="de-DE" dirty="0" err="1"/>
              <a:t>operatoren</a:t>
            </a:r>
            <a:endParaRPr lang="de-DE" dirty="0"/>
          </a:p>
          <a:p>
            <a:endParaRPr lang="de-DE" dirty="0"/>
          </a:p>
          <a:p>
            <a:r>
              <a:rPr lang="de-DE" dirty="0" err="1"/>
              <a:t>Implemented</a:t>
            </a:r>
            <a:r>
              <a:rPr lang="de-DE" dirty="0"/>
              <a:t> als </a:t>
            </a:r>
            <a:r>
              <a:rPr lang="de-DE" dirty="0" err="1"/>
              <a:t>nonmember</a:t>
            </a:r>
            <a:r>
              <a:rPr lang="de-DE" dirty="0"/>
              <a:t> da das selbst erstellte </a:t>
            </a:r>
            <a:r>
              <a:rPr lang="de-DE" dirty="0" err="1"/>
              <a:t>objekt</a:t>
            </a:r>
            <a:r>
              <a:rPr lang="de-DE" dirty="0"/>
              <a:t> als rechtes </a:t>
            </a:r>
            <a:r>
              <a:rPr lang="de-DE" dirty="0" err="1"/>
              <a:t>argument</a:t>
            </a:r>
            <a:r>
              <a:rPr lang="de-DE" dirty="0"/>
              <a:t> mitgegeben wird</a:t>
            </a:r>
          </a:p>
          <a:p>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22</a:t>
            </a:fld>
            <a:endParaRPr lang="de-DE"/>
          </a:p>
        </p:txBody>
      </p:sp>
    </p:spTree>
    <p:extLst>
      <p:ext uri="{BB962C8B-B14F-4D97-AF65-F5344CB8AC3E}">
        <p14:creationId xmlns:p14="http://schemas.microsoft.com/office/powerpoint/2010/main" val="111094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Insertion </a:t>
            </a:r>
            <a:r>
              <a:rPr lang="de-DE" dirty="0" err="1"/>
              <a:t>bsp</a:t>
            </a:r>
            <a:endParaRPr lang="de-DE" dirty="0"/>
          </a:p>
        </p:txBody>
      </p:sp>
      <p:sp>
        <p:nvSpPr>
          <p:cNvPr id="4" name="Foliennummernplatzhalter 3"/>
          <p:cNvSpPr>
            <a:spLocks noGrp="1"/>
          </p:cNvSpPr>
          <p:nvPr>
            <p:ph type="sldNum" sz="quarter" idx="10"/>
          </p:nvPr>
        </p:nvSpPr>
        <p:spPr/>
        <p:txBody>
          <a:bodyPr/>
          <a:lstStyle/>
          <a:p>
            <a:fld id="{3E48D0CF-DC2C-4E2E-A405-B2F26DFDA715}" type="slidenum">
              <a:rPr lang="de-DE" smtClean="0"/>
              <a:t>23</a:t>
            </a:fld>
            <a:endParaRPr lang="de-DE"/>
          </a:p>
        </p:txBody>
      </p:sp>
    </p:spTree>
    <p:extLst>
      <p:ext uri="{BB962C8B-B14F-4D97-AF65-F5344CB8AC3E}">
        <p14:creationId xmlns:p14="http://schemas.microsoft.com/office/powerpoint/2010/main" val="10055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err="1"/>
              <a:t>Built</a:t>
            </a:r>
            <a:r>
              <a:rPr lang="de-DE" b="1" dirty="0"/>
              <a:t> in </a:t>
            </a:r>
            <a:r>
              <a:rPr lang="de-DE" b="1" dirty="0" err="1"/>
              <a:t>types</a:t>
            </a:r>
            <a:r>
              <a:rPr lang="de-DE" b="1" dirty="0"/>
              <a:t> sind schon überladen für alle verfügbaren </a:t>
            </a:r>
            <a:r>
              <a:rPr lang="de-DE" b="1" dirty="0" err="1"/>
              <a:t>operatoren</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Verschiedene </a:t>
            </a:r>
            <a:r>
              <a:rPr lang="de-DE" b="1" dirty="0" err="1"/>
              <a:t>implementierungen</a:t>
            </a:r>
            <a:r>
              <a:rPr lang="de-DE" b="1" dirty="0"/>
              <a:t> für </a:t>
            </a:r>
            <a:r>
              <a:rPr lang="de-DE" b="1" dirty="0" err="1"/>
              <a:t>add</a:t>
            </a:r>
            <a:r>
              <a:rPr lang="de-DE" b="1" dirty="0"/>
              <a:t> / </a:t>
            </a:r>
            <a:r>
              <a:rPr lang="de-DE" b="1" dirty="0" err="1"/>
              <a:t>division</a:t>
            </a:r>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Verschiedene aufrufe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Wofür </a:t>
            </a:r>
            <a:r>
              <a:rPr lang="de-DE" b="1" dirty="0" err="1"/>
              <a:t>operator</a:t>
            </a:r>
            <a:r>
              <a:rPr lang="de-DE" b="1" dirty="0"/>
              <a:t> überladen? -&gt; eigenes </a:t>
            </a:r>
            <a:r>
              <a:rPr lang="de-DE" b="1" dirty="0" err="1"/>
              <a:t>objekt</a:t>
            </a:r>
            <a:endParaRPr lang="de-DE" b="1"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5</a:t>
            </a:fld>
            <a:endParaRPr lang="de-DE"/>
          </a:p>
        </p:txBody>
      </p:sp>
    </p:spTree>
    <p:extLst>
      <p:ext uri="{BB962C8B-B14F-4D97-AF65-F5344CB8AC3E}">
        <p14:creationId xmlns:p14="http://schemas.microsoft.com/office/powerpoint/2010/main" val="2781745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functionObject</a:t>
            </a:r>
            <a:r>
              <a:rPr lang="de-DE" dirty="0"/>
              <a:t> type als </a:t>
            </a:r>
            <a:r>
              <a:rPr lang="de-DE" dirty="0" err="1"/>
              <a:t>result</a:t>
            </a:r>
            <a:endParaRPr lang="de-DE" dirty="0"/>
          </a:p>
          <a:p>
            <a:endParaRPr lang="de-DE" dirty="0"/>
          </a:p>
          <a:p>
            <a:r>
              <a:rPr lang="de-DE" dirty="0" err="1"/>
              <a:t>Sort</a:t>
            </a:r>
            <a:r>
              <a:rPr lang="de-DE" dirty="0"/>
              <a:t> </a:t>
            </a:r>
            <a:r>
              <a:rPr lang="de-DE" dirty="0" err="1"/>
              <a:t>algorithmus</a:t>
            </a:r>
            <a:r>
              <a:rPr lang="de-DE" dirty="0"/>
              <a:t> akzeptiert solche </a:t>
            </a:r>
            <a:r>
              <a:rPr lang="de-DE" dirty="0" err="1"/>
              <a:t>types</a:t>
            </a:r>
            <a:r>
              <a:rPr lang="de-DE" dirty="0"/>
              <a:t> um eigenes Verhalten zu spezifizieren und anzuwenden</a:t>
            </a:r>
          </a:p>
          <a:p>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24</a:t>
            </a:fld>
            <a:endParaRPr lang="de-DE"/>
          </a:p>
        </p:txBody>
      </p:sp>
    </p:spTree>
    <p:extLst>
      <p:ext uri="{BB962C8B-B14F-4D97-AF65-F5344CB8AC3E}">
        <p14:creationId xmlns:p14="http://schemas.microsoft.com/office/powerpoint/2010/main" val="2327028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Used</a:t>
            </a:r>
            <a:r>
              <a:rPr lang="de-DE" dirty="0"/>
              <a:t> als: </a:t>
            </a:r>
            <a:r>
              <a:rPr lang="de-DE" dirty="0" err="1"/>
              <a:t>PreFix</a:t>
            </a:r>
            <a:r>
              <a:rPr lang="de-DE" dirty="0"/>
              <a:t> und </a:t>
            </a:r>
            <a:r>
              <a:rPr lang="de-DE" dirty="0" err="1"/>
              <a:t>PostFix</a:t>
            </a:r>
            <a:r>
              <a:rPr lang="de-DE" dirty="0"/>
              <a:t> </a:t>
            </a:r>
          </a:p>
          <a:p>
            <a:endParaRPr lang="de-DE" dirty="0"/>
          </a:p>
          <a:p>
            <a:r>
              <a:rPr lang="de-DE" dirty="0"/>
              <a:t>Unterschiedliche </a:t>
            </a:r>
            <a:r>
              <a:rPr lang="de-DE" dirty="0" err="1"/>
              <a:t>bedeutung</a:t>
            </a:r>
            <a:endParaRPr lang="de-DE" dirty="0"/>
          </a:p>
          <a:p>
            <a:endParaRPr lang="de-DE" dirty="0"/>
          </a:p>
          <a:p>
            <a:r>
              <a:rPr lang="de-DE" dirty="0" err="1"/>
              <a:t>Prefix</a:t>
            </a:r>
            <a:r>
              <a:rPr lang="de-DE" dirty="0"/>
              <a:t>: </a:t>
            </a:r>
            <a:r>
              <a:rPr lang="de-DE" dirty="0" err="1"/>
              <a:t>Result</a:t>
            </a:r>
            <a:r>
              <a:rPr lang="de-DE" dirty="0"/>
              <a:t> ist der nach </a:t>
            </a:r>
            <a:r>
              <a:rPr lang="de-DE" dirty="0" err="1"/>
              <a:t>Increment</a:t>
            </a:r>
            <a:r>
              <a:rPr lang="de-DE" dirty="0"/>
              <a:t> / </a:t>
            </a:r>
            <a:r>
              <a:rPr lang="de-DE" dirty="0" err="1"/>
              <a:t>Decrement</a:t>
            </a:r>
            <a:endParaRPr lang="de-DE" dirty="0"/>
          </a:p>
          <a:p>
            <a:endParaRPr lang="de-DE" dirty="0"/>
          </a:p>
          <a:p>
            <a:r>
              <a:rPr lang="de-DE" dirty="0" err="1"/>
              <a:t>Postfix</a:t>
            </a:r>
            <a:r>
              <a:rPr lang="de-DE" dirty="0"/>
              <a:t>: </a:t>
            </a:r>
            <a:r>
              <a:rPr lang="de-DE" dirty="0" err="1"/>
              <a:t>Result</a:t>
            </a:r>
            <a:r>
              <a:rPr lang="de-DE" dirty="0"/>
              <a:t> ist  </a:t>
            </a:r>
            <a:r>
              <a:rPr lang="de-DE" dirty="0" err="1"/>
              <a:t>Pre</a:t>
            </a:r>
            <a:r>
              <a:rPr lang="de-DE" dirty="0"/>
              <a:t> / vor </a:t>
            </a:r>
            <a:r>
              <a:rPr lang="de-DE" dirty="0" err="1"/>
              <a:t>Incre</a:t>
            </a:r>
            <a:endParaRPr lang="de-DE" dirty="0"/>
          </a:p>
          <a:p>
            <a:endParaRPr lang="de-DE" dirty="0"/>
          </a:p>
          <a:p>
            <a:r>
              <a:rPr lang="de-DE" dirty="0" err="1"/>
              <a:t>Unary</a:t>
            </a:r>
            <a:r>
              <a:rPr lang="de-DE" dirty="0"/>
              <a:t> </a:t>
            </a:r>
            <a:r>
              <a:rPr lang="de-DE" dirty="0" err="1"/>
              <a:t>operatoren</a:t>
            </a:r>
            <a:r>
              <a:rPr lang="de-DE" dirty="0"/>
              <a:t> also </a:t>
            </a:r>
            <a:r>
              <a:rPr lang="de-DE" dirty="0" err="1"/>
              <a:t>Memberfkt</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25</a:t>
            </a:fld>
            <a:endParaRPr lang="de-DE"/>
          </a:p>
        </p:txBody>
      </p:sp>
    </p:spTree>
    <p:extLst>
      <p:ext uri="{BB962C8B-B14F-4D97-AF65-F5344CB8AC3E}">
        <p14:creationId xmlns:p14="http://schemas.microsoft.com/office/powerpoint/2010/main" val="1045546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Postfix</a:t>
            </a:r>
            <a:r>
              <a:rPr lang="de-DE" dirty="0"/>
              <a:t> erhält nicht benutzten </a:t>
            </a:r>
            <a:r>
              <a:rPr lang="de-DE" dirty="0" err="1"/>
              <a:t>int</a:t>
            </a:r>
            <a:r>
              <a:rPr lang="de-DE" dirty="0"/>
              <a:t> </a:t>
            </a:r>
            <a:r>
              <a:rPr lang="de-DE" dirty="0" err="1"/>
              <a:t>argument</a:t>
            </a:r>
            <a:endParaRPr lang="de-DE" dirty="0"/>
          </a:p>
          <a:p>
            <a:endParaRPr lang="de-DE" dirty="0"/>
          </a:p>
          <a:p>
            <a:r>
              <a:rPr lang="de-DE" dirty="0"/>
              <a:t>Nicht </a:t>
            </a:r>
            <a:r>
              <a:rPr lang="de-DE" dirty="0" err="1"/>
              <a:t>const</a:t>
            </a:r>
            <a:r>
              <a:rPr lang="de-DE" dirty="0"/>
              <a:t> da </a:t>
            </a:r>
            <a:r>
              <a:rPr lang="de-DE" dirty="0" err="1"/>
              <a:t>modifizierung</a:t>
            </a:r>
            <a:r>
              <a:rPr lang="de-DE" dirty="0"/>
              <a:t> des </a:t>
            </a:r>
            <a:r>
              <a:rPr lang="de-DE" dirty="0" err="1"/>
              <a:t>objects</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26</a:t>
            </a:fld>
            <a:endParaRPr lang="de-DE"/>
          </a:p>
        </p:txBody>
      </p:sp>
    </p:spTree>
    <p:extLst>
      <p:ext uri="{BB962C8B-B14F-4D97-AF65-F5344CB8AC3E}">
        <p14:creationId xmlns:p14="http://schemas.microsoft.com/office/powerpoint/2010/main" val="347062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err="1">
                <a:solidFill>
                  <a:schemeClr val="tx1"/>
                </a:solidFill>
                <a:effectLst/>
                <a:latin typeface="+mn-lt"/>
                <a:ea typeface="+mn-ea"/>
                <a:cs typeface="+mn-cs"/>
              </a:rPr>
              <a:t>Verwendet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sort</a:t>
            </a:r>
          </a:p>
          <a:p>
            <a:r>
              <a:rPr lang="en-US" sz="1200" b="0" i="0" kern="1200" dirty="0">
                <a:solidFill>
                  <a:schemeClr val="tx1"/>
                </a:solidFill>
                <a:effectLst/>
                <a:latin typeface="+mn-lt"/>
                <a:ea typeface="+mn-ea"/>
                <a:cs typeface="+mn-cs"/>
              </a:rPr>
              <a:t>ERWARTET strict weak ordering</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bild</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27</a:t>
            </a:fld>
            <a:endParaRPr lang="de-DE"/>
          </a:p>
        </p:txBody>
      </p:sp>
    </p:spTree>
    <p:extLst>
      <p:ext uri="{BB962C8B-B14F-4D97-AF65-F5344CB8AC3E}">
        <p14:creationId xmlns:p14="http://schemas.microsoft.com/office/powerpoint/2010/main" val="1183509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Implementation von &lt; </a:t>
            </a:r>
            <a:r>
              <a:rPr lang="de-DE" sz="1200" b="0" i="0" kern="1200" dirty="0" err="1">
                <a:solidFill>
                  <a:schemeClr val="tx1"/>
                </a:solidFill>
                <a:effectLst/>
                <a:latin typeface="+mn-lt"/>
                <a:ea typeface="+mn-ea"/>
                <a:cs typeface="+mn-cs"/>
              </a:rPr>
              <a:t>operator</a:t>
            </a:r>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Dann </a:t>
            </a:r>
            <a:r>
              <a:rPr lang="de-DE" sz="1200" b="0" i="0" kern="1200" dirty="0" err="1">
                <a:solidFill>
                  <a:schemeClr val="tx1"/>
                </a:solidFill>
                <a:effectLst/>
                <a:latin typeface="+mn-lt"/>
                <a:ea typeface="+mn-ea"/>
                <a:cs typeface="+mn-cs"/>
              </a:rPr>
              <a:t>implementierung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rest</a:t>
            </a:r>
            <a:r>
              <a:rPr lang="de-DE" sz="1200" b="0" i="0" kern="1200" dirty="0">
                <a:solidFill>
                  <a:schemeClr val="tx1"/>
                </a:solidFill>
                <a:effectLst/>
                <a:latin typeface="+mn-lt"/>
                <a:ea typeface="+mn-ea"/>
                <a:cs typeface="+mn-cs"/>
              </a:rPr>
              <a:t> anhand von &lt;</a:t>
            </a:r>
          </a:p>
          <a:p>
            <a:endParaRPr lang="de-DE" sz="1200" b="0" i="0" kern="1200" dirty="0">
              <a:solidFill>
                <a:schemeClr val="tx1"/>
              </a:solidFill>
              <a:effectLst/>
              <a:latin typeface="+mn-lt"/>
              <a:ea typeface="+mn-ea"/>
              <a:cs typeface="+mn-cs"/>
            </a:endParaRPr>
          </a:p>
          <a:p>
            <a:r>
              <a:rPr lang="de-DE" sz="1200" b="0" i="0" kern="1200" dirty="0" err="1">
                <a:solidFill>
                  <a:schemeClr val="tx1"/>
                </a:solidFill>
                <a:effectLst/>
                <a:latin typeface="+mn-lt"/>
                <a:ea typeface="+mn-ea"/>
                <a:cs typeface="+mn-cs"/>
              </a:rPr>
              <a:t>Glecihermaßen</a:t>
            </a:r>
            <a:r>
              <a:rPr lang="de-DE" sz="1200" b="0" i="0" kern="1200" dirty="0">
                <a:solidFill>
                  <a:schemeClr val="tx1"/>
                </a:solidFill>
                <a:effectLst/>
                <a:latin typeface="+mn-lt"/>
                <a:ea typeface="+mn-ea"/>
                <a:cs typeface="+mn-cs"/>
              </a:rPr>
              <a:t> für == und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INLINE</a:t>
            </a:r>
          </a:p>
          <a:p>
            <a:r>
              <a:rPr lang="de-DE" sz="1200" b="0" i="0" kern="1200" dirty="0">
                <a:solidFill>
                  <a:schemeClr val="tx1"/>
                </a:solidFill>
                <a:effectLst/>
                <a:latin typeface="+mn-lt"/>
                <a:ea typeface="+mn-ea"/>
                <a:cs typeface="+mn-cs"/>
              </a:rPr>
              <a:t>Der Aufruf einer Funktion benötigt eine gewisse Zeit. Die Rücksprungadresse wird auf den Stack gelegt. Die Parameter werden ebenfalls auf den Stack gelegt. Die Funktion wird angesprungen. Die Parameter werden nach dem Ablauf der Funktion wieder freigegeben, und das Programm springt zum Ausgangspunkt zurück. Auch wenn sich dies alles langwierig anhört, benötigt der Aufruf einer Funktion nur einen geringen Teil der Laufzeit eines Programms und fällt normalerweise nicht ins Gewicht. In zeitkritischen Anwendungen aber kann der Aufruf einer Funktion bereits zu viel Zeit in Anspruch nehmen. Um dies zu vermeiden, kann einer Funktion das Attribut </a:t>
            </a:r>
            <a:r>
              <a:rPr lang="de-DE" dirty="0"/>
              <a:t>inline</a:t>
            </a:r>
            <a:r>
              <a:rPr lang="de-DE" sz="1200" b="0" i="0" kern="1200" dirty="0">
                <a:solidFill>
                  <a:schemeClr val="tx1"/>
                </a:solidFill>
                <a:effectLst/>
                <a:latin typeface="+mn-lt"/>
                <a:ea typeface="+mn-ea"/>
                <a:cs typeface="+mn-cs"/>
              </a:rPr>
              <a:t> vorangestellt werden. Hier wird der Compiler die Anweisungen nicht als Funktion aufrufen, sondern an die Stelle des Funktionsaufrufs jeweils den Funktionsinhalt kopieren. Stellt der Compiler fest, dass eine solche Ersetzung keine Laufzeitvorteile bringt, steht es ihm frei, die Inline-Funktion so zu übersetzen, dass sie wie jede andere Funktion aufgerufen wird.</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28</a:t>
            </a:fld>
            <a:endParaRPr lang="de-DE"/>
          </a:p>
        </p:txBody>
      </p:sp>
    </p:spTree>
    <p:extLst>
      <p:ext uri="{BB962C8B-B14F-4D97-AF65-F5344CB8AC3E}">
        <p14:creationId xmlns:p14="http://schemas.microsoft.com/office/powerpoint/2010/main" val="968401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Sobald deine klasse </a:t>
            </a:r>
            <a:r>
              <a:rPr lang="de-DE" dirty="0" err="1"/>
              <a:t>Bitmasktype</a:t>
            </a:r>
            <a:r>
              <a:rPr lang="de-DE" dirty="0"/>
              <a:t> </a:t>
            </a:r>
            <a:r>
              <a:rPr lang="de-DE" dirty="0" err="1"/>
              <a:t>operatioen</a:t>
            </a:r>
            <a:r>
              <a:rPr lang="de-DE" dirty="0"/>
              <a:t> benötigt sollten </a:t>
            </a:r>
            <a:r>
              <a:rPr lang="de-DE" dirty="0" err="1"/>
              <a:t>bitwise</a:t>
            </a:r>
            <a:r>
              <a:rPr lang="de-DE" dirty="0"/>
              <a:t> arithmetische </a:t>
            </a:r>
            <a:r>
              <a:rPr lang="de-DE" dirty="0" err="1"/>
              <a:t>operatoren</a:t>
            </a:r>
            <a:r>
              <a:rPr lang="de-DE" dirty="0"/>
              <a:t> überladen werden</a:t>
            </a:r>
          </a:p>
          <a:p>
            <a:r>
              <a:rPr lang="de-DE" dirty="0"/>
              <a:t>Zusätzlich die verschiedenen shift </a:t>
            </a:r>
            <a:r>
              <a:rPr lang="de-DE" dirty="0" err="1"/>
              <a:t>operatoren</a:t>
            </a:r>
            <a:endParaRPr lang="de-DE" dirty="0"/>
          </a:p>
          <a:p>
            <a:endParaRPr lang="de-DE" dirty="0"/>
          </a:p>
          <a:p>
            <a:r>
              <a:rPr lang="de-DE" dirty="0"/>
              <a:t>Gleich wie </a:t>
            </a:r>
            <a:r>
              <a:rPr lang="de-DE" dirty="0" err="1"/>
              <a:t>binary</a:t>
            </a:r>
            <a:r>
              <a:rPr lang="de-DE" dirty="0"/>
              <a:t> </a:t>
            </a:r>
            <a:r>
              <a:rPr lang="de-DE" dirty="0" err="1"/>
              <a:t>operatoren</a:t>
            </a:r>
            <a:r>
              <a:rPr lang="de-DE" dirty="0"/>
              <a:t> mit non-</a:t>
            </a:r>
            <a:r>
              <a:rPr lang="de-DE" dirty="0" err="1"/>
              <a:t>member</a:t>
            </a:r>
            <a:r>
              <a:rPr lang="de-DE" dirty="0"/>
              <a:t> </a:t>
            </a:r>
            <a:r>
              <a:rPr lang="de-DE" dirty="0" err="1"/>
              <a:t>funktionen</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29</a:t>
            </a:fld>
            <a:endParaRPr lang="de-DE"/>
          </a:p>
        </p:txBody>
      </p:sp>
    </p:spTree>
    <p:extLst>
      <p:ext uri="{BB962C8B-B14F-4D97-AF65-F5344CB8AC3E}">
        <p14:creationId xmlns:p14="http://schemas.microsoft.com/office/powerpoint/2010/main" val="602446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0" kern="1200" dirty="0">
                <a:solidFill>
                  <a:schemeClr val="tx1"/>
                </a:solidFill>
                <a:effectLst/>
                <a:latin typeface="+mn-lt"/>
                <a:ea typeface="+mn-ea"/>
                <a:cs typeface="+mn-cs"/>
              </a:rPr>
              <a:t>Short-circuit evaluation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minimal evaluation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McCarthy evaluation</a:t>
            </a:r>
            <a:r>
              <a:rPr lang="en-US" sz="1200" b="0" i="0" kern="1200" dirty="0">
                <a:solidFill>
                  <a:schemeClr val="tx1"/>
                </a:solidFill>
                <a:effectLst/>
                <a:latin typeface="+mn-lt"/>
                <a:ea typeface="+mn-ea"/>
                <a:cs typeface="+mn-cs"/>
              </a:rPr>
              <a:t> (after </a:t>
            </a:r>
            <a:r>
              <a:rPr lang="en-US" sz="1200" b="0" i="0" u="none" strike="noStrike" kern="1200" dirty="0">
                <a:solidFill>
                  <a:schemeClr val="tx1"/>
                </a:solidFill>
                <a:effectLst/>
                <a:latin typeface="+mn-lt"/>
                <a:ea typeface="+mn-ea"/>
                <a:cs typeface="+mn-cs"/>
                <a:hlinkClick r:id="rId3" tooltip="John McCarthy (computer scientist)"/>
              </a:rPr>
              <a:t>John McCarthy</a:t>
            </a:r>
            <a:r>
              <a:rPr lang="en-US" sz="1200" b="0" i="0" kern="1200" dirty="0">
                <a:solidFill>
                  <a:schemeClr val="tx1"/>
                </a:solidFill>
                <a:effectLst/>
                <a:latin typeface="+mn-lt"/>
                <a:ea typeface="+mn-ea"/>
                <a:cs typeface="+mn-cs"/>
              </a:rPr>
              <a:t>) is the semantics of some </a:t>
            </a:r>
            <a:r>
              <a:rPr lang="en-US" sz="1200" b="0" i="0" u="none" strike="noStrike" kern="1200" dirty="0">
                <a:solidFill>
                  <a:schemeClr val="tx1"/>
                </a:solidFill>
                <a:effectLst/>
                <a:latin typeface="+mn-lt"/>
                <a:ea typeface="+mn-ea"/>
                <a:cs typeface="+mn-cs"/>
                <a:hlinkClick r:id="rId4" tooltip="Logical connective"/>
              </a:rPr>
              <a:t>Boolean operators</a:t>
            </a:r>
            <a:r>
              <a:rPr lang="en-US" sz="1200" b="0" i="0" kern="1200" dirty="0">
                <a:solidFill>
                  <a:schemeClr val="tx1"/>
                </a:solidFill>
                <a:effectLst/>
                <a:latin typeface="+mn-lt"/>
                <a:ea typeface="+mn-ea"/>
                <a:cs typeface="+mn-cs"/>
              </a:rPr>
              <a:t> in some </a:t>
            </a:r>
            <a:r>
              <a:rPr lang="en-US" sz="1200" b="0" i="0" u="none" strike="noStrike" kern="1200" dirty="0">
                <a:solidFill>
                  <a:schemeClr val="tx1"/>
                </a:solidFill>
                <a:effectLst/>
                <a:latin typeface="+mn-lt"/>
                <a:ea typeface="+mn-ea"/>
                <a:cs typeface="+mn-cs"/>
                <a:hlinkClick r:id="rId5" tooltip="Programming language"/>
              </a:rPr>
              <a:t>programming languages</a:t>
            </a:r>
            <a:r>
              <a:rPr lang="en-US" sz="1200" b="0" i="0" kern="1200" dirty="0">
                <a:solidFill>
                  <a:schemeClr val="tx1"/>
                </a:solidFill>
                <a:effectLst/>
                <a:latin typeface="+mn-lt"/>
                <a:ea typeface="+mn-ea"/>
                <a:cs typeface="+mn-cs"/>
              </a:rPr>
              <a:t> in which the second argument is executed or evaluated only if the first argument does not suffice to determine the value of the expression: when the first argument of the </a:t>
            </a:r>
            <a:r>
              <a:rPr lang="en-US" dirty="0"/>
              <a:t>AND</a:t>
            </a:r>
            <a:r>
              <a:rPr lang="en-US" sz="1200" b="0" i="0" kern="1200" dirty="0">
                <a:solidFill>
                  <a:schemeClr val="tx1"/>
                </a:solidFill>
                <a:effectLst/>
                <a:latin typeface="+mn-lt"/>
                <a:ea typeface="+mn-ea"/>
                <a:cs typeface="+mn-cs"/>
              </a:rPr>
              <a:t> function evaluates to </a:t>
            </a:r>
            <a:r>
              <a:rPr lang="en-US" dirty="0"/>
              <a:t>false</a:t>
            </a:r>
            <a:r>
              <a:rPr lang="en-US" sz="1200" b="0" i="0" kern="1200" dirty="0">
                <a:solidFill>
                  <a:schemeClr val="tx1"/>
                </a:solidFill>
                <a:effectLst/>
                <a:latin typeface="+mn-lt"/>
                <a:ea typeface="+mn-ea"/>
                <a:cs typeface="+mn-cs"/>
              </a:rPr>
              <a:t>, the overall value must be </a:t>
            </a:r>
            <a:r>
              <a:rPr lang="en-US" dirty="0"/>
              <a:t>false</a:t>
            </a:r>
            <a:r>
              <a:rPr lang="en-US" sz="1200" b="0" i="0" kern="1200" dirty="0">
                <a:solidFill>
                  <a:schemeClr val="tx1"/>
                </a:solidFill>
                <a:effectLst/>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30</a:t>
            </a:fld>
            <a:endParaRPr lang="de-DE"/>
          </a:p>
        </p:txBody>
      </p:sp>
    </p:spTree>
    <p:extLst>
      <p:ext uri="{BB962C8B-B14F-4D97-AF65-F5344CB8AC3E}">
        <p14:creationId xmlns:p14="http://schemas.microsoft.com/office/powerpoint/2010/main" val="3367252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31</a:t>
            </a:fld>
            <a:endParaRPr lang="de-DE"/>
          </a:p>
        </p:txBody>
      </p:sp>
    </p:spTree>
    <p:extLst>
      <p:ext uri="{BB962C8B-B14F-4D97-AF65-F5344CB8AC3E}">
        <p14:creationId xmlns:p14="http://schemas.microsoft.com/office/powerpoint/2010/main" val="4182715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Nicht im globalen </a:t>
            </a:r>
            <a:r>
              <a:rPr lang="de-DE" dirty="0" err="1"/>
              <a:t>namespace</a:t>
            </a:r>
            <a:endParaRPr lang="de-DE" dirty="0"/>
          </a:p>
          <a:p>
            <a:endParaRPr lang="de-DE" dirty="0"/>
          </a:p>
          <a:p>
            <a:r>
              <a:rPr lang="de-DE" dirty="0"/>
              <a:t>Nicht den globalen </a:t>
            </a:r>
            <a:r>
              <a:rPr lang="de-DE" dirty="0" err="1"/>
              <a:t>namespace</a:t>
            </a:r>
            <a:r>
              <a:rPr lang="de-DE" dirty="0"/>
              <a:t> zu </a:t>
            </a:r>
            <a:r>
              <a:rPr lang="de-DE" dirty="0" err="1"/>
              <a:t>zu</a:t>
            </a:r>
            <a:r>
              <a:rPr lang="de-DE" dirty="0"/>
              <a:t> </a:t>
            </a:r>
            <a:r>
              <a:rPr lang="de-DE" dirty="0" err="1"/>
              <a:t>müllen</a:t>
            </a:r>
            <a:endParaRPr lang="de-DE" dirty="0"/>
          </a:p>
          <a:p>
            <a:endParaRPr lang="de-DE" dirty="0"/>
          </a:p>
          <a:p>
            <a:r>
              <a:rPr lang="de-DE" dirty="0"/>
              <a:t>Besser zu lesen</a:t>
            </a:r>
          </a:p>
        </p:txBody>
      </p:sp>
      <p:sp>
        <p:nvSpPr>
          <p:cNvPr id="4" name="Foliennummernplatzhalter 3"/>
          <p:cNvSpPr>
            <a:spLocks noGrp="1"/>
          </p:cNvSpPr>
          <p:nvPr>
            <p:ph type="sldNum" sz="quarter" idx="10"/>
          </p:nvPr>
        </p:nvSpPr>
        <p:spPr/>
        <p:txBody>
          <a:bodyPr/>
          <a:lstStyle/>
          <a:p>
            <a:fld id="{A51FD59E-D88A-46E9-B6FF-6BA8981EC11B}" type="slidenum">
              <a:rPr lang="de-DE" smtClean="0"/>
              <a:t>33</a:t>
            </a:fld>
            <a:endParaRPr lang="de-DE"/>
          </a:p>
        </p:txBody>
      </p:sp>
    </p:spTree>
    <p:extLst>
      <p:ext uri="{BB962C8B-B14F-4D97-AF65-F5344CB8AC3E}">
        <p14:creationId xmlns:p14="http://schemas.microsoft.com/office/powerpoint/2010/main" val="3678221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Schablonen für Algorithmen und Datenstrukturen</a:t>
            </a:r>
          </a:p>
          <a:p>
            <a:r>
              <a:rPr lang="de-DE" dirty="0"/>
              <a:t>Beispiel verkettete Listen</a:t>
            </a:r>
          </a:p>
        </p:txBody>
      </p:sp>
      <p:sp>
        <p:nvSpPr>
          <p:cNvPr id="4" name="Foliennummernplatzhalter 3"/>
          <p:cNvSpPr>
            <a:spLocks noGrp="1"/>
          </p:cNvSpPr>
          <p:nvPr>
            <p:ph type="sldNum" sz="quarter" idx="10"/>
          </p:nvPr>
        </p:nvSpPr>
        <p:spPr/>
        <p:txBody>
          <a:bodyPr/>
          <a:lstStyle/>
          <a:p>
            <a:fld id="{3E48D0CF-DC2C-4E2E-A405-B2F26DFDA715}" type="slidenum">
              <a:rPr lang="de-DE" smtClean="0"/>
              <a:t>35</a:t>
            </a:fld>
            <a:endParaRPr lang="de-DE"/>
          </a:p>
        </p:txBody>
      </p:sp>
    </p:spTree>
    <p:extLst>
      <p:ext uri="{BB962C8B-B14F-4D97-AF65-F5344CB8AC3E}">
        <p14:creationId xmlns:p14="http://schemas.microsoft.com/office/powerpoint/2010/main" val="5793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Operator in </a:t>
            </a:r>
            <a:r>
              <a:rPr lang="en-US" dirty="0" err="1"/>
              <a:t>exp</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min 1 operand class type / </a:t>
            </a:r>
            <a:r>
              <a:rPr lang="en-US" dirty="0" err="1"/>
              <a:t>enum</a:t>
            </a:r>
            <a:r>
              <a:rPr lang="en-US" dirty="0"/>
              <a:t> 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t>
            </a:r>
            <a:r>
              <a:rPr lang="en-US" dirty="0" err="1"/>
              <a:t>Eigene</a:t>
            </a:r>
            <a:r>
              <a:rPr lang="en-US" dirty="0"/>
              <a:t> </a:t>
            </a:r>
            <a:r>
              <a:rPr lang="en-US" dirty="0" err="1"/>
              <a:t>Überladene</a:t>
            </a:r>
            <a:r>
              <a:rPr lang="en-US" dirty="0"/>
              <a:t> </a:t>
            </a:r>
            <a:r>
              <a:rPr lang="en-US" dirty="0" err="1"/>
              <a:t>Lösung</a:t>
            </a:r>
            <a:r>
              <a:rPr lang="en-US" dirty="0"/>
              <a:t> </a:t>
            </a:r>
            <a:r>
              <a:rPr lang="en-US" dirty="0" err="1"/>
              <a:t>wird</a:t>
            </a:r>
            <a:r>
              <a:rPr lang="en-US" dirty="0"/>
              <a:t> </a:t>
            </a:r>
            <a:r>
              <a:rPr lang="en-US" dirty="0" err="1"/>
              <a:t>benutzt</a:t>
            </a:r>
            <a:r>
              <a:rPr lang="en-US" dirty="0"/>
              <a:t>, die </a:t>
            </a:r>
            <a:r>
              <a:rPr lang="en-US" dirty="0" err="1"/>
              <a:t>die</a:t>
            </a:r>
            <a:r>
              <a:rPr lang="en-US" dirty="0"/>
              <a:t> </a:t>
            </a:r>
            <a:r>
              <a:rPr lang="en-US" dirty="0" err="1"/>
              <a:t>signatur</a:t>
            </a:r>
            <a:r>
              <a:rPr lang="en-US" dirty="0"/>
              <a:t> matched</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6</a:t>
            </a:fld>
            <a:endParaRPr lang="de-DE"/>
          </a:p>
        </p:txBody>
      </p:sp>
    </p:spTree>
    <p:extLst>
      <p:ext uri="{BB962C8B-B14F-4D97-AF65-F5344CB8AC3E}">
        <p14:creationId xmlns:p14="http://schemas.microsoft.com/office/powerpoint/2010/main" val="2357266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Zuerst </a:t>
            </a:r>
            <a:r>
              <a:rPr lang="de-DE" dirty="0" err="1"/>
              <a:t>class</a:t>
            </a:r>
            <a:r>
              <a:rPr lang="de-DE" dirty="0"/>
              <a:t>, </a:t>
            </a:r>
            <a:r>
              <a:rPr lang="de-DE" dirty="0" err="1"/>
              <a:t>Typename</a:t>
            </a:r>
            <a:r>
              <a:rPr lang="de-DE" dirty="0"/>
              <a:t> wurde eingeführt, um Mehrfachverwendung von </a:t>
            </a:r>
            <a:r>
              <a:rPr lang="de-DE" dirty="0" err="1"/>
              <a:t>class</a:t>
            </a:r>
            <a:r>
              <a:rPr lang="de-DE" dirty="0"/>
              <a:t> zu reduzieren</a:t>
            </a:r>
          </a:p>
          <a:p>
            <a:endParaRPr lang="de-DE" dirty="0"/>
          </a:p>
          <a:p>
            <a:r>
              <a:rPr lang="de-DE" dirty="0"/>
              <a:t>Oft wird </a:t>
            </a:r>
            <a:r>
              <a:rPr lang="de-DE" dirty="0" err="1"/>
              <a:t>class</a:t>
            </a:r>
            <a:r>
              <a:rPr lang="de-DE" dirty="0"/>
              <a:t> verwendet, wenn Template nur mit Klassen verwendet wird und </a:t>
            </a:r>
            <a:r>
              <a:rPr lang="de-DE" dirty="0" err="1"/>
              <a:t>typename</a:t>
            </a:r>
            <a:r>
              <a:rPr lang="de-DE" dirty="0"/>
              <a:t>, wenn basistypen verwendet werden</a:t>
            </a:r>
          </a:p>
          <a:p>
            <a:endParaRPr lang="de-DE" dirty="0"/>
          </a:p>
          <a:p>
            <a:r>
              <a:rPr lang="de-DE" dirty="0"/>
              <a:t>Class muss verwendet werden bei Template Templates</a:t>
            </a:r>
          </a:p>
        </p:txBody>
      </p:sp>
      <p:sp>
        <p:nvSpPr>
          <p:cNvPr id="4" name="Foliennummernplatzhalter 3"/>
          <p:cNvSpPr>
            <a:spLocks noGrp="1"/>
          </p:cNvSpPr>
          <p:nvPr>
            <p:ph type="sldNum" sz="quarter" idx="10"/>
          </p:nvPr>
        </p:nvSpPr>
        <p:spPr/>
        <p:txBody>
          <a:bodyPr/>
          <a:lstStyle/>
          <a:p>
            <a:fld id="{3E48D0CF-DC2C-4E2E-A405-B2F26DFDA715}" type="slidenum">
              <a:rPr lang="de-DE" smtClean="0"/>
              <a:t>36</a:t>
            </a:fld>
            <a:endParaRPr lang="de-DE"/>
          </a:p>
        </p:txBody>
      </p:sp>
    </p:spTree>
    <p:extLst>
      <p:ext uri="{BB962C8B-B14F-4D97-AF65-F5344CB8AC3E}">
        <p14:creationId xmlns:p14="http://schemas.microsoft.com/office/powerpoint/2010/main" val="3186039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Template Programmierung ist Turing-vollständig (alle partiell rekursiven Funktionen lassen sich auch mit Templates programmieren)</a:t>
            </a:r>
          </a:p>
          <a:p>
            <a:endParaRPr lang="de-DE" dirty="0"/>
          </a:p>
          <a:p>
            <a:r>
              <a:rPr lang="de-DE" dirty="0"/>
              <a:t>Bedeutet, alle Funktionen, die man berechnen kann, können auch C++ Templates während der Übersetzung des Codes berechnen lassen</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Programmcode wird mithilfe von Templates von anderem Programmcode generiert</a:t>
            </a:r>
          </a:p>
          <a:p>
            <a:endParaRPr lang="de-DE" dirty="0"/>
          </a:p>
          <a:p>
            <a:r>
              <a:rPr lang="de-DE" dirty="0"/>
              <a:t>Templates werden während dem Kompilieren ausgewertet</a:t>
            </a:r>
          </a:p>
        </p:txBody>
      </p:sp>
      <p:sp>
        <p:nvSpPr>
          <p:cNvPr id="4" name="Foliennummernplatzhalter 3"/>
          <p:cNvSpPr>
            <a:spLocks noGrp="1"/>
          </p:cNvSpPr>
          <p:nvPr>
            <p:ph type="sldNum" sz="quarter" idx="10"/>
          </p:nvPr>
        </p:nvSpPr>
        <p:spPr/>
        <p:txBody>
          <a:bodyPr/>
          <a:lstStyle/>
          <a:p>
            <a:fld id="{3E48D0CF-DC2C-4E2E-A405-B2F26DFDA715}" type="slidenum">
              <a:rPr lang="de-DE" smtClean="0"/>
              <a:t>37</a:t>
            </a:fld>
            <a:endParaRPr lang="de-DE"/>
          </a:p>
        </p:txBody>
      </p:sp>
    </p:spTree>
    <p:extLst>
      <p:ext uri="{BB962C8B-B14F-4D97-AF65-F5344CB8AC3E}">
        <p14:creationId xmlns:p14="http://schemas.microsoft.com/office/powerpoint/2010/main" val="37015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Beliebig viele Argumente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Klassentemplates werden mit Funktionsargumenten parametrisiert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Über einen konstanten Member kann das Ergebnis der Funktion statisch wieder extrahiert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Konvention: Ergebnis wird über ::</a:t>
            </a:r>
            <a:r>
              <a:rPr lang="de-DE" dirty="0" err="1"/>
              <a:t>value</a:t>
            </a:r>
            <a:r>
              <a:rPr lang="de-DE" dirty="0"/>
              <a:t> aus dem Template extrahiert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3E48D0CF-DC2C-4E2E-A405-B2F26DFDA715}" type="slidenum">
              <a:rPr lang="de-DE" smtClean="0"/>
              <a:t>40</a:t>
            </a:fld>
            <a:endParaRPr lang="de-DE"/>
          </a:p>
        </p:txBody>
      </p:sp>
    </p:spTree>
    <p:extLst>
      <p:ext uri="{BB962C8B-B14F-4D97-AF65-F5344CB8AC3E}">
        <p14:creationId xmlns:p14="http://schemas.microsoft.com/office/powerpoint/2010/main" val="3886018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Klassenvariablen, ob konstant oder nicht, sind </a:t>
            </a:r>
            <a:r>
              <a:rPr lang="de-DE" dirty="0" err="1"/>
              <a:t>lvalues</a:t>
            </a:r>
            <a:endParaRPr lang="de-DE" dirty="0"/>
          </a:p>
          <a:p>
            <a:endParaRPr lang="de-DE" dirty="0"/>
          </a:p>
          <a:p>
            <a:r>
              <a:rPr lang="de-DE" dirty="0" err="1"/>
              <a:t>Lvalues</a:t>
            </a:r>
            <a:r>
              <a:rPr lang="de-DE" dirty="0"/>
              <a:t> sind Variablen, die eine Adresse haben und in einem bestimmten Speicherbereich angelegt werden müssen</a:t>
            </a:r>
          </a:p>
          <a:p>
            <a:endParaRPr lang="de-DE" dirty="0"/>
          </a:p>
          <a:p>
            <a:r>
              <a:rPr lang="de-DE" dirty="0"/>
              <a:t>Wird ein Klassentemplate parametrisiert, das Klassenvariablen enthält, veranlasst dies den Compiler dazu, diese im statischen Speicher anzulegen und zu instanziieren.</a:t>
            </a:r>
          </a:p>
          <a:p>
            <a:r>
              <a:rPr lang="de-DE" dirty="0"/>
              <a:t>Werte von </a:t>
            </a:r>
            <a:r>
              <a:rPr lang="de-DE" dirty="0" err="1"/>
              <a:t>Enumerationen</a:t>
            </a:r>
            <a:r>
              <a:rPr lang="de-DE" dirty="0"/>
              <a:t> sind keine </a:t>
            </a:r>
            <a:r>
              <a:rPr lang="de-DE" dirty="0" err="1"/>
              <a:t>lvalues</a:t>
            </a:r>
            <a:r>
              <a:rPr lang="de-DE" dirty="0"/>
              <a:t>, haben also keine Adresse und werden vom Compiler wie Literale behandelt.</a:t>
            </a:r>
          </a:p>
          <a:p>
            <a:r>
              <a:rPr lang="de-DE" dirty="0"/>
              <a:t>Da sich nach Definition der Template Metaprogrammierung diese ausschließlich auf Berechnungen bzw. Verarbeitung zur Übersetzungszeit bezieht und der Effekt von Klassenvariablen über die Übersetzungszeit bezieht und der Effekt von Klassenvariablen über die Übersetzungszeit hinausgeht, sind </a:t>
            </a:r>
            <a:r>
              <a:rPr lang="de-DE" dirty="0" err="1"/>
              <a:t>Enumerationen</a:t>
            </a:r>
            <a:r>
              <a:rPr lang="de-DE" dirty="0"/>
              <a:t> zu bevorzugen</a:t>
            </a:r>
          </a:p>
        </p:txBody>
      </p:sp>
      <p:sp>
        <p:nvSpPr>
          <p:cNvPr id="4" name="Foliennummernplatzhalter 3"/>
          <p:cNvSpPr>
            <a:spLocks noGrp="1"/>
          </p:cNvSpPr>
          <p:nvPr>
            <p:ph type="sldNum" sz="quarter" idx="10"/>
          </p:nvPr>
        </p:nvSpPr>
        <p:spPr/>
        <p:txBody>
          <a:bodyPr/>
          <a:lstStyle/>
          <a:p>
            <a:fld id="{3E48D0CF-DC2C-4E2E-A405-B2F26DFDA715}" type="slidenum">
              <a:rPr lang="de-DE" smtClean="0"/>
              <a:t>41</a:t>
            </a:fld>
            <a:endParaRPr lang="de-DE"/>
          </a:p>
        </p:txBody>
      </p:sp>
    </p:spTree>
    <p:extLst>
      <p:ext uri="{BB962C8B-B14F-4D97-AF65-F5344CB8AC3E}">
        <p14:creationId xmlns:p14="http://schemas.microsoft.com/office/powerpoint/2010/main" val="2134291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Funktionen, die anstelle eines Wertes einen Datentypen zurückgeben oder ihr Ergebnis von einem Datentypen abhängig machen</a:t>
            </a:r>
          </a:p>
          <a:p>
            <a:endParaRPr lang="de-DE" dirty="0"/>
          </a:p>
          <a:p>
            <a:r>
              <a:rPr lang="de-DE" dirty="0"/>
              <a:t>Schlüsselwort </a:t>
            </a:r>
            <a:r>
              <a:rPr lang="de-DE" dirty="0" err="1"/>
              <a:t>typename</a:t>
            </a:r>
            <a:r>
              <a:rPr lang="de-DE" dirty="0"/>
              <a:t> nach </a:t>
            </a:r>
            <a:r>
              <a:rPr lang="de-DE" dirty="0" err="1"/>
              <a:t>typedef</a:t>
            </a:r>
            <a:r>
              <a:rPr lang="de-DE" dirty="0"/>
              <a:t> notwendig, um dem Compiler mitzuteilen, dass der Template-Ausdruck einen Datentypen liefert und er als solcher interpretiert werden kann</a:t>
            </a:r>
          </a:p>
        </p:txBody>
      </p:sp>
      <p:sp>
        <p:nvSpPr>
          <p:cNvPr id="4" name="Foliennummernplatzhalter 3"/>
          <p:cNvSpPr>
            <a:spLocks noGrp="1"/>
          </p:cNvSpPr>
          <p:nvPr>
            <p:ph type="sldNum" sz="quarter" idx="10"/>
          </p:nvPr>
        </p:nvSpPr>
        <p:spPr/>
        <p:txBody>
          <a:bodyPr/>
          <a:lstStyle/>
          <a:p>
            <a:fld id="{3E48D0CF-DC2C-4E2E-A405-B2F26DFDA715}" type="slidenum">
              <a:rPr lang="de-DE" smtClean="0"/>
              <a:t>43</a:t>
            </a:fld>
            <a:endParaRPr lang="de-DE"/>
          </a:p>
        </p:txBody>
      </p:sp>
    </p:spTree>
    <p:extLst>
      <p:ext uri="{BB962C8B-B14F-4D97-AF65-F5344CB8AC3E}">
        <p14:creationId xmlns:p14="http://schemas.microsoft.com/office/powerpoint/2010/main" val="3061145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Besonderheiten bei TMP</a:t>
            </a:r>
          </a:p>
          <a:p>
            <a:pPr lvl="1"/>
            <a:r>
              <a:rPr lang="de-DE" dirty="0"/>
              <a:t>keine „variable Variablen“</a:t>
            </a:r>
          </a:p>
          <a:p>
            <a:pPr lvl="1"/>
            <a:r>
              <a:rPr lang="de-DE" dirty="0"/>
              <a:t>keine iterierenden Schleifen, nur Rekursion</a:t>
            </a:r>
          </a:p>
          <a:p>
            <a:r>
              <a:rPr lang="de-DE" dirty="0"/>
              <a:t>Rekursionsabbruch durch Spezialisierung des Templates</a:t>
            </a:r>
          </a:p>
          <a:p>
            <a:endParaRPr lang="de-DE" dirty="0"/>
          </a:p>
        </p:txBody>
      </p:sp>
      <p:sp>
        <p:nvSpPr>
          <p:cNvPr id="4" name="Foliennummernplatzhalter 3"/>
          <p:cNvSpPr>
            <a:spLocks noGrp="1"/>
          </p:cNvSpPr>
          <p:nvPr>
            <p:ph type="sldNum" sz="quarter" idx="10"/>
          </p:nvPr>
        </p:nvSpPr>
        <p:spPr/>
        <p:txBody>
          <a:bodyPr/>
          <a:lstStyle/>
          <a:p>
            <a:fld id="{3E48D0CF-DC2C-4E2E-A405-B2F26DFDA715}" type="slidenum">
              <a:rPr lang="de-DE" smtClean="0"/>
              <a:t>44</a:t>
            </a:fld>
            <a:endParaRPr lang="de-DE"/>
          </a:p>
        </p:txBody>
      </p:sp>
    </p:spTree>
    <p:extLst>
      <p:ext uri="{BB962C8B-B14F-4D97-AF65-F5344CB8AC3E}">
        <p14:creationId xmlns:p14="http://schemas.microsoft.com/office/powerpoint/2010/main" val="2072826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templates (classes and functions) </a:t>
            </a:r>
            <a:r>
              <a:rPr lang="en-US" sz="1200" b="1" i="0" kern="1200" dirty="0">
                <a:solidFill>
                  <a:schemeClr val="tx1"/>
                </a:solidFill>
                <a:effectLst/>
                <a:latin typeface="+mn-lt"/>
                <a:ea typeface="+mn-ea"/>
                <a:cs typeface="+mn-cs"/>
              </a:rPr>
              <a:t>could only take a fixed number of argument</a:t>
            </a:r>
            <a:r>
              <a:rPr lang="en-US" sz="1200" b="0" i="0" kern="1200" dirty="0">
                <a:solidFill>
                  <a:schemeClr val="tx1"/>
                </a:solidFill>
                <a:effectLst/>
                <a:latin typeface="+mn-lt"/>
                <a:ea typeface="+mn-ea"/>
                <a:cs typeface="+mn-cs"/>
              </a:rPr>
              <a:t>s, </a:t>
            </a:r>
          </a:p>
          <a:p>
            <a:r>
              <a:rPr lang="en-US" sz="1200" b="0" i="0" kern="1200" dirty="0">
                <a:solidFill>
                  <a:schemeClr val="tx1"/>
                </a:solidFill>
                <a:effectLst/>
                <a:latin typeface="+mn-lt"/>
                <a:ea typeface="+mn-ea"/>
                <a:cs typeface="+mn-cs"/>
              </a:rPr>
              <a:t>-&gt; </a:t>
            </a:r>
            <a:r>
              <a:rPr lang="en-US" sz="1200" b="1" i="0" kern="1200" dirty="0">
                <a:solidFill>
                  <a:schemeClr val="tx1"/>
                </a:solidFill>
                <a:effectLst/>
                <a:latin typeface="+mn-lt"/>
                <a:ea typeface="+mn-ea"/>
                <a:cs typeface="+mn-cs"/>
              </a:rPr>
              <a:t>C++11 allows template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variabl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anzahl</a:t>
            </a:r>
            <a:r>
              <a:rPr lang="en-US" sz="1200" b="0" i="0" kern="1200" dirty="0">
                <a:solidFill>
                  <a:schemeClr val="tx1"/>
                </a:solidFill>
                <a:effectLst/>
                <a:latin typeface="+mn-lt"/>
                <a:ea typeface="+mn-ea"/>
                <a:cs typeface="+mn-cs"/>
              </a:rPr>
              <a:t> arguments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Ellipsis operator:</a:t>
            </a:r>
          </a:p>
          <a:p>
            <a:r>
              <a:rPr lang="en-US" sz="1200" b="0" i="0" kern="1200" dirty="0">
                <a:solidFill>
                  <a:schemeClr val="tx1"/>
                </a:solidFill>
                <a:effectLst/>
                <a:latin typeface="+mn-lt"/>
                <a:ea typeface="+mn-ea"/>
                <a:cs typeface="+mn-cs"/>
              </a:rPr>
              <a:t>When it occurs to the left of the name of a parameter, it declares a parameter pack. </a:t>
            </a:r>
          </a:p>
          <a:p>
            <a:r>
              <a:rPr lang="en-US" sz="1200" b="0" i="0" kern="1200" dirty="0">
                <a:solidFill>
                  <a:schemeClr val="tx1"/>
                </a:solidFill>
                <a:effectLst/>
                <a:latin typeface="+mn-lt"/>
                <a:ea typeface="+mn-ea"/>
                <a:cs typeface="+mn-cs"/>
              </a:rPr>
              <a:t>Using the parameter pack, the user can bind </a:t>
            </a:r>
            <a:r>
              <a:rPr lang="en-US" sz="1200" b="1" i="0" kern="1200" dirty="0">
                <a:solidFill>
                  <a:schemeClr val="tx1"/>
                </a:solidFill>
                <a:effectLst/>
                <a:latin typeface="+mn-lt"/>
                <a:ea typeface="+mn-ea"/>
                <a:cs typeface="+mn-cs"/>
              </a:rPr>
              <a:t>zero or more arguments </a:t>
            </a:r>
            <a:r>
              <a:rPr lang="en-US" sz="1200" b="0" i="0" kern="1200" dirty="0">
                <a:solidFill>
                  <a:schemeClr val="tx1"/>
                </a:solidFill>
                <a:effectLst/>
                <a:latin typeface="+mn-lt"/>
                <a:ea typeface="+mn-ea"/>
                <a:cs typeface="+mn-cs"/>
              </a:rPr>
              <a:t>to the variadic template parameters. </a:t>
            </a:r>
          </a:p>
          <a:p>
            <a:r>
              <a:rPr lang="en-US" sz="1200" b="0" i="0" kern="1200" dirty="0">
                <a:solidFill>
                  <a:schemeClr val="tx1"/>
                </a:solidFill>
                <a:effectLst/>
                <a:latin typeface="+mn-lt"/>
                <a:ea typeface="+mn-ea"/>
                <a:cs typeface="+mn-cs"/>
              </a:rPr>
              <a:t>Parameter packs </a:t>
            </a:r>
            <a:r>
              <a:rPr lang="en-US" sz="1200" b="1" i="0" kern="1200" dirty="0">
                <a:solidFill>
                  <a:schemeClr val="tx1"/>
                </a:solidFill>
                <a:effectLst/>
                <a:latin typeface="+mn-lt"/>
                <a:ea typeface="+mn-ea"/>
                <a:cs typeface="+mn-cs"/>
              </a:rPr>
              <a:t>can also be used for non-type parameters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ellipsis operator </a:t>
            </a:r>
            <a:r>
              <a:rPr lang="en-US" sz="1200" b="1" i="0" kern="1200" dirty="0">
                <a:solidFill>
                  <a:schemeClr val="tx1"/>
                </a:solidFill>
                <a:effectLst/>
                <a:latin typeface="+mn-lt"/>
                <a:ea typeface="+mn-ea"/>
                <a:cs typeface="+mn-cs"/>
              </a:rPr>
              <a:t>occurs to the right of a template</a:t>
            </a:r>
            <a:r>
              <a:rPr lang="en-US" sz="1200" b="0" i="0" kern="1200" dirty="0">
                <a:solidFill>
                  <a:schemeClr val="tx1"/>
                </a:solidFill>
                <a:effectLst/>
                <a:latin typeface="+mn-lt"/>
                <a:ea typeface="+mn-ea"/>
                <a:cs typeface="+mn-cs"/>
              </a:rPr>
              <a:t>, it </a:t>
            </a:r>
            <a:r>
              <a:rPr lang="en-US" sz="1200" b="1" i="0" kern="1200" dirty="0">
                <a:solidFill>
                  <a:schemeClr val="tx1"/>
                </a:solidFill>
                <a:effectLst/>
                <a:latin typeface="+mn-lt"/>
                <a:ea typeface="+mn-ea"/>
                <a:cs typeface="+mn-cs"/>
              </a:rPr>
              <a:t>unpacks the parameter packs into separate arguments</a:t>
            </a:r>
            <a:r>
              <a:rPr lang="en-US" sz="1200" b="0" i="0" kern="1200" dirty="0">
                <a:solidFill>
                  <a:schemeClr val="tx1"/>
                </a:solidFill>
                <a:effectLst/>
                <a:latin typeface="+mn-lt"/>
                <a:ea typeface="+mn-ea"/>
                <a:cs typeface="+mn-cs"/>
              </a:rPr>
              <a:t>, like the </a:t>
            </a:r>
            <a:r>
              <a:rPr lang="en-US" dirty="0" err="1"/>
              <a:t>args</a:t>
            </a:r>
            <a:r>
              <a:rPr lang="en-US" dirty="0"/>
              <a:t>...</a:t>
            </a:r>
            <a:r>
              <a:rPr lang="en-US" sz="1200" b="0" i="0" kern="1200" dirty="0">
                <a:solidFill>
                  <a:schemeClr val="tx1"/>
                </a:solidFill>
                <a:effectLst/>
                <a:latin typeface="+mn-lt"/>
                <a:ea typeface="+mn-ea"/>
                <a:cs typeface="+mn-cs"/>
              </a:rPr>
              <a:t> in the body of </a:t>
            </a:r>
            <a:r>
              <a:rPr lang="en-US" dirty="0" err="1"/>
              <a:t>printf</a:t>
            </a:r>
            <a:r>
              <a:rPr lang="en-US" sz="1200" b="0" i="0" kern="1200" dirty="0">
                <a:solidFill>
                  <a:schemeClr val="tx1"/>
                </a:solidFill>
                <a:effectLst/>
                <a:latin typeface="+mn-lt"/>
                <a:ea typeface="+mn-ea"/>
                <a:cs typeface="+mn-cs"/>
              </a:rPr>
              <a:t> below. </a:t>
            </a:r>
          </a:p>
          <a:p>
            <a:r>
              <a:rPr lang="en-US" sz="1200" b="0" i="0" kern="1200" dirty="0">
                <a:solidFill>
                  <a:schemeClr val="tx1"/>
                </a:solidFill>
                <a:effectLst/>
                <a:latin typeface="+mn-lt"/>
                <a:ea typeface="+mn-ea"/>
                <a:cs typeface="+mn-cs"/>
              </a:rPr>
              <a:t>-&gt; </a:t>
            </a:r>
            <a:r>
              <a:rPr lang="en-US" sz="1200" b="1" i="0" kern="1200" dirty="0">
                <a:solidFill>
                  <a:schemeClr val="tx1"/>
                </a:solidFill>
                <a:effectLst/>
                <a:latin typeface="+mn-lt"/>
                <a:ea typeface="+mn-ea"/>
                <a:cs typeface="+mn-cs"/>
              </a:rPr>
              <a:t>use of an ellipsis operator in the code causes the whole expression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to be repeated for every subsequent argument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Parameter pack = </a:t>
            </a:r>
            <a:r>
              <a:rPr lang="en-US" sz="1200" b="0" i="0" kern="1200" dirty="0">
                <a:solidFill>
                  <a:schemeClr val="tx1"/>
                </a:solidFill>
                <a:effectLst/>
                <a:latin typeface="+mn-lt"/>
                <a:ea typeface="+mn-ea"/>
                <a:cs typeface="+mn-cs"/>
              </a:rPr>
              <a:t>template parameter that accepts zero or more template arguments (non-types, types, or templates). </a:t>
            </a:r>
          </a:p>
          <a:p>
            <a:r>
              <a:rPr lang="en-US" sz="1200" b="0" i="0" kern="1200" dirty="0">
                <a:solidFill>
                  <a:schemeClr val="tx1"/>
                </a:solidFill>
                <a:effectLst/>
                <a:latin typeface="+mn-lt"/>
                <a:ea typeface="+mn-ea"/>
                <a:cs typeface="+mn-cs"/>
              </a:rPr>
              <a:t>A function parameter pack is a function parameter that accepts zero or more function arguments.</a:t>
            </a:r>
          </a:p>
          <a:p>
            <a:r>
              <a:rPr lang="en-US" sz="1200" b="0" i="0" kern="1200" dirty="0">
                <a:solidFill>
                  <a:schemeClr val="tx1"/>
                </a:solidFill>
                <a:effectLst/>
                <a:latin typeface="+mn-lt"/>
                <a:ea typeface="+mn-ea"/>
                <a:cs typeface="+mn-cs"/>
              </a:rPr>
              <a:t>A template with at least one parameter pack is called a </a:t>
            </a:r>
            <a:r>
              <a:rPr lang="en-US" sz="1200" b="0" i="1" kern="1200" dirty="0">
                <a:solidFill>
                  <a:schemeClr val="tx1"/>
                </a:solidFill>
                <a:effectLst/>
                <a:latin typeface="+mn-lt"/>
                <a:ea typeface="+mn-ea"/>
                <a:cs typeface="+mn-cs"/>
              </a:rPr>
              <a:t>variadic template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54</a:t>
            </a:fld>
            <a:endParaRPr lang="de-DE"/>
          </a:p>
        </p:txBody>
      </p:sp>
    </p:spTree>
    <p:extLst>
      <p:ext uri="{BB962C8B-B14F-4D97-AF65-F5344CB8AC3E}">
        <p14:creationId xmlns:p14="http://schemas.microsoft.com/office/powerpoint/2010/main" val="1594768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variadic parameters themselves are </a:t>
            </a:r>
            <a:r>
              <a:rPr lang="en-US" sz="1200" b="1" i="0" kern="1200" dirty="0">
                <a:solidFill>
                  <a:schemeClr val="tx1"/>
                </a:solidFill>
                <a:effectLst/>
                <a:latin typeface="+mn-lt"/>
                <a:ea typeface="+mn-ea"/>
                <a:cs typeface="+mn-cs"/>
              </a:rPr>
              <a:t>not  </a:t>
            </a:r>
            <a:r>
              <a:rPr lang="en-US" sz="1200" b="1" i="0" kern="1200" dirty="0" err="1">
                <a:solidFill>
                  <a:schemeClr val="tx1"/>
                </a:solidFill>
                <a:effectLst/>
                <a:latin typeface="+mn-lt"/>
                <a:ea typeface="+mn-ea"/>
                <a:cs typeface="+mn-cs"/>
              </a:rPr>
              <a:t>nicht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ohne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weiteres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verfügbar</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the implementation of a function or class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variadic template version of </a:t>
            </a:r>
            <a:r>
              <a:rPr lang="en-US" b="1" i="0" dirty="0" err="1"/>
              <a:t>printf</a:t>
            </a:r>
            <a:r>
              <a:rPr lang="en-US" sz="1200" b="1" i="0" kern="1200" dirty="0">
                <a:solidFill>
                  <a:schemeClr val="tx1"/>
                </a:solidFill>
                <a:effectLst/>
                <a:latin typeface="+mn-lt"/>
                <a:ea typeface="+mn-ea"/>
                <a:cs typeface="+mn-cs"/>
              </a:rPr>
              <a:t> calls itself</a:t>
            </a:r>
            <a:r>
              <a:rPr lang="en-US" sz="1200" b="0" i="0" kern="1200" dirty="0">
                <a:solidFill>
                  <a:schemeClr val="tx1"/>
                </a:solidFill>
                <a:effectLst/>
                <a:latin typeface="+mn-lt"/>
                <a:ea typeface="+mn-ea"/>
                <a:cs typeface="+mn-cs"/>
              </a:rPr>
              <a:t>, ! or (in the event that </a:t>
            </a:r>
            <a:r>
              <a:rPr lang="en-US" dirty="0" err="1"/>
              <a:t>args</a:t>
            </a:r>
            <a:r>
              <a:rPr lang="en-US" dirty="0"/>
              <a:t>...</a:t>
            </a:r>
            <a:r>
              <a:rPr lang="en-US" sz="1200" b="0" i="0" kern="1200" dirty="0">
                <a:solidFill>
                  <a:schemeClr val="tx1"/>
                </a:solidFill>
                <a:effectLst/>
                <a:latin typeface="+mn-lt"/>
                <a:ea typeface="+mn-ea"/>
                <a:cs typeface="+mn-cs"/>
              </a:rPr>
              <a:t> is empty) calls the base case.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t>
            </a:r>
            <a:r>
              <a:rPr lang="en-US" sz="1200" b="1" i="0" kern="1200" dirty="0">
                <a:solidFill>
                  <a:schemeClr val="tx1"/>
                </a:solidFill>
                <a:effectLst/>
                <a:latin typeface="+mn-lt"/>
                <a:ea typeface="+mn-ea"/>
                <a:cs typeface="+mn-cs"/>
              </a:rPr>
              <a:t>no simple mechanism to iterate over the values of the variadic templ</a:t>
            </a:r>
            <a:r>
              <a:rPr lang="en-US" sz="1200" b="0" i="0" kern="1200" dirty="0">
                <a:solidFill>
                  <a:schemeClr val="tx1"/>
                </a:solidFill>
                <a:effectLst/>
                <a:latin typeface="+mn-lt"/>
                <a:ea typeface="+mn-ea"/>
                <a:cs typeface="+mn-cs"/>
              </a:rPr>
              <a:t>ate. </a:t>
            </a:r>
          </a:p>
          <a:p>
            <a:r>
              <a:rPr lang="en-US" sz="1200" b="1" i="0" kern="1200" dirty="0">
                <a:solidFill>
                  <a:schemeClr val="tx1"/>
                </a:solidFill>
                <a:effectLst/>
                <a:latin typeface="+mn-lt"/>
                <a:ea typeface="+mn-ea"/>
                <a:cs typeface="+mn-cs"/>
              </a:rPr>
              <a:t>several ways: </a:t>
            </a:r>
          </a:p>
          <a:p>
            <a:r>
              <a:rPr lang="en-US" sz="1200" b="1" i="0" kern="1200" dirty="0">
                <a:solidFill>
                  <a:schemeClr val="tx1"/>
                </a:solidFill>
                <a:effectLst/>
                <a:latin typeface="+mn-lt"/>
                <a:ea typeface="+mn-ea"/>
                <a:cs typeface="+mn-cs"/>
              </a:rPr>
              <a:t>function overloading</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or — if the function can simply </a:t>
            </a:r>
            <a:r>
              <a:rPr lang="en-US" sz="1200" b="1" i="0" kern="1200" dirty="0">
                <a:solidFill>
                  <a:schemeClr val="tx1"/>
                </a:solidFill>
                <a:effectLst/>
                <a:latin typeface="+mn-lt"/>
                <a:ea typeface="+mn-ea"/>
                <a:cs typeface="+mn-cs"/>
              </a:rPr>
              <a:t>pick one argument at a time </a:t>
            </a:r>
            <a:r>
              <a:rPr lang="en-US" sz="1200" b="0" i="0" kern="1200" dirty="0">
                <a:solidFill>
                  <a:schemeClr val="tx1"/>
                </a:solidFill>
                <a:effectLst/>
                <a:latin typeface="+mn-lt"/>
                <a:ea typeface="+mn-ea"/>
                <a:cs typeface="+mn-cs"/>
              </a:rPr>
              <a:t>— using a dumb expansion marker: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"pass" function is necessary, since the expansion of the argument pack proceeds by separating the function call arguments by commas,</a:t>
            </a:r>
          </a:p>
          <a:p>
            <a:endParaRPr lang="en-US" sz="1200" b="0" i="0" kern="1200" dirty="0">
              <a:solidFill>
                <a:schemeClr val="tx1"/>
              </a:solidFill>
              <a:effectLst/>
              <a:latin typeface="+mn-lt"/>
              <a:ea typeface="+mn-ea"/>
              <a:cs typeface="+mn-cs"/>
            </a:endParaRPr>
          </a:p>
          <a:p>
            <a:r>
              <a:rPr lang="de-DE" dirty="0"/>
              <a:t>https://en.wikipedia.org/wiki/Variadic_template</a:t>
            </a:r>
          </a:p>
          <a:p>
            <a:endParaRPr lang="de-DE" dirty="0"/>
          </a:p>
          <a:p>
            <a:r>
              <a:rPr lang="de-DE" dirty="0"/>
              <a:t>http://en.cppreference.com/w/cpp/language/parameter_pack</a:t>
            </a:r>
          </a:p>
        </p:txBody>
      </p:sp>
      <p:sp>
        <p:nvSpPr>
          <p:cNvPr id="4" name="Foliennummernplatzhalter 3"/>
          <p:cNvSpPr>
            <a:spLocks noGrp="1"/>
          </p:cNvSpPr>
          <p:nvPr>
            <p:ph type="sldNum" sz="quarter" idx="10"/>
          </p:nvPr>
        </p:nvSpPr>
        <p:spPr/>
        <p:txBody>
          <a:bodyPr/>
          <a:lstStyle/>
          <a:p>
            <a:fld id="{A51FD59E-D88A-46E9-B6FF-6BA8981EC11B}" type="slidenum">
              <a:rPr lang="de-DE" smtClean="0"/>
              <a:t>55</a:t>
            </a:fld>
            <a:endParaRPr lang="de-DE"/>
          </a:p>
        </p:txBody>
      </p:sp>
    </p:spTree>
    <p:extLst>
      <p:ext uri="{BB962C8B-B14F-4D97-AF65-F5344CB8AC3E}">
        <p14:creationId xmlns:p14="http://schemas.microsoft.com/office/powerpoint/2010/main" val="596479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https://stackoverflow.com/questions/1224306/template-metaprogramming-i-still-dont-get-it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Gestaltung</a:t>
            </a:r>
            <a:r>
              <a:rPr lang="en-US" dirty="0"/>
              <a:t> </a:t>
            </a:r>
            <a:r>
              <a:rPr lang="en-US" dirty="0" err="1"/>
              <a:t>neuer</a:t>
            </a:r>
            <a:r>
              <a:rPr lang="en-US" dirty="0"/>
              <a:t> </a:t>
            </a:r>
            <a:r>
              <a:rPr lang="en-US" dirty="0" err="1"/>
              <a:t>Sprachmittel</a:t>
            </a:r>
            <a:r>
              <a:rPr lang="en-US" dirty="0"/>
              <a:t> (DSL, DSEL)</a:t>
            </a:r>
          </a:p>
          <a:p>
            <a:endParaRPr lang="de-DE" dirty="0"/>
          </a:p>
        </p:txBody>
      </p:sp>
      <p:sp>
        <p:nvSpPr>
          <p:cNvPr id="4" name="Foliennummernplatzhalter 3"/>
          <p:cNvSpPr>
            <a:spLocks noGrp="1"/>
          </p:cNvSpPr>
          <p:nvPr>
            <p:ph type="sldNum" sz="quarter" idx="10"/>
          </p:nvPr>
        </p:nvSpPr>
        <p:spPr/>
        <p:txBody>
          <a:bodyPr/>
          <a:lstStyle/>
          <a:p>
            <a:fld id="{3E48D0CF-DC2C-4E2E-A405-B2F26DFDA715}" type="slidenum">
              <a:rPr lang="de-DE" smtClean="0"/>
              <a:t>56</a:t>
            </a:fld>
            <a:endParaRPr lang="de-DE"/>
          </a:p>
        </p:txBody>
      </p:sp>
    </p:spTree>
    <p:extLst>
      <p:ext uri="{BB962C8B-B14F-4D97-AF65-F5344CB8AC3E}">
        <p14:creationId xmlns:p14="http://schemas.microsoft.com/office/powerpoint/2010/main" val="3641317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E48D0CF-DC2C-4E2E-A405-B2F26DFDA715}" type="slidenum">
              <a:rPr lang="de-DE" smtClean="0"/>
              <a:t>59</a:t>
            </a:fld>
            <a:endParaRPr lang="de-DE"/>
          </a:p>
        </p:txBody>
      </p:sp>
    </p:spTree>
    <p:extLst>
      <p:ext uri="{BB962C8B-B14F-4D97-AF65-F5344CB8AC3E}">
        <p14:creationId xmlns:p14="http://schemas.microsoft.com/office/powerpoint/2010/main" val="316108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Erlaubt </a:t>
            </a:r>
            <a:r>
              <a:rPr lang="de-DE" dirty="0" err="1"/>
              <a:t>implementierung</a:t>
            </a:r>
            <a:r>
              <a:rPr lang="de-DE" dirty="0"/>
              <a:t> von </a:t>
            </a:r>
            <a:r>
              <a:rPr lang="de-DE" dirty="0" err="1"/>
              <a:t>basis</a:t>
            </a:r>
            <a:r>
              <a:rPr lang="de-DE" dirty="0"/>
              <a:t> </a:t>
            </a:r>
            <a:r>
              <a:rPr lang="de-DE" dirty="0" err="1"/>
              <a:t>operationen</a:t>
            </a:r>
            <a:r>
              <a:rPr lang="de-DE" dirty="0"/>
              <a:t> für eigen erstellte </a:t>
            </a:r>
            <a:r>
              <a:rPr lang="de-DE" dirty="0" err="1"/>
              <a:t>klassen</a:t>
            </a:r>
            <a:r>
              <a:rPr lang="de-DE" dirty="0"/>
              <a:t> / </a:t>
            </a:r>
            <a:r>
              <a:rPr lang="de-DE" dirty="0" err="1"/>
              <a:t>objekte</a:t>
            </a:r>
            <a:endParaRPr lang="de-DE" dirty="0"/>
          </a:p>
          <a:p>
            <a:endParaRPr lang="de-DE" dirty="0"/>
          </a:p>
          <a:p>
            <a:r>
              <a:rPr lang="de-DE" dirty="0"/>
              <a:t>Nur da wo es auch sinn macht</a:t>
            </a:r>
          </a:p>
          <a:p>
            <a:endParaRPr lang="de-DE" dirty="0"/>
          </a:p>
          <a:p>
            <a:r>
              <a:rPr lang="de-DE" dirty="0" err="1"/>
              <a:t>extraction</a:t>
            </a:r>
            <a:endParaRPr lang="de-DE" dirty="0"/>
          </a:p>
          <a:p>
            <a:r>
              <a:rPr lang="de-DE" dirty="0" err="1"/>
              <a:t>insertion</a:t>
            </a:r>
            <a:endParaRPr lang="de-DE" dirty="0"/>
          </a:p>
          <a:p>
            <a:r>
              <a:rPr lang="de-DE" dirty="0" err="1"/>
              <a:t>assign</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7</a:t>
            </a:fld>
            <a:endParaRPr lang="de-DE"/>
          </a:p>
        </p:txBody>
      </p:sp>
    </p:spTree>
    <p:extLst>
      <p:ext uri="{BB962C8B-B14F-4D97-AF65-F5344CB8AC3E}">
        <p14:creationId xmlns:p14="http://schemas.microsoft.com/office/powerpoint/2010/main" val="328674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Keine </a:t>
            </a:r>
            <a:r>
              <a:rPr lang="de-DE" dirty="0" err="1"/>
              <a:t>built</a:t>
            </a:r>
            <a:r>
              <a:rPr lang="de-DE" dirty="0"/>
              <a:t>-in </a:t>
            </a:r>
            <a:r>
              <a:rPr lang="de-DE" dirty="0" err="1"/>
              <a:t>types</a:t>
            </a:r>
            <a:r>
              <a:rPr lang="de-DE" dirty="0"/>
              <a:t> überladen</a:t>
            </a:r>
          </a:p>
          <a:p>
            <a:r>
              <a:rPr lang="de-DE" dirty="0"/>
              <a:t>-&gt; 1 </a:t>
            </a:r>
            <a:r>
              <a:rPr lang="de-DE" dirty="0" err="1"/>
              <a:t>argument</a:t>
            </a:r>
            <a:r>
              <a:rPr lang="de-DE" dirty="0"/>
              <a:t> muss </a:t>
            </a:r>
            <a:r>
              <a:rPr lang="de-DE" dirty="0" err="1"/>
              <a:t>object</a:t>
            </a:r>
            <a:r>
              <a:rPr lang="de-DE" dirty="0"/>
              <a:t> sein</a:t>
            </a:r>
          </a:p>
          <a:p>
            <a:endParaRPr lang="de-DE" dirty="0"/>
          </a:p>
          <a:p>
            <a:r>
              <a:rPr lang="de-DE" dirty="0"/>
              <a:t>Keine neuen </a:t>
            </a:r>
            <a:r>
              <a:rPr lang="de-DE" dirty="0" err="1"/>
              <a:t>operatoren</a:t>
            </a:r>
            <a:endParaRPr lang="de-DE" dirty="0"/>
          </a:p>
          <a:p>
            <a:r>
              <a:rPr lang="de-DE" dirty="0"/>
              <a:t>-&gt; nur die von der </a:t>
            </a:r>
            <a:r>
              <a:rPr lang="de-DE" dirty="0" err="1"/>
              <a:t>sprache</a:t>
            </a:r>
            <a:r>
              <a:rPr lang="de-DE" dirty="0"/>
              <a:t> definierten / bereitgestellten und überladbaren</a:t>
            </a:r>
          </a:p>
          <a:p>
            <a:endParaRPr lang="de-DE" dirty="0"/>
          </a:p>
          <a:p>
            <a:r>
              <a:rPr lang="de-DE" dirty="0"/>
              <a:t>Erlaubt nicht:</a:t>
            </a:r>
          </a:p>
          <a:p>
            <a:r>
              <a:rPr lang="de-DE" dirty="0"/>
              <a:t>Nummer der </a:t>
            </a:r>
            <a:r>
              <a:rPr lang="de-DE" dirty="0" err="1"/>
              <a:t>operanden</a:t>
            </a:r>
            <a:endParaRPr lang="de-DE" dirty="0"/>
          </a:p>
          <a:p>
            <a:r>
              <a:rPr lang="de-DE" dirty="0"/>
              <a:t>Vorrang und </a:t>
            </a:r>
            <a:r>
              <a:rPr lang="de-DE" dirty="0" err="1"/>
              <a:t>Assoziativität</a:t>
            </a:r>
            <a:endParaRPr lang="de-DE" dirty="0"/>
          </a:p>
          <a:p>
            <a:r>
              <a:rPr lang="de-DE" dirty="0"/>
              <a:t>Default </a:t>
            </a:r>
            <a:r>
              <a:rPr lang="de-DE" dirty="0" err="1"/>
              <a:t>arguments</a:t>
            </a:r>
            <a:r>
              <a:rPr lang="de-DE" dirty="0"/>
              <a:t> von </a:t>
            </a:r>
            <a:r>
              <a:rPr lang="de-DE" dirty="0" err="1"/>
              <a:t>operatoren</a:t>
            </a:r>
            <a:r>
              <a:rPr lang="de-DE" dirty="0"/>
              <a:t> ( </a:t>
            </a:r>
            <a:r>
              <a:rPr lang="de-DE" dirty="0" err="1"/>
              <a:t>zb</a:t>
            </a:r>
            <a:r>
              <a:rPr lang="de-DE" dirty="0"/>
              <a:t> &lt;&lt; für </a:t>
            </a:r>
            <a:r>
              <a:rPr lang="de-DE" dirty="0" err="1"/>
              <a:t>ostream</a:t>
            </a:r>
            <a:r>
              <a:rPr lang="de-DE" dirty="0"/>
              <a:t>)</a:t>
            </a:r>
          </a:p>
          <a:p>
            <a:endParaRPr lang="de-DE" dirty="0"/>
          </a:p>
          <a:p>
            <a:endParaRPr lang="de-DE" dirty="0"/>
          </a:p>
          <a:p>
            <a:r>
              <a:rPr lang="de-DE" dirty="0"/>
              <a:t>Sollte nicht verändern:</a:t>
            </a:r>
          </a:p>
          <a:p>
            <a:r>
              <a:rPr lang="de-DE" dirty="0"/>
              <a:t>Bedeutung</a:t>
            </a:r>
          </a:p>
          <a:p>
            <a:r>
              <a:rPr lang="de-DE" dirty="0"/>
              <a:t>Ursprüngliches / natives Verhalten </a:t>
            </a:r>
          </a:p>
          <a:p>
            <a:r>
              <a:rPr lang="de-DE" dirty="0"/>
              <a:t>Data </a:t>
            </a:r>
            <a:r>
              <a:rPr lang="de-DE" dirty="0" err="1"/>
              <a:t>types</a:t>
            </a:r>
            <a:r>
              <a:rPr lang="de-DE" dirty="0"/>
              <a:t> und den resultierenden wert</a:t>
            </a:r>
          </a:p>
          <a:p>
            <a:r>
              <a:rPr lang="de-DE" dirty="0"/>
              <a:t>Konsistente </a:t>
            </a:r>
            <a:r>
              <a:rPr lang="de-DE" dirty="0" err="1"/>
              <a:t>definitionen</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8</a:t>
            </a:fld>
            <a:endParaRPr lang="de-DE"/>
          </a:p>
        </p:txBody>
      </p:sp>
    </p:spTree>
    <p:extLst>
      <p:ext uri="{BB962C8B-B14F-4D97-AF65-F5344CB8AC3E}">
        <p14:creationId xmlns:p14="http://schemas.microsoft.com/office/powerpoint/2010/main" val="115923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operators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(scope resolution),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(member access),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(member access through pointer to member), and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(ternary conditional) cannot be overloaded.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&amp;&amp;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lose short-circuit 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Short-circuit evaluation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minimal evaluation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McCarthy evaluation</a:t>
            </a:r>
            <a:r>
              <a:rPr lang="en-US" sz="1200" b="0" i="0" kern="1200" dirty="0">
                <a:solidFill>
                  <a:schemeClr val="tx1"/>
                </a:solidFill>
                <a:effectLst/>
                <a:latin typeface="+mn-lt"/>
                <a:ea typeface="+mn-ea"/>
                <a:cs typeface="+mn-cs"/>
              </a:rPr>
              <a:t> (after </a:t>
            </a:r>
            <a:r>
              <a:rPr lang="en-US" sz="1200" b="0" i="0" u="none" strike="noStrike" kern="1200" dirty="0">
                <a:solidFill>
                  <a:schemeClr val="tx1"/>
                </a:solidFill>
                <a:effectLst/>
                <a:latin typeface="+mn-lt"/>
                <a:ea typeface="+mn-ea"/>
                <a:cs typeface="+mn-cs"/>
                <a:hlinkClick r:id="rId3" tooltip="John McCarthy (computer scientist)"/>
              </a:rPr>
              <a:t>John McCarthy</a:t>
            </a:r>
            <a:r>
              <a:rPr lang="en-US" sz="1200" b="0" i="0" kern="1200" dirty="0">
                <a:solidFill>
                  <a:schemeClr val="tx1"/>
                </a:solidFill>
                <a:effectLst/>
                <a:latin typeface="+mn-lt"/>
                <a:ea typeface="+mn-ea"/>
                <a:cs typeface="+mn-cs"/>
              </a:rPr>
              <a:t>) is the semantics of some </a:t>
            </a:r>
            <a:r>
              <a:rPr lang="en-US" sz="1200" b="0" i="0" u="none" strike="noStrike" kern="1200" dirty="0">
                <a:solidFill>
                  <a:schemeClr val="tx1"/>
                </a:solidFill>
                <a:effectLst/>
                <a:latin typeface="+mn-lt"/>
                <a:ea typeface="+mn-ea"/>
                <a:cs typeface="+mn-cs"/>
                <a:hlinkClick r:id="rId4" tooltip="Logical connective"/>
              </a:rPr>
              <a:t>Boolean operators</a:t>
            </a:r>
            <a:r>
              <a:rPr lang="en-US" sz="1200" b="0" i="0" kern="1200" dirty="0">
                <a:solidFill>
                  <a:schemeClr val="tx1"/>
                </a:solidFill>
                <a:effectLst/>
                <a:latin typeface="+mn-lt"/>
                <a:ea typeface="+mn-ea"/>
                <a:cs typeface="+mn-cs"/>
              </a:rPr>
              <a:t> in some </a:t>
            </a:r>
            <a:r>
              <a:rPr lang="en-US" sz="1200" b="0" i="0" u="none" strike="noStrike" kern="1200" dirty="0">
                <a:solidFill>
                  <a:schemeClr val="tx1"/>
                </a:solidFill>
                <a:effectLst/>
                <a:latin typeface="+mn-lt"/>
                <a:ea typeface="+mn-ea"/>
                <a:cs typeface="+mn-cs"/>
                <a:hlinkClick r:id="rId5" tooltip="Programming language"/>
              </a:rPr>
              <a:t>programming languages</a:t>
            </a:r>
            <a:r>
              <a:rPr lang="en-US" sz="1200" b="0" i="0" kern="1200" dirty="0">
                <a:solidFill>
                  <a:schemeClr val="tx1"/>
                </a:solidFill>
                <a:effectLst/>
                <a:latin typeface="+mn-lt"/>
                <a:ea typeface="+mn-ea"/>
                <a:cs typeface="+mn-cs"/>
              </a:rPr>
              <a:t> in which the second argument is executed or evaluated only if the first argument does not suffice to determine the value of the expression: when the first argument of the </a:t>
            </a:r>
            <a:r>
              <a:rPr lang="en-US" dirty="0"/>
              <a:t>AND</a:t>
            </a:r>
            <a:r>
              <a:rPr lang="en-US" sz="1200" b="0" i="0" kern="1200" dirty="0">
                <a:solidFill>
                  <a:schemeClr val="tx1"/>
                </a:solidFill>
                <a:effectLst/>
                <a:latin typeface="+mn-lt"/>
                <a:ea typeface="+mn-ea"/>
                <a:cs typeface="+mn-cs"/>
              </a:rPr>
              <a:t> function evaluates to </a:t>
            </a:r>
            <a:r>
              <a:rPr lang="en-US" dirty="0"/>
              <a:t>false</a:t>
            </a:r>
            <a:r>
              <a:rPr lang="en-US" sz="1200" b="0" i="0" kern="1200" dirty="0">
                <a:solidFill>
                  <a:schemeClr val="tx1"/>
                </a:solidFill>
                <a:effectLst/>
                <a:latin typeface="+mn-lt"/>
                <a:ea typeface="+mn-ea"/>
                <a:cs typeface="+mn-cs"/>
              </a:rPr>
              <a:t>, the overall value must be </a:t>
            </a:r>
            <a:r>
              <a:rPr lang="en-US" dirty="0"/>
              <a:t>false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OO of operator </a:t>
            </a:r>
            <a:r>
              <a:rPr lang="en-US" sz="1200" b="1" i="0"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either return a </a:t>
            </a:r>
            <a:r>
              <a:rPr lang="en-US" sz="1200" b="1" i="0" kern="1200" dirty="0">
                <a:solidFill>
                  <a:schemeClr val="tx1"/>
                </a:solidFill>
                <a:effectLst/>
                <a:latin typeface="+mn-lt"/>
                <a:ea typeface="+mn-ea"/>
                <a:cs typeface="+mn-cs"/>
              </a:rPr>
              <a:t>raw pointer or return an object (by reference or by value)</a:t>
            </a:r>
            <a:r>
              <a:rPr lang="en-US" sz="1200" b="0" i="0" kern="1200" dirty="0">
                <a:solidFill>
                  <a:schemeClr val="tx1"/>
                </a:solidFill>
                <a:effectLst/>
                <a:latin typeface="+mn-lt"/>
                <a:ea typeface="+mn-ea"/>
                <a:cs typeface="+mn-cs"/>
              </a:rPr>
              <a:t>, for which operator </a:t>
            </a:r>
            <a:r>
              <a:rPr lang="en-US" sz="1200" b="1" i="0"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is in turn overloaded.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Other than the restrictions above,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 other constraints on what the overloaded operators do, or on the return type (it does not participate in overload resolution),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but in general:  </a:t>
            </a:r>
            <a:r>
              <a:rPr lang="en-US" sz="1200" b="0" i="0" kern="1200" dirty="0">
                <a:solidFill>
                  <a:schemeClr val="tx1"/>
                </a:solidFill>
                <a:effectLst/>
                <a:latin typeface="+mn-lt"/>
                <a:ea typeface="+mn-ea"/>
                <a:cs typeface="+mn-cs"/>
              </a:rPr>
              <a:t>OO man </a:t>
            </a:r>
            <a:r>
              <a:rPr lang="en-US" sz="1200" b="0" i="0" kern="1200" dirty="0" err="1">
                <a:solidFill>
                  <a:schemeClr val="tx1"/>
                </a:solidFill>
                <a:effectLst/>
                <a:latin typeface="+mn-lt"/>
                <a:ea typeface="+mn-ea"/>
                <a:cs typeface="+mn-cs"/>
              </a:rPr>
              <a:t>erwartet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eigens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überladene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operatoren</a:t>
            </a:r>
            <a:r>
              <a:rPr lang="en-US" sz="1200" b="0" i="0" kern="1200" dirty="0">
                <a:solidFill>
                  <a:schemeClr val="tx1"/>
                </a:solidFill>
                <a:effectLst/>
                <a:latin typeface="+mn-lt"/>
                <a:ea typeface="+mn-ea"/>
                <a:cs typeface="+mn-cs"/>
              </a:rPr>
              <a:t> so </a:t>
            </a:r>
            <a:r>
              <a:rPr lang="en-US" sz="1200" b="0" i="0" kern="1200" dirty="0" err="1">
                <a:solidFill>
                  <a:schemeClr val="tx1"/>
                </a:solidFill>
                <a:effectLst/>
                <a:latin typeface="+mn-lt"/>
                <a:ea typeface="+mn-ea"/>
                <a:cs typeface="+mn-cs"/>
              </a:rPr>
              <a:t>nativ</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mögl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verhalten</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operator+ is expected to add, rather than multiply its arguments,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operator= is expected to assign,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related operators are expected to behave similarly (operator+ and operator+= do the same addition-like operation). </a:t>
            </a:r>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9</a:t>
            </a:fld>
            <a:endParaRPr lang="de-DE"/>
          </a:p>
        </p:txBody>
      </p:sp>
    </p:spTree>
    <p:extLst>
      <p:ext uri="{BB962C8B-B14F-4D97-AF65-F5344CB8AC3E}">
        <p14:creationId xmlns:p14="http://schemas.microsoft.com/office/powerpoint/2010/main" val="284471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it is similar to overloading functions </a:t>
            </a:r>
          </a:p>
          <a:p>
            <a:pPr lvl="1"/>
            <a:r>
              <a:rPr lang="en-US" dirty="0"/>
              <a:t>except the </a:t>
            </a:r>
            <a:r>
              <a:rPr lang="en-US" b="1" dirty="0"/>
              <a:t>function name &lt;-&gt;</a:t>
            </a:r>
            <a:r>
              <a:rPr lang="en-US" dirty="0"/>
              <a:t> keyword operator + operator’s symbol </a:t>
            </a:r>
          </a:p>
          <a:p>
            <a:endParaRPr lang="de-DE" dirty="0"/>
          </a:p>
          <a:p>
            <a:r>
              <a:rPr lang="de-DE" dirty="0"/>
              <a:t>Schöner und leichter zu verstehen als </a:t>
            </a:r>
            <a:r>
              <a:rPr lang="de-DE" dirty="0" err="1"/>
              <a:t>fkt</a:t>
            </a:r>
            <a:r>
              <a:rPr lang="de-DE" dirty="0"/>
              <a:t> </a:t>
            </a:r>
            <a:r>
              <a:rPr lang="de-DE" dirty="0" err="1"/>
              <a:t>calls</a:t>
            </a:r>
            <a:endParaRPr lang="de-DE" dirty="0"/>
          </a:p>
          <a:p>
            <a:endParaRPr lang="de-DE" dirty="0"/>
          </a:p>
          <a:p>
            <a:r>
              <a:rPr lang="de-DE" dirty="0"/>
              <a:t>Sensitiv zu </a:t>
            </a:r>
            <a:r>
              <a:rPr lang="de-DE" dirty="0" err="1"/>
              <a:t>kontext</a:t>
            </a:r>
            <a:r>
              <a:rPr lang="de-DE" dirty="0"/>
              <a:t> =&gt; addieren von äpfeln versteht jeder sofort, Addieren von Brüchen auch</a:t>
            </a:r>
          </a:p>
          <a:p>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10</a:t>
            </a:fld>
            <a:endParaRPr lang="de-DE"/>
          </a:p>
        </p:txBody>
      </p:sp>
    </p:spTree>
    <p:extLst>
      <p:ext uri="{BB962C8B-B14F-4D97-AF65-F5344CB8AC3E}">
        <p14:creationId xmlns:p14="http://schemas.microsoft.com/office/powerpoint/2010/main" val="133142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Usable</a:t>
            </a:r>
            <a:r>
              <a:rPr lang="de-DE" dirty="0"/>
              <a:t> </a:t>
            </a:r>
            <a:r>
              <a:rPr lang="de-DE" dirty="0" err="1"/>
              <a:t>for</a:t>
            </a:r>
            <a:r>
              <a:rPr lang="de-DE" dirty="0"/>
              <a:t> </a:t>
            </a:r>
            <a:r>
              <a:rPr lang="de-DE" dirty="0" err="1"/>
              <a:t>structs</a:t>
            </a:r>
            <a:r>
              <a:rPr lang="de-DE" dirty="0"/>
              <a:t> and </a:t>
            </a:r>
            <a:r>
              <a:rPr lang="de-DE" dirty="0" err="1"/>
              <a:t>classes</a:t>
            </a:r>
            <a:r>
              <a:rPr lang="de-DE" dirty="0"/>
              <a:t>!</a:t>
            </a:r>
          </a:p>
          <a:p>
            <a:endParaRPr lang="de-DE" dirty="0"/>
          </a:p>
          <a:p>
            <a:endParaRPr lang="de-DE" dirty="0"/>
          </a:p>
          <a:p>
            <a:r>
              <a:rPr lang="en-US" dirty="0"/>
              <a:t>operands = arguments for functions </a:t>
            </a:r>
          </a:p>
          <a:p>
            <a:endParaRPr lang="en-US" dirty="0"/>
          </a:p>
          <a:p>
            <a:endParaRPr lang="en-US" dirty="0"/>
          </a:p>
          <a:p>
            <a:r>
              <a:rPr lang="en-US" dirty="0"/>
              <a:t>the arguments represent the operator's operands ( scroll back auf </a:t>
            </a:r>
            <a:r>
              <a:rPr lang="en-US" dirty="0" err="1"/>
              <a:t>object.add</a:t>
            </a:r>
            <a:r>
              <a:rPr lang="en-US" dirty="0"/>
              <a:t>())</a:t>
            </a:r>
          </a:p>
          <a:p>
            <a:endParaRPr lang="en-US" dirty="0"/>
          </a:p>
          <a:p>
            <a:endParaRPr lang="en-US" dirty="0"/>
          </a:p>
          <a:p>
            <a:r>
              <a:rPr lang="en-US" dirty="0"/>
              <a:t>operands become the actual arguments of the "function call“</a:t>
            </a:r>
          </a:p>
          <a:p>
            <a:endParaRPr lang="en-US" dirty="0"/>
          </a:p>
          <a:p>
            <a:r>
              <a:rPr lang="en-US" dirty="0" err="1"/>
              <a:t>Formale</a:t>
            </a:r>
            <a:r>
              <a:rPr lang="en-US" dirty="0"/>
              <a:t> </a:t>
            </a:r>
            <a:r>
              <a:rPr lang="en-US" dirty="0" err="1"/>
              <a:t>argumente</a:t>
            </a:r>
            <a:r>
              <a:rPr lang="en-US" dirty="0"/>
              <a:t> </a:t>
            </a:r>
            <a:r>
              <a:rPr lang="en-US" dirty="0" err="1"/>
              <a:t>müssen</a:t>
            </a:r>
            <a:r>
              <a:rPr lang="en-US" dirty="0"/>
              <a:t> </a:t>
            </a:r>
            <a:r>
              <a:rPr lang="en-US" dirty="0" err="1"/>
              <a:t>datentyp</a:t>
            </a:r>
            <a:r>
              <a:rPr lang="en-US" dirty="0"/>
              <a:t> </a:t>
            </a:r>
            <a:r>
              <a:rPr lang="en-US" dirty="0" err="1"/>
              <a:t>matchen</a:t>
            </a:r>
            <a:r>
              <a:rPr lang="en-US" dirty="0"/>
              <a:t> </a:t>
            </a:r>
            <a:r>
              <a:rPr lang="en-US" dirty="0" err="1"/>
              <a:t>wie</a:t>
            </a:r>
            <a:r>
              <a:rPr lang="en-US" dirty="0"/>
              <a:t> </a:t>
            </a:r>
            <a:r>
              <a:rPr lang="en-US" dirty="0" err="1"/>
              <a:t>erwartet</a:t>
            </a:r>
            <a:r>
              <a:rPr lang="en-US" dirty="0"/>
              <a:t>, </a:t>
            </a:r>
            <a:r>
              <a:rPr lang="en-US" dirty="0" err="1"/>
              <a:t>oder</a:t>
            </a:r>
            <a:r>
              <a:rPr lang="en-US" dirty="0"/>
              <a:t> </a:t>
            </a:r>
            <a:r>
              <a:rPr lang="en-US" dirty="0" err="1"/>
              <a:t>conversionen</a:t>
            </a:r>
            <a:r>
              <a:rPr lang="en-US" dirty="0"/>
              <a:t> </a:t>
            </a:r>
            <a:r>
              <a:rPr lang="en-US" dirty="0" err="1"/>
              <a:t>existieren</a:t>
            </a:r>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11</a:t>
            </a:fld>
            <a:endParaRPr lang="de-DE"/>
          </a:p>
        </p:txBody>
      </p:sp>
    </p:spTree>
    <p:extLst>
      <p:ext uri="{BB962C8B-B14F-4D97-AF65-F5344CB8AC3E}">
        <p14:creationId xmlns:p14="http://schemas.microsoft.com/office/powerpoint/2010/main" val="41576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OO = </a:t>
            </a:r>
            <a:r>
              <a:rPr lang="en-US" dirty="0" err="1"/>
              <a:t>Fkt</a:t>
            </a:r>
            <a:r>
              <a:rPr lang="en-US" dirty="0"/>
              <a:t> </a:t>
            </a:r>
            <a:r>
              <a:rPr lang="en-US" dirty="0" err="1"/>
              <a:t>aufruf</a:t>
            </a:r>
            <a:endParaRPr lang="en-US" dirty="0"/>
          </a:p>
          <a:p>
            <a:endParaRPr lang="en-US" dirty="0"/>
          </a:p>
          <a:p>
            <a:r>
              <a:rPr lang="en-US" dirty="0" err="1"/>
              <a:t>Keinen</a:t>
            </a:r>
            <a:r>
              <a:rPr lang="en-US" dirty="0"/>
              <a:t> </a:t>
            </a:r>
            <a:r>
              <a:rPr lang="en-US" dirty="0" err="1"/>
              <a:t>grund</a:t>
            </a:r>
            <a:r>
              <a:rPr lang="en-US" dirty="0"/>
              <a:t> </a:t>
            </a:r>
            <a:r>
              <a:rPr lang="en-US" dirty="0" err="1"/>
              <a:t>für</a:t>
            </a:r>
            <a:r>
              <a:rPr lang="en-US" dirty="0"/>
              <a:t> OO  </a:t>
            </a:r>
            <a:r>
              <a:rPr lang="en-US" dirty="0" err="1"/>
              <a:t>verwenden</a:t>
            </a:r>
            <a:r>
              <a:rPr lang="en-US" dirty="0"/>
              <a:t> </a:t>
            </a:r>
            <a:r>
              <a:rPr lang="en-US" dirty="0" err="1"/>
              <a:t>ohne</a:t>
            </a:r>
            <a:r>
              <a:rPr lang="en-US" dirty="0"/>
              <a:t> </a:t>
            </a:r>
            <a:r>
              <a:rPr lang="en-US" dirty="0" err="1"/>
              <a:t>dass</a:t>
            </a:r>
            <a:r>
              <a:rPr lang="en-US" dirty="0"/>
              <a:t> code </a:t>
            </a:r>
            <a:r>
              <a:rPr lang="en-US" dirty="0" err="1"/>
              <a:t>besser</a:t>
            </a:r>
            <a:r>
              <a:rPr lang="en-US" dirty="0"/>
              <a:t> </a:t>
            </a:r>
            <a:r>
              <a:rPr lang="en-US" dirty="0" err="1"/>
              <a:t>lecihter</a:t>
            </a:r>
            <a:r>
              <a:rPr lang="en-US" dirty="0"/>
              <a:t> </a:t>
            </a:r>
            <a:r>
              <a:rPr lang="en-US" dirty="0" err="1"/>
              <a:t>zu</a:t>
            </a:r>
            <a:r>
              <a:rPr lang="en-US" dirty="0"/>
              <a:t> </a:t>
            </a:r>
            <a:r>
              <a:rPr lang="en-US" dirty="0" err="1"/>
              <a:t>lesen</a:t>
            </a:r>
            <a:r>
              <a:rPr lang="en-US" dirty="0"/>
              <a:t> </a:t>
            </a:r>
            <a:r>
              <a:rPr lang="en-US" dirty="0" err="1"/>
              <a:t>wird</a:t>
            </a:r>
            <a:endParaRPr lang="en-US" dirty="0"/>
          </a:p>
          <a:p>
            <a:endParaRPr lang="en-US" dirty="0"/>
          </a:p>
          <a:p>
            <a:r>
              <a:rPr lang="en-US" dirty="0"/>
              <a:t>Code </a:t>
            </a:r>
            <a:r>
              <a:rPr lang="en-US" dirty="0" err="1"/>
              <a:t>wird</a:t>
            </a:r>
            <a:r>
              <a:rPr lang="en-US" dirty="0"/>
              <a:t> </a:t>
            </a:r>
            <a:r>
              <a:rPr lang="en-US" dirty="0" err="1"/>
              <a:t>öfter</a:t>
            </a:r>
            <a:r>
              <a:rPr lang="en-US" dirty="0"/>
              <a:t> </a:t>
            </a:r>
            <a:r>
              <a:rPr lang="en-US" dirty="0" err="1"/>
              <a:t>gelesen</a:t>
            </a:r>
            <a:r>
              <a:rPr lang="en-US" dirty="0"/>
              <a:t> </a:t>
            </a:r>
            <a:r>
              <a:rPr lang="en-US" dirty="0" err="1"/>
              <a:t>als</a:t>
            </a:r>
            <a:r>
              <a:rPr lang="en-US" dirty="0"/>
              <a:t> </a:t>
            </a:r>
            <a:r>
              <a:rPr lang="en-US" dirty="0" err="1"/>
              <a:t>geschrieben</a:t>
            </a:r>
            <a:r>
              <a:rPr lang="en-US" dirty="0"/>
              <a:t>!</a:t>
            </a:r>
          </a:p>
          <a:p>
            <a:endParaRPr lang="en-US" dirty="0"/>
          </a:p>
          <a:p>
            <a:r>
              <a:rPr lang="en-US" dirty="0" err="1"/>
              <a:t>Wann</a:t>
            </a:r>
            <a:r>
              <a:rPr lang="en-US" dirty="0"/>
              <a:t> OO? </a:t>
            </a:r>
          </a:p>
          <a:p>
            <a:r>
              <a:rPr lang="en-US" dirty="0"/>
              <a:t>	</a:t>
            </a:r>
            <a:r>
              <a:rPr lang="en-US" dirty="0" err="1"/>
              <a:t>Existiert</a:t>
            </a:r>
            <a:r>
              <a:rPr lang="en-US" dirty="0"/>
              <a:t> Operator der </a:t>
            </a:r>
            <a:r>
              <a:rPr lang="en-US" dirty="0" err="1"/>
              <a:t>ähnliches</a:t>
            </a:r>
            <a:r>
              <a:rPr lang="en-US" dirty="0"/>
              <a:t> </a:t>
            </a:r>
            <a:r>
              <a:rPr lang="en-US" dirty="0" err="1"/>
              <a:t>Verhalten</a:t>
            </a:r>
            <a:r>
              <a:rPr lang="en-US" dirty="0"/>
              <a:t> </a:t>
            </a:r>
            <a:r>
              <a:rPr lang="en-US" dirty="0" err="1"/>
              <a:t>wie</a:t>
            </a:r>
            <a:r>
              <a:rPr lang="en-US" dirty="0"/>
              <a:t> die operation </a:t>
            </a:r>
            <a:r>
              <a:rPr lang="en-US" dirty="0" err="1"/>
              <a:t>aufweist</a:t>
            </a:r>
            <a:r>
              <a:rPr lang="en-US" dirty="0"/>
              <a:t>?</a:t>
            </a:r>
          </a:p>
          <a:p>
            <a:r>
              <a:rPr lang="en-US" dirty="0"/>
              <a:t>Ja: OO</a:t>
            </a:r>
          </a:p>
          <a:p>
            <a:r>
              <a:rPr lang="en-US" dirty="0"/>
              <a:t>No: use member functions. </a:t>
            </a:r>
          </a:p>
          <a:p>
            <a:endParaRPr lang="en-US" dirty="0"/>
          </a:p>
          <a:p>
            <a:r>
              <a:rPr lang="en-US" dirty="0" err="1"/>
              <a:t>Zusätzlich</a:t>
            </a:r>
            <a:endParaRPr lang="en-US" dirty="0"/>
          </a:p>
          <a:p>
            <a:pPr lvl="1"/>
            <a:r>
              <a:rPr lang="de-DE" dirty="0"/>
              <a:t>welche Datentypen als Operanden zulässig sind</a:t>
            </a:r>
          </a:p>
          <a:p>
            <a:pPr lvl="1"/>
            <a:r>
              <a:rPr lang="de-DE" dirty="0"/>
              <a:t>welche Konvertierungen auf die Operanden angewendet werden können</a:t>
            </a:r>
          </a:p>
          <a:p>
            <a:pPr lvl="1"/>
            <a:r>
              <a:rPr lang="de-DE" dirty="0"/>
              <a:t>ob die Operanden durch die Operation geändert werden oder nicht</a:t>
            </a:r>
          </a:p>
          <a:p>
            <a:pPr lvl="1"/>
            <a:r>
              <a:rPr lang="de-DE" dirty="0"/>
              <a:t>welcher Datentyp als Return zurückgegeben wird</a:t>
            </a:r>
          </a:p>
          <a:p>
            <a:pPr lvl="1"/>
            <a:r>
              <a:rPr lang="de-DE" dirty="0"/>
              <a:t>Return </a:t>
            </a:r>
            <a:r>
              <a:rPr lang="de-DE" dirty="0" err="1"/>
              <a:t>by</a:t>
            </a:r>
            <a:r>
              <a:rPr lang="de-DE" dirty="0"/>
              <a:t> Value</a:t>
            </a:r>
            <a:r>
              <a:rPr lang="en-US" dirty="0"/>
              <a:t>(an object returned by value)</a:t>
            </a:r>
          </a:p>
          <a:p>
            <a:pPr lvl="1"/>
            <a:r>
              <a:rPr lang="en-US" dirty="0"/>
              <a:t>a nonmodifiable </a:t>
            </a:r>
            <a:r>
              <a:rPr lang="en-US" dirty="0" err="1"/>
              <a:t>const</a:t>
            </a:r>
            <a:r>
              <a:rPr lang="en-US" dirty="0"/>
              <a:t> ref to </a:t>
            </a:r>
            <a:r>
              <a:rPr lang="en-US" dirty="0" err="1"/>
              <a:t>obj</a:t>
            </a:r>
            <a:r>
              <a:rPr lang="en-US" dirty="0"/>
              <a:t> (a </a:t>
            </a:r>
            <a:r>
              <a:rPr lang="en-US" dirty="0" err="1"/>
              <a:t>const</a:t>
            </a:r>
            <a:r>
              <a:rPr lang="en-US" dirty="0"/>
              <a:t> reference to an object)</a:t>
            </a:r>
          </a:p>
          <a:p>
            <a:pPr lvl="1"/>
            <a:r>
              <a:rPr lang="en-US" dirty="0"/>
              <a:t>or a modifiable ref to </a:t>
            </a:r>
            <a:r>
              <a:rPr lang="en-US" dirty="0" err="1"/>
              <a:t>obj</a:t>
            </a:r>
            <a:r>
              <a:rPr lang="en-US" dirty="0"/>
              <a:t> (a reference to an object).</a:t>
            </a:r>
            <a:endParaRPr lang="de-DE" dirty="0"/>
          </a:p>
          <a:p>
            <a:endParaRPr lang="de-DE" dirty="0"/>
          </a:p>
        </p:txBody>
      </p:sp>
      <p:sp>
        <p:nvSpPr>
          <p:cNvPr id="4" name="Foliennummernplatzhalter 3"/>
          <p:cNvSpPr>
            <a:spLocks noGrp="1"/>
          </p:cNvSpPr>
          <p:nvPr>
            <p:ph type="sldNum" sz="quarter" idx="10"/>
          </p:nvPr>
        </p:nvSpPr>
        <p:spPr/>
        <p:txBody>
          <a:bodyPr/>
          <a:lstStyle/>
          <a:p>
            <a:fld id="{A51FD59E-D88A-46E9-B6FF-6BA8981EC11B}" type="slidenum">
              <a:rPr lang="de-DE" smtClean="0"/>
              <a:t>12</a:t>
            </a:fld>
            <a:endParaRPr lang="de-DE"/>
          </a:p>
        </p:txBody>
      </p:sp>
    </p:spTree>
    <p:extLst>
      <p:ext uri="{BB962C8B-B14F-4D97-AF65-F5344CB8AC3E}">
        <p14:creationId xmlns:p14="http://schemas.microsoft.com/office/powerpoint/2010/main" val="293968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258323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134493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642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334907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0798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73174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2902857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292439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413264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8E7D27E-86A7-4368-AF7F-B6067486ECC1}" type="datetimeFigureOut">
              <a:rPr lang="de-DE" smtClean="0"/>
              <a:t>02.01.2018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248247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8E7D27E-86A7-4368-AF7F-B6067486ECC1}" type="datetimeFigureOut">
              <a:rPr lang="de-DE" smtClean="0"/>
              <a:t>02.01.2018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366816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8E7D27E-86A7-4368-AF7F-B6067486ECC1}" type="datetimeFigureOut">
              <a:rPr lang="de-DE" smtClean="0"/>
              <a:t>02.01.2018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180298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18E7D27E-86A7-4368-AF7F-B6067486ECC1}" type="datetimeFigureOut">
              <a:rPr lang="de-DE" smtClean="0"/>
              <a:t>02.01.2018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92064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7D27E-86A7-4368-AF7F-B6067486ECC1}" type="datetimeFigureOut">
              <a:rPr lang="de-DE" smtClean="0"/>
              <a:t>02.01.2018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257739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18E7D27E-86A7-4368-AF7F-B6067486ECC1}" type="datetimeFigureOut">
              <a:rPr lang="de-DE" smtClean="0"/>
              <a:t>02.01.2018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237009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18E7D27E-86A7-4368-AF7F-B6067486ECC1}" type="datetimeFigureOut">
              <a:rPr lang="de-DE" smtClean="0"/>
              <a:t>02.01.2018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A0754F-C6D2-46E5-99DD-DB55AE2FE327}" type="slidenum">
              <a:rPr lang="de-DE" smtClean="0"/>
              <a:t>‹Nr.›</a:t>
            </a:fld>
            <a:endParaRPr lang="de-DE"/>
          </a:p>
        </p:txBody>
      </p:sp>
    </p:spTree>
    <p:extLst>
      <p:ext uri="{BB962C8B-B14F-4D97-AF65-F5344CB8AC3E}">
        <p14:creationId xmlns:p14="http://schemas.microsoft.com/office/powerpoint/2010/main" val="100140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E7D27E-86A7-4368-AF7F-B6067486ECC1}" type="datetimeFigureOut">
              <a:rPr lang="de-DE" smtClean="0"/>
              <a:t>02.01.2018</a:t>
            </a:fld>
            <a:endParaRPr lang="de-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A0754F-C6D2-46E5-99DD-DB55AE2FE327}" type="slidenum">
              <a:rPr lang="de-DE" smtClean="0"/>
              <a:t>‹Nr.›</a:t>
            </a:fld>
            <a:endParaRPr lang="de-DE"/>
          </a:p>
        </p:txBody>
      </p:sp>
    </p:spTree>
    <p:extLst>
      <p:ext uri="{BB962C8B-B14F-4D97-AF65-F5344CB8AC3E}">
        <p14:creationId xmlns:p14="http://schemas.microsoft.com/office/powerpoint/2010/main" val="773338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8.sv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40.sv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repl.it/"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CC56F8-EBE2-434C-9412-175BAF54BBB5}"/>
              </a:ext>
            </a:extLst>
          </p:cNvPr>
          <p:cNvSpPr>
            <a:spLocks noGrp="1"/>
          </p:cNvSpPr>
          <p:nvPr>
            <p:ph type="ctrTitle"/>
          </p:nvPr>
        </p:nvSpPr>
        <p:spPr/>
        <p:txBody>
          <a:bodyPr/>
          <a:lstStyle/>
          <a:p>
            <a:r>
              <a:rPr lang="de-DE" dirty="0" err="1"/>
              <a:t>Advanced</a:t>
            </a:r>
            <a:r>
              <a:rPr lang="de-DE" dirty="0"/>
              <a:t> C++</a:t>
            </a:r>
          </a:p>
        </p:txBody>
      </p:sp>
      <p:sp>
        <p:nvSpPr>
          <p:cNvPr id="3" name="Untertitel 2">
            <a:extLst>
              <a:ext uri="{FF2B5EF4-FFF2-40B4-BE49-F238E27FC236}">
                <a16:creationId xmlns:a16="http://schemas.microsoft.com/office/drawing/2014/main" id="{FA920A98-378D-4D43-A033-92C1E625300D}"/>
              </a:ext>
            </a:extLst>
          </p:cNvPr>
          <p:cNvSpPr>
            <a:spLocks noGrp="1"/>
          </p:cNvSpPr>
          <p:nvPr>
            <p:ph type="subTitle" idx="1"/>
          </p:nvPr>
        </p:nvSpPr>
        <p:spPr/>
        <p:txBody>
          <a:bodyPr>
            <a:normAutofit fontScale="25000" lnSpcReduction="20000"/>
          </a:bodyPr>
          <a:lstStyle/>
          <a:p>
            <a:r>
              <a:rPr lang="de-DE" sz="12800" dirty="0"/>
              <a:t>Operator </a:t>
            </a:r>
            <a:r>
              <a:rPr lang="de-DE" sz="12800" dirty="0" err="1"/>
              <a:t>Overloading</a:t>
            </a:r>
            <a:r>
              <a:rPr lang="de-DE" sz="12800" dirty="0"/>
              <a:t> and Template </a:t>
            </a:r>
            <a:r>
              <a:rPr lang="en-US" sz="12800" dirty="0"/>
              <a:t>Meta-Programming</a:t>
            </a:r>
          </a:p>
          <a:p>
            <a:r>
              <a:rPr lang="de-DE" sz="7200" dirty="0"/>
              <a:t>Robert </a:t>
            </a:r>
            <a:r>
              <a:rPr lang="de-DE" sz="7200" dirty="0" err="1"/>
              <a:t>Jaskolla</a:t>
            </a:r>
            <a:r>
              <a:rPr lang="de-DE" sz="7200" dirty="0"/>
              <a:t> &amp; Maximilian Wartner</a:t>
            </a:r>
          </a:p>
          <a:p>
            <a:r>
              <a:rPr lang="de-DE" sz="7200" dirty="0"/>
              <a:t>5.12.2017</a:t>
            </a:r>
          </a:p>
        </p:txBody>
      </p:sp>
    </p:spTree>
    <p:extLst>
      <p:ext uri="{BB962C8B-B14F-4D97-AF65-F5344CB8AC3E}">
        <p14:creationId xmlns:p14="http://schemas.microsoft.com/office/powerpoint/2010/main" val="175357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8FD2B-F6B4-4FD7-9630-8AD4B9F5A0E1}"/>
              </a:ext>
            </a:extLst>
          </p:cNvPr>
          <p:cNvSpPr>
            <a:spLocks noGrp="1"/>
          </p:cNvSpPr>
          <p:nvPr>
            <p:ph type="title"/>
          </p:nvPr>
        </p:nvSpPr>
        <p:spPr>
          <a:xfrm>
            <a:off x="677334" y="609600"/>
            <a:ext cx="8596668" cy="1320800"/>
          </a:xfrm>
        </p:spPr>
        <p:txBody>
          <a:bodyPr/>
          <a:lstStyle/>
          <a:p>
            <a:r>
              <a:rPr lang="de-DE" dirty="0"/>
              <a:t>Understanding </a:t>
            </a:r>
            <a:r>
              <a:rPr lang="de-DE" dirty="0" err="1"/>
              <a:t>the</a:t>
            </a:r>
            <a:r>
              <a:rPr lang="de-DE" dirty="0"/>
              <a:t> Syntax</a:t>
            </a:r>
          </a:p>
        </p:txBody>
      </p:sp>
      <p:sp>
        <p:nvSpPr>
          <p:cNvPr id="3" name="Inhaltsplatzhalter 2">
            <a:extLst>
              <a:ext uri="{FF2B5EF4-FFF2-40B4-BE49-F238E27FC236}">
                <a16:creationId xmlns:a16="http://schemas.microsoft.com/office/drawing/2014/main" id="{BA4C296C-B21C-4EA6-87E1-703E2D4E4691}"/>
              </a:ext>
            </a:extLst>
          </p:cNvPr>
          <p:cNvSpPr>
            <a:spLocks noGrp="1"/>
          </p:cNvSpPr>
          <p:nvPr>
            <p:ph idx="1"/>
          </p:nvPr>
        </p:nvSpPr>
        <p:spPr>
          <a:xfrm>
            <a:off x="468328" y="1690326"/>
            <a:ext cx="8596668" cy="3880773"/>
          </a:xfrm>
        </p:spPr>
        <p:txBody>
          <a:bodyPr/>
          <a:lstStyle/>
          <a:p>
            <a:endParaRPr lang="en-US" dirty="0"/>
          </a:p>
          <a:p>
            <a:endParaRPr lang="en-US" dirty="0"/>
          </a:p>
          <a:p>
            <a:endParaRPr lang="en-US" dirty="0"/>
          </a:p>
          <a:p>
            <a:endParaRPr lang="en-US" dirty="0"/>
          </a:p>
          <a:p>
            <a:pPr marL="0" indent="0">
              <a:buNone/>
            </a:pPr>
            <a:endParaRPr lang="en-US" dirty="0"/>
          </a:p>
          <a:p>
            <a:r>
              <a:rPr lang="en-US" dirty="0"/>
              <a:t>Clearer than function calls for certain classes</a:t>
            </a:r>
          </a:p>
          <a:p>
            <a:r>
              <a:rPr lang="de-DE" dirty="0"/>
              <a:t>Operator sensitive </a:t>
            </a:r>
            <a:r>
              <a:rPr lang="de-DE" dirty="0" err="1"/>
              <a:t>to</a:t>
            </a:r>
            <a:r>
              <a:rPr lang="de-DE" dirty="0"/>
              <a:t> </a:t>
            </a:r>
            <a:r>
              <a:rPr lang="de-DE" dirty="0" err="1"/>
              <a:t>context</a:t>
            </a:r>
            <a:endParaRPr lang="de-DE" dirty="0"/>
          </a:p>
        </p:txBody>
      </p:sp>
      <p:pic>
        <p:nvPicPr>
          <p:cNvPr id="4" name="Inhaltsplatzhalter 3">
            <a:extLst>
              <a:ext uri="{FF2B5EF4-FFF2-40B4-BE49-F238E27FC236}">
                <a16:creationId xmlns:a16="http://schemas.microsoft.com/office/drawing/2014/main" id="{BC270452-45A5-45C0-A527-5AD08786E4FE}"/>
              </a:ext>
            </a:extLst>
          </p:cNvPr>
          <p:cNvPicPr>
            <a:picLocks noChangeAspect="1"/>
          </p:cNvPicPr>
          <p:nvPr/>
        </p:nvPicPr>
        <p:blipFill>
          <a:blip r:embed="rId3"/>
          <a:stretch>
            <a:fillRect/>
          </a:stretch>
        </p:blipFill>
        <p:spPr>
          <a:xfrm>
            <a:off x="1078510" y="1516915"/>
            <a:ext cx="5774862" cy="1805577"/>
          </a:xfrm>
          <a:prstGeom prst="rect">
            <a:avLst/>
          </a:prstGeom>
        </p:spPr>
      </p:pic>
      <p:pic>
        <p:nvPicPr>
          <p:cNvPr id="7" name="Grafik 6">
            <a:extLst>
              <a:ext uri="{FF2B5EF4-FFF2-40B4-BE49-F238E27FC236}">
                <a16:creationId xmlns:a16="http://schemas.microsoft.com/office/drawing/2014/main" id="{A543EC59-10C0-4326-A530-D6E17918E2FD}"/>
              </a:ext>
            </a:extLst>
          </p:cNvPr>
          <p:cNvPicPr>
            <a:picLocks noChangeAspect="1"/>
          </p:cNvPicPr>
          <p:nvPr/>
        </p:nvPicPr>
        <p:blipFill>
          <a:blip r:embed="rId4"/>
          <a:stretch>
            <a:fillRect/>
          </a:stretch>
        </p:blipFill>
        <p:spPr>
          <a:xfrm>
            <a:off x="1078510" y="5085175"/>
            <a:ext cx="4622750" cy="1318669"/>
          </a:xfrm>
          <a:prstGeom prst="rect">
            <a:avLst/>
          </a:prstGeom>
        </p:spPr>
      </p:pic>
    </p:spTree>
    <p:extLst>
      <p:ext uri="{BB962C8B-B14F-4D97-AF65-F5344CB8AC3E}">
        <p14:creationId xmlns:p14="http://schemas.microsoft.com/office/powerpoint/2010/main" val="274286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29E9D-55F4-409F-8FE7-E757E9A186B0}"/>
              </a:ext>
            </a:extLst>
          </p:cNvPr>
          <p:cNvSpPr>
            <a:spLocks noGrp="1"/>
          </p:cNvSpPr>
          <p:nvPr>
            <p:ph type="title"/>
          </p:nvPr>
        </p:nvSpPr>
        <p:spPr/>
        <p:txBody>
          <a:bodyPr/>
          <a:lstStyle/>
          <a:p>
            <a:r>
              <a:rPr lang="de-DE" dirty="0"/>
              <a:t>Understanding </a:t>
            </a:r>
            <a:r>
              <a:rPr lang="de-DE" dirty="0" err="1"/>
              <a:t>the</a:t>
            </a:r>
            <a:r>
              <a:rPr lang="de-DE" dirty="0"/>
              <a:t> Syntax (</a:t>
            </a:r>
            <a:r>
              <a:rPr lang="de-DE" dirty="0" err="1"/>
              <a:t>Example</a:t>
            </a:r>
            <a:r>
              <a:rPr lang="de-DE" dirty="0"/>
              <a:t>)</a:t>
            </a:r>
          </a:p>
        </p:txBody>
      </p:sp>
      <p:pic>
        <p:nvPicPr>
          <p:cNvPr id="4" name="Inhaltsplatzhalter 3">
            <a:extLst>
              <a:ext uri="{FF2B5EF4-FFF2-40B4-BE49-F238E27FC236}">
                <a16:creationId xmlns:a16="http://schemas.microsoft.com/office/drawing/2014/main" id="{7E862A5C-2A08-4DE9-9772-0AE56960BB01}"/>
              </a:ext>
            </a:extLst>
          </p:cNvPr>
          <p:cNvPicPr>
            <a:picLocks noGrp="1" noChangeAspect="1"/>
          </p:cNvPicPr>
          <p:nvPr>
            <p:ph idx="1"/>
          </p:nvPr>
        </p:nvPicPr>
        <p:blipFill>
          <a:blip r:embed="rId3"/>
          <a:stretch>
            <a:fillRect/>
          </a:stretch>
        </p:blipFill>
        <p:spPr>
          <a:xfrm>
            <a:off x="677334" y="1930400"/>
            <a:ext cx="6571605" cy="3536674"/>
          </a:xfrm>
          <a:prstGeom prst="rect">
            <a:avLst/>
          </a:prstGeom>
        </p:spPr>
      </p:pic>
    </p:spTree>
    <p:extLst>
      <p:ext uri="{BB962C8B-B14F-4D97-AF65-F5344CB8AC3E}">
        <p14:creationId xmlns:p14="http://schemas.microsoft.com/office/powerpoint/2010/main" val="276140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8C0A8-AAE1-422A-B518-229B11D319B2}"/>
              </a:ext>
            </a:extLst>
          </p:cNvPr>
          <p:cNvSpPr>
            <a:spLocks noGrp="1"/>
          </p:cNvSpPr>
          <p:nvPr>
            <p:ph type="title"/>
          </p:nvPr>
        </p:nvSpPr>
        <p:spPr/>
        <p:txBody>
          <a:bodyPr/>
          <a:lstStyle/>
          <a:p>
            <a:r>
              <a:rPr lang="de-DE" dirty="0"/>
              <a:t>Guidelines</a:t>
            </a:r>
          </a:p>
        </p:txBody>
      </p:sp>
      <p:sp>
        <p:nvSpPr>
          <p:cNvPr id="3" name="Inhaltsplatzhalter 2">
            <a:extLst>
              <a:ext uri="{FF2B5EF4-FFF2-40B4-BE49-F238E27FC236}">
                <a16:creationId xmlns:a16="http://schemas.microsoft.com/office/drawing/2014/main" id="{E9279FDF-0FFF-4740-83A2-12A06CC1CE10}"/>
              </a:ext>
            </a:extLst>
          </p:cNvPr>
          <p:cNvSpPr>
            <a:spLocks noGrp="1"/>
          </p:cNvSpPr>
          <p:nvPr>
            <p:ph idx="1"/>
          </p:nvPr>
        </p:nvSpPr>
        <p:spPr/>
        <p:txBody>
          <a:bodyPr/>
          <a:lstStyle/>
          <a:p>
            <a:r>
              <a:rPr lang="en-US" dirty="0"/>
              <a:t>Operator overloading is only another way of calling a </a:t>
            </a:r>
            <a:r>
              <a:rPr lang="de-DE" dirty="0" err="1"/>
              <a:t>function</a:t>
            </a:r>
            <a:r>
              <a:rPr lang="de-DE" dirty="0"/>
              <a:t>.</a:t>
            </a:r>
          </a:p>
          <a:p>
            <a:r>
              <a:rPr lang="en-US" dirty="0"/>
              <a:t>You have no reason to overload an operator except if it will make the code involving your class easier to write and </a:t>
            </a:r>
            <a:r>
              <a:rPr lang="de-DE" dirty="0" err="1"/>
              <a:t>especially</a:t>
            </a:r>
            <a:r>
              <a:rPr lang="de-DE" dirty="0"/>
              <a:t> </a:t>
            </a:r>
            <a:r>
              <a:rPr lang="de-DE" dirty="0" err="1"/>
              <a:t>easier</a:t>
            </a:r>
            <a:r>
              <a:rPr lang="de-DE" dirty="0"/>
              <a:t> </a:t>
            </a:r>
            <a:r>
              <a:rPr lang="de-DE" dirty="0" err="1"/>
              <a:t>to</a:t>
            </a:r>
            <a:r>
              <a:rPr lang="de-DE" dirty="0"/>
              <a:t> </a:t>
            </a:r>
            <a:r>
              <a:rPr lang="de-DE" dirty="0" err="1"/>
              <a:t>read</a:t>
            </a:r>
            <a:endParaRPr lang="de-DE" dirty="0"/>
          </a:p>
          <a:p>
            <a:r>
              <a:rPr lang="en-US" dirty="0"/>
              <a:t>Remember that code is read much more than it is written</a:t>
            </a:r>
          </a:p>
        </p:txBody>
      </p:sp>
    </p:spTree>
    <p:extLst>
      <p:ext uri="{BB962C8B-B14F-4D97-AF65-F5344CB8AC3E}">
        <p14:creationId xmlns:p14="http://schemas.microsoft.com/office/powerpoint/2010/main" val="375185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C5460-AAD8-4CA3-B533-74848B52B55F}"/>
              </a:ext>
            </a:extLst>
          </p:cNvPr>
          <p:cNvSpPr>
            <a:spLocks noGrp="1"/>
          </p:cNvSpPr>
          <p:nvPr>
            <p:ph type="title"/>
          </p:nvPr>
        </p:nvSpPr>
        <p:spPr/>
        <p:txBody>
          <a:bodyPr/>
          <a:lstStyle/>
          <a:p>
            <a:r>
              <a:rPr lang="de-DE" dirty="0"/>
              <a:t>Guidelines:</a:t>
            </a:r>
          </a:p>
        </p:txBody>
      </p:sp>
      <p:sp>
        <p:nvSpPr>
          <p:cNvPr id="3" name="Inhaltsplatzhalter 2">
            <a:extLst>
              <a:ext uri="{FF2B5EF4-FFF2-40B4-BE49-F238E27FC236}">
                <a16:creationId xmlns:a16="http://schemas.microsoft.com/office/drawing/2014/main" id="{4233B7B8-E5C9-4DF4-A65F-B7E0391522B2}"/>
              </a:ext>
            </a:extLst>
          </p:cNvPr>
          <p:cNvSpPr>
            <a:spLocks noGrp="1"/>
          </p:cNvSpPr>
          <p:nvPr>
            <p:ph idx="1"/>
          </p:nvPr>
        </p:nvSpPr>
        <p:spPr>
          <a:xfrm>
            <a:off x="677334" y="2160589"/>
            <a:ext cx="8596668" cy="3880773"/>
          </a:xfrm>
        </p:spPr>
        <p:txBody>
          <a:bodyPr>
            <a:normAutofit/>
          </a:bodyPr>
          <a:lstStyle/>
          <a:p>
            <a:r>
              <a:rPr lang="en-US" dirty="0"/>
              <a:t>Overloading as a member:</a:t>
            </a:r>
          </a:p>
          <a:p>
            <a:pPr lvl="1"/>
            <a:r>
              <a:rPr lang="en-US" dirty="0"/>
              <a:t>first operand is always an object of the class: (+=)</a:t>
            </a:r>
          </a:p>
          <a:p>
            <a:pPr lvl="1"/>
            <a:r>
              <a:rPr lang="en-US" dirty="0"/>
              <a:t>operator does not modify the current object -&gt; overload it as a </a:t>
            </a:r>
            <a:r>
              <a:rPr lang="en-US" dirty="0" err="1"/>
              <a:t>const</a:t>
            </a:r>
            <a:r>
              <a:rPr lang="en-US" dirty="0"/>
              <a:t> member</a:t>
            </a:r>
          </a:p>
          <a:p>
            <a:endParaRPr lang="de-DE" dirty="0"/>
          </a:p>
        </p:txBody>
      </p:sp>
    </p:spTree>
    <p:extLst>
      <p:ext uri="{BB962C8B-B14F-4D97-AF65-F5344CB8AC3E}">
        <p14:creationId xmlns:p14="http://schemas.microsoft.com/office/powerpoint/2010/main" val="49196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E3F0CD-D476-4634-89A2-7AA6867F4B0B}"/>
              </a:ext>
            </a:extLst>
          </p:cNvPr>
          <p:cNvSpPr>
            <a:spLocks noGrp="1"/>
          </p:cNvSpPr>
          <p:nvPr>
            <p:ph type="title"/>
          </p:nvPr>
        </p:nvSpPr>
        <p:spPr/>
        <p:txBody>
          <a:bodyPr/>
          <a:lstStyle/>
          <a:p>
            <a:r>
              <a:rPr lang="en-US" dirty="0"/>
              <a:t>Unary operators</a:t>
            </a:r>
            <a:endParaRPr lang="de-DE" dirty="0"/>
          </a:p>
        </p:txBody>
      </p:sp>
      <p:sp>
        <p:nvSpPr>
          <p:cNvPr id="3" name="Inhaltsplatzhalter 2">
            <a:extLst>
              <a:ext uri="{FF2B5EF4-FFF2-40B4-BE49-F238E27FC236}">
                <a16:creationId xmlns:a16="http://schemas.microsoft.com/office/drawing/2014/main" id="{E981A0BB-CF1A-4A91-B0E1-6598CAEEB8F4}"/>
              </a:ext>
            </a:extLst>
          </p:cNvPr>
          <p:cNvSpPr>
            <a:spLocks noGrp="1"/>
          </p:cNvSpPr>
          <p:nvPr>
            <p:ph idx="1"/>
          </p:nvPr>
        </p:nvSpPr>
        <p:spPr>
          <a:xfrm>
            <a:off x="677334" y="1494384"/>
            <a:ext cx="8596668" cy="3880773"/>
          </a:xfrm>
        </p:spPr>
        <p:txBody>
          <a:bodyPr/>
          <a:lstStyle/>
          <a:p>
            <a:r>
              <a:rPr lang="en-US" dirty="0"/>
              <a:t>unary operators should always be overloaded as members, since the first argument must be an object of a class</a:t>
            </a:r>
          </a:p>
          <a:p>
            <a:endParaRPr lang="en-US" dirty="0"/>
          </a:p>
          <a:p>
            <a:endParaRPr lang="en-US" dirty="0"/>
          </a:p>
          <a:p>
            <a:endParaRPr lang="en-US" dirty="0"/>
          </a:p>
          <a:p>
            <a:endParaRPr lang="en-US" dirty="0"/>
          </a:p>
          <a:p>
            <a:endParaRPr lang="en-US" dirty="0"/>
          </a:p>
        </p:txBody>
      </p:sp>
      <p:pic>
        <p:nvPicPr>
          <p:cNvPr id="10" name="Grafik 9">
            <a:extLst>
              <a:ext uri="{FF2B5EF4-FFF2-40B4-BE49-F238E27FC236}">
                <a16:creationId xmlns:a16="http://schemas.microsoft.com/office/drawing/2014/main" id="{8FC65A6F-99F6-4735-B1D6-0FBAC0D76AAB}"/>
              </a:ext>
            </a:extLst>
          </p:cNvPr>
          <p:cNvPicPr>
            <a:picLocks noChangeAspect="1"/>
          </p:cNvPicPr>
          <p:nvPr/>
        </p:nvPicPr>
        <p:blipFill>
          <a:blip r:embed="rId3"/>
          <a:stretch>
            <a:fillRect/>
          </a:stretch>
        </p:blipFill>
        <p:spPr>
          <a:xfrm>
            <a:off x="1119285" y="2598433"/>
            <a:ext cx="3642029" cy="2776724"/>
          </a:xfrm>
          <a:prstGeom prst="rect">
            <a:avLst/>
          </a:prstGeom>
        </p:spPr>
      </p:pic>
    </p:spTree>
    <p:extLst>
      <p:ext uri="{BB962C8B-B14F-4D97-AF65-F5344CB8AC3E}">
        <p14:creationId xmlns:p14="http://schemas.microsoft.com/office/powerpoint/2010/main" val="4602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6628FA-4255-4864-A5B4-62FBBE886CF3}"/>
              </a:ext>
            </a:extLst>
          </p:cNvPr>
          <p:cNvSpPr>
            <a:spLocks noGrp="1"/>
          </p:cNvSpPr>
          <p:nvPr>
            <p:ph type="title"/>
          </p:nvPr>
        </p:nvSpPr>
        <p:spPr/>
        <p:txBody>
          <a:bodyPr/>
          <a:lstStyle/>
          <a:p>
            <a:r>
              <a:rPr lang="de-DE" dirty="0"/>
              <a:t>Guidelines:</a:t>
            </a:r>
          </a:p>
        </p:txBody>
      </p:sp>
      <p:sp>
        <p:nvSpPr>
          <p:cNvPr id="3" name="Inhaltsplatzhalter 2">
            <a:extLst>
              <a:ext uri="{FF2B5EF4-FFF2-40B4-BE49-F238E27FC236}">
                <a16:creationId xmlns:a16="http://schemas.microsoft.com/office/drawing/2014/main" id="{B560657B-B47A-4A27-A689-7BA3B9AD0D0A}"/>
              </a:ext>
            </a:extLst>
          </p:cNvPr>
          <p:cNvSpPr>
            <a:spLocks noGrp="1"/>
          </p:cNvSpPr>
          <p:nvPr>
            <p:ph idx="1"/>
          </p:nvPr>
        </p:nvSpPr>
        <p:spPr/>
        <p:txBody>
          <a:bodyPr/>
          <a:lstStyle/>
          <a:p>
            <a:r>
              <a:rPr lang="en-US" dirty="0"/>
              <a:t>Overloading as a friend non-member:</a:t>
            </a:r>
          </a:p>
          <a:p>
            <a:pPr lvl="1"/>
            <a:r>
              <a:rPr lang="en-US" dirty="0"/>
              <a:t>first operand is not an object of the class in all usages (+)</a:t>
            </a:r>
          </a:p>
          <a:p>
            <a:pPr lvl="1"/>
            <a:r>
              <a:rPr lang="en-US" dirty="0"/>
              <a:t>operands are not modified by the operator (and are objects of a class) -&gt; the arguments should be </a:t>
            </a:r>
            <a:r>
              <a:rPr lang="en-US" dirty="0" err="1"/>
              <a:t>const</a:t>
            </a:r>
            <a:r>
              <a:rPr lang="en-US" dirty="0"/>
              <a:t> references </a:t>
            </a:r>
          </a:p>
          <a:p>
            <a:endParaRPr lang="de-DE" dirty="0"/>
          </a:p>
        </p:txBody>
      </p:sp>
    </p:spTree>
    <p:extLst>
      <p:ext uri="{BB962C8B-B14F-4D97-AF65-F5344CB8AC3E}">
        <p14:creationId xmlns:p14="http://schemas.microsoft.com/office/powerpoint/2010/main" val="40929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ECE06-5E99-4D92-A517-946DEFDD6312}"/>
              </a:ext>
            </a:extLst>
          </p:cNvPr>
          <p:cNvSpPr>
            <a:spLocks noGrp="1"/>
          </p:cNvSpPr>
          <p:nvPr>
            <p:ph type="title"/>
          </p:nvPr>
        </p:nvSpPr>
        <p:spPr/>
        <p:txBody>
          <a:bodyPr/>
          <a:lstStyle/>
          <a:p>
            <a:r>
              <a:rPr lang="en-US" dirty="0"/>
              <a:t>Binary operators / Shift Operators</a:t>
            </a:r>
            <a:endParaRPr lang="de-DE" dirty="0"/>
          </a:p>
        </p:txBody>
      </p:sp>
      <p:sp>
        <p:nvSpPr>
          <p:cNvPr id="3" name="Inhaltsplatzhalter 2">
            <a:extLst>
              <a:ext uri="{FF2B5EF4-FFF2-40B4-BE49-F238E27FC236}">
                <a16:creationId xmlns:a16="http://schemas.microsoft.com/office/drawing/2014/main" id="{983D6F28-0CA2-4926-9784-3EE1CD27BA0F}"/>
              </a:ext>
            </a:extLst>
          </p:cNvPr>
          <p:cNvSpPr>
            <a:spLocks noGrp="1"/>
          </p:cNvSpPr>
          <p:nvPr>
            <p:ph idx="1"/>
          </p:nvPr>
        </p:nvSpPr>
        <p:spPr>
          <a:xfrm>
            <a:off x="677334" y="1598886"/>
            <a:ext cx="8596668" cy="3880773"/>
          </a:xfrm>
        </p:spPr>
        <p:txBody>
          <a:bodyPr/>
          <a:lstStyle/>
          <a:p>
            <a:r>
              <a:rPr lang="en-US" dirty="0"/>
              <a:t>binary operators should always be overloaded as friend function, since often the new function may require access to private parts of the object</a:t>
            </a:r>
            <a:endParaRPr lang="de-DE" dirty="0"/>
          </a:p>
          <a:p>
            <a:endParaRPr lang="de-DE" dirty="0"/>
          </a:p>
        </p:txBody>
      </p:sp>
      <p:pic>
        <p:nvPicPr>
          <p:cNvPr id="4" name="Grafik 3">
            <a:extLst>
              <a:ext uri="{FF2B5EF4-FFF2-40B4-BE49-F238E27FC236}">
                <a16:creationId xmlns:a16="http://schemas.microsoft.com/office/drawing/2014/main" id="{2ADFF206-D313-4BDE-A947-985C7E0A9DDD}"/>
              </a:ext>
            </a:extLst>
          </p:cNvPr>
          <p:cNvPicPr>
            <a:picLocks noChangeAspect="1"/>
          </p:cNvPicPr>
          <p:nvPr/>
        </p:nvPicPr>
        <p:blipFill>
          <a:blip r:embed="rId3"/>
          <a:stretch>
            <a:fillRect/>
          </a:stretch>
        </p:blipFill>
        <p:spPr>
          <a:xfrm>
            <a:off x="677334" y="2314142"/>
            <a:ext cx="7704666" cy="4105708"/>
          </a:xfrm>
          <a:prstGeom prst="rect">
            <a:avLst/>
          </a:prstGeom>
        </p:spPr>
      </p:pic>
    </p:spTree>
    <p:extLst>
      <p:ext uri="{BB962C8B-B14F-4D97-AF65-F5344CB8AC3E}">
        <p14:creationId xmlns:p14="http://schemas.microsoft.com/office/powerpoint/2010/main" val="351382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F72F0D-6CBA-440E-8866-0AB3A96C6AF4}"/>
              </a:ext>
            </a:extLst>
          </p:cNvPr>
          <p:cNvSpPr>
            <a:spLocks noGrp="1"/>
          </p:cNvSpPr>
          <p:nvPr>
            <p:ph type="title"/>
          </p:nvPr>
        </p:nvSpPr>
        <p:spPr/>
        <p:txBody>
          <a:bodyPr/>
          <a:lstStyle/>
          <a:p>
            <a:r>
              <a:rPr lang="de-DE" dirty="0" err="1"/>
              <a:t>Conversion</a:t>
            </a:r>
            <a:r>
              <a:rPr lang="de-DE" dirty="0"/>
              <a:t> Operator</a:t>
            </a:r>
          </a:p>
        </p:txBody>
      </p:sp>
      <p:pic>
        <p:nvPicPr>
          <p:cNvPr id="8" name="Inhaltsplatzhalter 7">
            <a:extLst>
              <a:ext uri="{FF2B5EF4-FFF2-40B4-BE49-F238E27FC236}">
                <a16:creationId xmlns:a16="http://schemas.microsoft.com/office/drawing/2014/main" id="{7206C3E7-C8B2-4B71-B8B9-2AD19463F805}"/>
              </a:ext>
            </a:extLst>
          </p:cNvPr>
          <p:cNvPicPr>
            <a:picLocks noGrp="1" noChangeAspect="1"/>
          </p:cNvPicPr>
          <p:nvPr>
            <p:ph idx="1"/>
          </p:nvPr>
        </p:nvPicPr>
        <p:blipFill>
          <a:blip r:embed="rId3"/>
          <a:stretch>
            <a:fillRect/>
          </a:stretch>
        </p:blipFill>
        <p:spPr>
          <a:xfrm>
            <a:off x="958594" y="1429069"/>
            <a:ext cx="6252104" cy="5173397"/>
          </a:xfrm>
          <a:prstGeom prst="rect">
            <a:avLst/>
          </a:prstGeom>
        </p:spPr>
      </p:pic>
    </p:spTree>
    <p:extLst>
      <p:ext uri="{BB962C8B-B14F-4D97-AF65-F5344CB8AC3E}">
        <p14:creationId xmlns:p14="http://schemas.microsoft.com/office/powerpoint/2010/main" val="382697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E4C7B-9E4D-4B63-B013-399FC420D8E0}"/>
              </a:ext>
            </a:extLst>
          </p:cNvPr>
          <p:cNvSpPr>
            <a:spLocks noGrp="1"/>
          </p:cNvSpPr>
          <p:nvPr>
            <p:ph type="title"/>
          </p:nvPr>
        </p:nvSpPr>
        <p:spPr/>
        <p:txBody>
          <a:bodyPr/>
          <a:lstStyle/>
          <a:p>
            <a:r>
              <a:rPr lang="de-DE" b="1" dirty="0" err="1"/>
              <a:t>Canonical</a:t>
            </a:r>
            <a:r>
              <a:rPr lang="de-DE" b="1" dirty="0"/>
              <a:t> </a:t>
            </a:r>
            <a:r>
              <a:rPr lang="de-DE" b="1" dirty="0" err="1"/>
              <a:t>Implementations</a:t>
            </a:r>
            <a:br>
              <a:rPr lang="de-DE" b="1" dirty="0"/>
            </a:br>
            <a:endParaRPr lang="de-DE" dirty="0"/>
          </a:p>
        </p:txBody>
      </p:sp>
      <p:sp>
        <p:nvSpPr>
          <p:cNvPr id="3" name="Inhaltsplatzhalter 2">
            <a:extLst>
              <a:ext uri="{FF2B5EF4-FFF2-40B4-BE49-F238E27FC236}">
                <a16:creationId xmlns:a16="http://schemas.microsoft.com/office/drawing/2014/main" id="{BBA25B61-376A-486F-863F-BB5BFF87F8C4}"/>
              </a:ext>
            </a:extLst>
          </p:cNvPr>
          <p:cNvSpPr>
            <a:spLocks noGrp="1"/>
          </p:cNvSpPr>
          <p:nvPr>
            <p:ph idx="1"/>
          </p:nvPr>
        </p:nvSpPr>
        <p:spPr/>
        <p:txBody>
          <a:bodyPr>
            <a:normAutofit/>
          </a:bodyPr>
          <a:lstStyle/>
          <a:p>
            <a:r>
              <a:rPr lang="en-US" dirty="0"/>
              <a:t>Commonly overloaded operators have the following typical, canonical forms:</a:t>
            </a:r>
          </a:p>
          <a:p>
            <a:pPr lvl="1"/>
            <a:r>
              <a:rPr lang="de-DE" b="1" dirty="0" err="1"/>
              <a:t>Assignment</a:t>
            </a:r>
            <a:r>
              <a:rPr lang="de-DE" b="1" dirty="0"/>
              <a:t> </a:t>
            </a:r>
            <a:r>
              <a:rPr lang="de-DE" b="1" dirty="0" err="1"/>
              <a:t>operator</a:t>
            </a:r>
            <a:endParaRPr lang="de-DE" b="1" dirty="0"/>
          </a:p>
          <a:p>
            <a:pPr lvl="1"/>
            <a:r>
              <a:rPr lang="de-DE" b="1" dirty="0"/>
              <a:t>Stream </a:t>
            </a:r>
            <a:r>
              <a:rPr lang="de-DE" b="1" dirty="0" err="1"/>
              <a:t>extraction</a:t>
            </a:r>
            <a:r>
              <a:rPr lang="de-DE" b="1" dirty="0"/>
              <a:t> and </a:t>
            </a:r>
            <a:r>
              <a:rPr lang="de-DE" b="1" dirty="0" err="1"/>
              <a:t>insertion</a:t>
            </a:r>
            <a:endParaRPr lang="de-DE" b="1" dirty="0"/>
          </a:p>
          <a:p>
            <a:pPr lvl="1"/>
            <a:r>
              <a:rPr lang="de-DE" b="1" dirty="0" err="1"/>
              <a:t>Function</a:t>
            </a:r>
            <a:r>
              <a:rPr lang="de-DE" b="1" dirty="0"/>
              <a:t> </a:t>
            </a:r>
            <a:r>
              <a:rPr lang="de-DE" b="1" dirty="0" err="1"/>
              <a:t>call</a:t>
            </a:r>
            <a:r>
              <a:rPr lang="de-DE" b="1" dirty="0"/>
              <a:t> </a:t>
            </a:r>
            <a:r>
              <a:rPr lang="de-DE" b="1" dirty="0" err="1"/>
              <a:t>operator</a:t>
            </a:r>
            <a:endParaRPr lang="de-DE" b="1" dirty="0"/>
          </a:p>
          <a:p>
            <a:pPr lvl="1"/>
            <a:r>
              <a:rPr lang="de-DE" b="1" dirty="0" err="1"/>
              <a:t>Increment</a:t>
            </a:r>
            <a:r>
              <a:rPr lang="de-DE" b="1" dirty="0"/>
              <a:t> and </a:t>
            </a:r>
            <a:r>
              <a:rPr lang="de-DE" b="1" dirty="0" err="1"/>
              <a:t>decrement</a:t>
            </a:r>
            <a:endParaRPr lang="de-DE" b="1" dirty="0"/>
          </a:p>
          <a:p>
            <a:pPr lvl="1"/>
            <a:r>
              <a:rPr lang="de-DE" b="1" dirty="0"/>
              <a:t>Relational </a:t>
            </a:r>
            <a:r>
              <a:rPr lang="de-DE" b="1" dirty="0" err="1"/>
              <a:t>operators</a:t>
            </a:r>
            <a:endParaRPr lang="de-DE" b="1" dirty="0"/>
          </a:p>
          <a:p>
            <a:pPr lvl="1"/>
            <a:r>
              <a:rPr lang="de-DE" b="1" dirty="0"/>
              <a:t>Array </a:t>
            </a:r>
            <a:r>
              <a:rPr lang="de-DE" b="1" dirty="0" err="1"/>
              <a:t>subscript</a:t>
            </a:r>
            <a:r>
              <a:rPr lang="de-DE" b="1" dirty="0"/>
              <a:t> </a:t>
            </a:r>
            <a:r>
              <a:rPr lang="de-DE" b="1" dirty="0" err="1"/>
              <a:t>operator</a:t>
            </a:r>
            <a:endParaRPr lang="de-DE" b="1" dirty="0"/>
          </a:p>
          <a:p>
            <a:pPr lvl="1"/>
            <a:r>
              <a:rPr lang="de-DE" b="1" dirty="0" err="1"/>
              <a:t>Bitwise</a:t>
            </a:r>
            <a:r>
              <a:rPr lang="de-DE" b="1" dirty="0"/>
              <a:t> </a:t>
            </a:r>
            <a:r>
              <a:rPr lang="de-DE" b="1" dirty="0" err="1"/>
              <a:t>arithmetic</a:t>
            </a:r>
            <a:r>
              <a:rPr lang="de-DE" b="1" dirty="0"/>
              <a:t> </a:t>
            </a:r>
            <a:r>
              <a:rPr lang="de-DE" b="1" dirty="0" err="1"/>
              <a:t>operators</a:t>
            </a:r>
            <a:endParaRPr lang="de-DE" b="1" dirty="0"/>
          </a:p>
        </p:txBody>
      </p:sp>
    </p:spTree>
    <p:extLst>
      <p:ext uri="{BB962C8B-B14F-4D97-AF65-F5344CB8AC3E}">
        <p14:creationId xmlns:p14="http://schemas.microsoft.com/office/powerpoint/2010/main" val="266107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8849A-CD17-43A5-A4A7-0CF8A62ABFAD}"/>
              </a:ext>
            </a:extLst>
          </p:cNvPr>
          <p:cNvSpPr>
            <a:spLocks noGrp="1"/>
          </p:cNvSpPr>
          <p:nvPr>
            <p:ph type="title"/>
          </p:nvPr>
        </p:nvSpPr>
        <p:spPr/>
        <p:txBody>
          <a:bodyPr/>
          <a:lstStyle/>
          <a:p>
            <a:r>
              <a:rPr lang="de-DE" dirty="0" err="1"/>
              <a:t>Assignment</a:t>
            </a:r>
            <a:r>
              <a:rPr lang="de-DE" dirty="0"/>
              <a:t> Operator =</a:t>
            </a:r>
          </a:p>
        </p:txBody>
      </p:sp>
      <p:sp>
        <p:nvSpPr>
          <p:cNvPr id="3" name="Inhaltsplatzhalter 2">
            <a:extLst>
              <a:ext uri="{FF2B5EF4-FFF2-40B4-BE49-F238E27FC236}">
                <a16:creationId xmlns:a16="http://schemas.microsoft.com/office/drawing/2014/main" id="{1DFF1322-9CAD-4A6D-9A1C-A2A3AF49038B}"/>
              </a:ext>
            </a:extLst>
          </p:cNvPr>
          <p:cNvSpPr>
            <a:spLocks noGrp="1"/>
          </p:cNvSpPr>
          <p:nvPr>
            <p:ph idx="1"/>
          </p:nvPr>
        </p:nvSpPr>
        <p:spPr>
          <a:xfrm>
            <a:off x="677334" y="2278154"/>
            <a:ext cx="8596668" cy="3880773"/>
          </a:xfrm>
        </p:spPr>
        <p:txBody>
          <a:bodyPr/>
          <a:lstStyle/>
          <a:p>
            <a:r>
              <a:rPr lang="de-DE" dirty="0" err="1"/>
              <a:t>special</a:t>
            </a:r>
            <a:r>
              <a:rPr lang="de-DE" dirty="0"/>
              <a:t> </a:t>
            </a:r>
            <a:r>
              <a:rPr lang="de-DE" dirty="0" err="1"/>
              <a:t>properties</a:t>
            </a:r>
            <a:r>
              <a:rPr lang="de-DE" dirty="0"/>
              <a:t>: </a:t>
            </a:r>
          </a:p>
          <a:p>
            <a:pPr lvl="1"/>
            <a:r>
              <a:rPr lang="en-US" dirty="0"/>
              <a:t>copy assignment</a:t>
            </a:r>
          </a:p>
          <a:p>
            <a:pPr lvl="1"/>
            <a:r>
              <a:rPr lang="en-US" dirty="0"/>
              <a:t>move assignment</a:t>
            </a:r>
          </a:p>
          <a:p>
            <a:endParaRPr lang="de-DE" dirty="0"/>
          </a:p>
        </p:txBody>
      </p:sp>
    </p:spTree>
    <p:extLst>
      <p:ext uri="{BB962C8B-B14F-4D97-AF65-F5344CB8AC3E}">
        <p14:creationId xmlns:p14="http://schemas.microsoft.com/office/powerpoint/2010/main" val="166068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CB716-2A84-44D2-BC23-C2215DB1BE06}"/>
              </a:ext>
            </a:extLst>
          </p:cNvPr>
          <p:cNvSpPr>
            <a:spLocks noGrp="1"/>
          </p:cNvSpPr>
          <p:nvPr>
            <p:ph type="title"/>
          </p:nvPr>
        </p:nvSpPr>
        <p:spPr>
          <a:xfrm>
            <a:off x="677334" y="609600"/>
            <a:ext cx="8596668" cy="1320800"/>
          </a:xfrm>
        </p:spPr>
        <p:txBody>
          <a:bodyPr/>
          <a:lstStyle/>
          <a:p>
            <a:r>
              <a:rPr lang="de-DE"/>
              <a:t>Agenda</a:t>
            </a:r>
            <a:endParaRPr lang="de-DE" dirty="0"/>
          </a:p>
        </p:txBody>
      </p:sp>
      <p:sp>
        <p:nvSpPr>
          <p:cNvPr id="3" name="Inhaltsplatzhalter 2">
            <a:extLst>
              <a:ext uri="{FF2B5EF4-FFF2-40B4-BE49-F238E27FC236}">
                <a16:creationId xmlns:a16="http://schemas.microsoft.com/office/drawing/2014/main" id="{18729948-765C-4DAD-898F-9A382FEE24E1}"/>
              </a:ext>
            </a:extLst>
          </p:cNvPr>
          <p:cNvSpPr>
            <a:spLocks noGrp="1"/>
          </p:cNvSpPr>
          <p:nvPr>
            <p:ph idx="1"/>
          </p:nvPr>
        </p:nvSpPr>
        <p:spPr/>
        <p:txBody>
          <a:bodyPr>
            <a:normAutofit fontScale="70000" lnSpcReduction="20000"/>
          </a:bodyPr>
          <a:lstStyle/>
          <a:p>
            <a:r>
              <a:rPr lang="en-US" dirty="0"/>
              <a:t>Operator Overloading</a:t>
            </a:r>
          </a:p>
          <a:p>
            <a:pPr lvl="1"/>
            <a:r>
              <a:rPr lang="en-US" dirty="0"/>
              <a:t>Operators</a:t>
            </a:r>
          </a:p>
          <a:p>
            <a:pPr lvl="1"/>
            <a:r>
              <a:rPr lang="en-US" dirty="0"/>
              <a:t>Definition</a:t>
            </a:r>
          </a:p>
          <a:p>
            <a:pPr lvl="1"/>
            <a:r>
              <a:rPr lang="en-US" dirty="0"/>
              <a:t>Overloadable/Non-overloadable Operators</a:t>
            </a:r>
          </a:p>
          <a:p>
            <a:pPr lvl="1"/>
            <a:r>
              <a:rPr lang="en-US" dirty="0"/>
              <a:t>Understanding the Syntax</a:t>
            </a:r>
          </a:p>
          <a:p>
            <a:pPr lvl="1"/>
            <a:r>
              <a:rPr lang="en-US" dirty="0"/>
              <a:t>Guidelines</a:t>
            </a:r>
          </a:p>
          <a:p>
            <a:r>
              <a:rPr lang="en-US" dirty="0"/>
              <a:t>Template Meta Programming</a:t>
            </a:r>
          </a:p>
          <a:p>
            <a:pPr lvl="1"/>
            <a:r>
              <a:rPr lang="en-US" dirty="0"/>
              <a:t>Templates </a:t>
            </a:r>
          </a:p>
          <a:p>
            <a:pPr lvl="1"/>
            <a:r>
              <a:rPr lang="en-US" dirty="0"/>
              <a:t>History</a:t>
            </a:r>
          </a:p>
          <a:p>
            <a:pPr lvl="1"/>
            <a:r>
              <a:rPr lang="en-US" dirty="0"/>
              <a:t>Basic Techniques</a:t>
            </a:r>
          </a:p>
          <a:p>
            <a:pPr lvl="1"/>
            <a:r>
              <a:rPr lang="en-US" dirty="0"/>
              <a:t>Advanced Concepts</a:t>
            </a:r>
          </a:p>
          <a:p>
            <a:pPr lvl="1"/>
            <a:r>
              <a:rPr lang="en-US" dirty="0"/>
              <a:t>Pros and Cons</a:t>
            </a:r>
          </a:p>
          <a:p>
            <a:r>
              <a:rPr lang="en-US" dirty="0"/>
              <a:t>Break</a:t>
            </a:r>
          </a:p>
          <a:p>
            <a:r>
              <a:rPr lang="en-US" dirty="0"/>
              <a:t>Exercise</a:t>
            </a:r>
          </a:p>
        </p:txBody>
      </p:sp>
    </p:spTree>
    <p:extLst>
      <p:ext uri="{BB962C8B-B14F-4D97-AF65-F5344CB8AC3E}">
        <p14:creationId xmlns:p14="http://schemas.microsoft.com/office/powerpoint/2010/main" val="347652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806E7-ED13-4B95-A575-92C015992CA1}"/>
              </a:ext>
            </a:extLst>
          </p:cNvPr>
          <p:cNvSpPr>
            <a:spLocks noGrp="1"/>
          </p:cNvSpPr>
          <p:nvPr>
            <p:ph type="title"/>
          </p:nvPr>
        </p:nvSpPr>
        <p:spPr/>
        <p:txBody>
          <a:bodyPr/>
          <a:lstStyle/>
          <a:p>
            <a:r>
              <a:rPr lang="de-DE" dirty="0" err="1"/>
              <a:t>Canonical</a:t>
            </a:r>
            <a:r>
              <a:rPr lang="de-DE" dirty="0"/>
              <a:t> </a:t>
            </a:r>
            <a:r>
              <a:rPr lang="de-DE" dirty="0" err="1"/>
              <a:t>copy-assignment</a:t>
            </a:r>
            <a:r>
              <a:rPr lang="de-DE" dirty="0"/>
              <a:t> </a:t>
            </a:r>
            <a:r>
              <a:rPr lang="de-DE" dirty="0" err="1"/>
              <a:t>operator</a:t>
            </a:r>
            <a:endParaRPr lang="de-DE" dirty="0"/>
          </a:p>
        </p:txBody>
      </p:sp>
      <p:sp>
        <p:nvSpPr>
          <p:cNvPr id="3" name="Inhaltsplatzhalter 2">
            <a:extLst>
              <a:ext uri="{FF2B5EF4-FFF2-40B4-BE49-F238E27FC236}">
                <a16:creationId xmlns:a16="http://schemas.microsoft.com/office/drawing/2014/main" id="{BC14A3A9-3081-4907-9095-773D430A2ED6}"/>
              </a:ext>
            </a:extLst>
          </p:cNvPr>
          <p:cNvSpPr>
            <a:spLocks noGrp="1"/>
          </p:cNvSpPr>
          <p:nvPr>
            <p:ph idx="1"/>
          </p:nvPr>
        </p:nvSpPr>
        <p:spPr/>
        <p:txBody>
          <a:bodyPr/>
          <a:lstStyle/>
          <a:p>
            <a:r>
              <a:rPr lang="en-US" dirty="0"/>
              <a:t>expected to perform no action on self-assignment, and to return by reference</a:t>
            </a:r>
          </a:p>
          <a:p>
            <a:endParaRPr lang="de-DE" dirty="0"/>
          </a:p>
        </p:txBody>
      </p:sp>
      <p:pic>
        <p:nvPicPr>
          <p:cNvPr id="4" name="Grafik 3">
            <a:extLst>
              <a:ext uri="{FF2B5EF4-FFF2-40B4-BE49-F238E27FC236}">
                <a16:creationId xmlns:a16="http://schemas.microsoft.com/office/drawing/2014/main" id="{BF8B9757-11C1-48C1-89E3-D441A7A14883}"/>
              </a:ext>
            </a:extLst>
          </p:cNvPr>
          <p:cNvPicPr>
            <a:picLocks noChangeAspect="1"/>
          </p:cNvPicPr>
          <p:nvPr/>
        </p:nvPicPr>
        <p:blipFill>
          <a:blip r:embed="rId3"/>
          <a:stretch>
            <a:fillRect/>
          </a:stretch>
        </p:blipFill>
        <p:spPr>
          <a:xfrm>
            <a:off x="781836" y="2799594"/>
            <a:ext cx="8780653" cy="2948063"/>
          </a:xfrm>
          <a:prstGeom prst="rect">
            <a:avLst/>
          </a:prstGeom>
        </p:spPr>
      </p:pic>
    </p:spTree>
    <p:extLst>
      <p:ext uri="{BB962C8B-B14F-4D97-AF65-F5344CB8AC3E}">
        <p14:creationId xmlns:p14="http://schemas.microsoft.com/office/powerpoint/2010/main" val="366277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24D5D-37D8-4BF4-86B2-AFC1083EE7B8}"/>
              </a:ext>
            </a:extLst>
          </p:cNvPr>
          <p:cNvSpPr>
            <a:spLocks noGrp="1"/>
          </p:cNvSpPr>
          <p:nvPr>
            <p:ph type="title"/>
          </p:nvPr>
        </p:nvSpPr>
        <p:spPr/>
        <p:txBody>
          <a:bodyPr/>
          <a:lstStyle/>
          <a:p>
            <a:r>
              <a:rPr lang="de-DE" dirty="0" err="1"/>
              <a:t>Canonical</a:t>
            </a:r>
            <a:r>
              <a:rPr lang="de-DE" dirty="0"/>
              <a:t> </a:t>
            </a:r>
            <a:r>
              <a:rPr lang="de-DE" dirty="0" err="1"/>
              <a:t>move</a:t>
            </a:r>
            <a:r>
              <a:rPr lang="de-DE" dirty="0"/>
              <a:t> </a:t>
            </a:r>
            <a:r>
              <a:rPr lang="de-DE" dirty="0" err="1"/>
              <a:t>assignment</a:t>
            </a:r>
            <a:endParaRPr lang="de-DE" dirty="0"/>
          </a:p>
        </p:txBody>
      </p:sp>
      <p:sp>
        <p:nvSpPr>
          <p:cNvPr id="3" name="Inhaltsplatzhalter 2">
            <a:extLst>
              <a:ext uri="{FF2B5EF4-FFF2-40B4-BE49-F238E27FC236}">
                <a16:creationId xmlns:a16="http://schemas.microsoft.com/office/drawing/2014/main" id="{97DF8AD9-EE21-4DEB-8D97-D240E1C9750C}"/>
              </a:ext>
            </a:extLst>
          </p:cNvPr>
          <p:cNvSpPr>
            <a:spLocks noGrp="1"/>
          </p:cNvSpPr>
          <p:nvPr>
            <p:ph idx="1"/>
          </p:nvPr>
        </p:nvSpPr>
        <p:spPr/>
        <p:txBody>
          <a:bodyPr/>
          <a:lstStyle/>
          <a:p>
            <a:r>
              <a:rPr lang="en-US" dirty="0"/>
              <a:t>expected to leave the moved-from object in valid state</a:t>
            </a:r>
            <a:endParaRPr lang="de-DE" dirty="0"/>
          </a:p>
        </p:txBody>
      </p:sp>
      <p:pic>
        <p:nvPicPr>
          <p:cNvPr id="4" name="Grafik 3">
            <a:extLst>
              <a:ext uri="{FF2B5EF4-FFF2-40B4-BE49-F238E27FC236}">
                <a16:creationId xmlns:a16="http://schemas.microsoft.com/office/drawing/2014/main" id="{7C7CEC03-6CC8-4F28-8F08-C53B2C132426}"/>
              </a:ext>
            </a:extLst>
          </p:cNvPr>
          <p:cNvPicPr>
            <a:picLocks noChangeAspect="1"/>
          </p:cNvPicPr>
          <p:nvPr/>
        </p:nvPicPr>
        <p:blipFill>
          <a:blip r:embed="rId3"/>
          <a:stretch>
            <a:fillRect/>
          </a:stretch>
        </p:blipFill>
        <p:spPr>
          <a:xfrm>
            <a:off x="677334" y="2786524"/>
            <a:ext cx="9123643" cy="1811601"/>
          </a:xfrm>
          <a:prstGeom prst="rect">
            <a:avLst/>
          </a:prstGeom>
        </p:spPr>
      </p:pic>
    </p:spTree>
    <p:extLst>
      <p:ext uri="{BB962C8B-B14F-4D97-AF65-F5344CB8AC3E}">
        <p14:creationId xmlns:p14="http://schemas.microsoft.com/office/powerpoint/2010/main" val="124312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2F918-6E7D-4375-8302-1CF89043D821}"/>
              </a:ext>
            </a:extLst>
          </p:cNvPr>
          <p:cNvSpPr>
            <a:spLocks noGrp="1"/>
          </p:cNvSpPr>
          <p:nvPr>
            <p:ph type="title"/>
          </p:nvPr>
        </p:nvSpPr>
        <p:spPr/>
        <p:txBody>
          <a:bodyPr/>
          <a:lstStyle/>
          <a:p>
            <a:r>
              <a:rPr lang="de-DE" b="1" dirty="0"/>
              <a:t>Stream </a:t>
            </a:r>
            <a:r>
              <a:rPr lang="de-DE" b="1" dirty="0" err="1"/>
              <a:t>extraction</a:t>
            </a:r>
            <a:r>
              <a:rPr lang="de-DE" b="1" dirty="0"/>
              <a:t> and </a:t>
            </a:r>
            <a:r>
              <a:rPr lang="de-DE" b="1" dirty="0" err="1"/>
              <a:t>insertion</a:t>
            </a:r>
            <a:br>
              <a:rPr lang="de-DE" b="1" dirty="0"/>
            </a:br>
            <a:endParaRPr lang="de-DE" dirty="0"/>
          </a:p>
        </p:txBody>
      </p:sp>
      <p:sp>
        <p:nvSpPr>
          <p:cNvPr id="3" name="Inhaltsplatzhalter 2">
            <a:extLst>
              <a:ext uri="{FF2B5EF4-FFF2-40B4-BE49-F238E27FC236}">
                <a16:creationId xmlns:a16="http://schemas.microsoft.com/office/drawing/2014/main" id="{712F8379-D4E8-40F1-85C6-565723452676}"/>
              </a:ext>
            </a:extLst>
          </p:cNvPr>
          <p:cNvSpPr>
            <a:spLocks noGrp="1"/>
          </p:cNvSpPr>
          <p:nvPr>
            <p:ph idx="1"/>
          </p:nvPr>
        </p:nvSpPr>
        <p:spPr/>
        <p:txBody>
          <a:bodyPr/>
          <a:lstStyle/>
          <a:p>
            <a:r>
              <a:rPr lang="en-US" dirty="0"/>
              <a:t>take a </a:t>
            </a:r>
            <a:r>
              <a:rPr lang="en-US" dirty="0" err="1"/>
              <a:t>std</a:t>
            </a:r>
            <a:r>
              <a:rPr lang="en-US" dirty="0"/>
              <a:t>::</a:t>
            </a:r>
            <a:r>
              <a:rPr lang="en-US" dirty="0" err="1"/>
              <a:t>istream</a:t>
            </a:r>
            <a:r>
              <a:rPr lang="en-US" dirty="0"/>
              <a:t>&amp; or </a:t>
            </a:r>
            <a:r>
              <a:rPr lang="en-US" dirty="0" err="1"/>
              <a:t>std</a:t>
            </a:r>
            <a:r>
              <a:rPr lang="en-US" dirty="0"/>
              <a:t>::</a:t>
            </a:r>
            <a:r>
              <a:rPr lang="en-US" dirty="0" err="1"/>
              <a:t>ostream</a:t>
            </a:r>
            <a:r>
              <a:rPr lang="en-US" dirty="0"/>
              <a:t>&amp; as the left hand argument </a:t>
            </a:r>
          </a:p>
          <a:p>
            <a:r>
              <a:rPr lang="en-US" dirty="0"/>
              <a:t>known as insertion and extraction operators</a:t>
            </a:r>
          </a:p>
          <a:p>
            <a:r>
              <a:rPr lang="en-US" dirty="0"/>
              <a:t>must be implemented as non-members, due to user-defined type as the right argument</a:t>
            </a:r>
          </a:p>
          <a:p>
            <a:endParaRPr lang="de-DE" dirty="0"/>
          </a:p>
          <a:p>
            <a:endParaRPr lang="de-DE" dirty="0"/>
          </a:p>
        </p:txBody>
      </p:sp>
    </p:spTree>
    <p:extLst>
      <p:ext uri="{BB962C8B-B14F-4D97-AF65-F5344CB8AC3E}">
        <p14:creationId xmlns:p14="http://schemas.microsoft.com/office/powerpoint/2010/main" val="235459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7B58C-69D5-42F2-9871-671DDED57F14}"/>
              </a:ext>
            </a:extLst>
          </p:cNvPr>
          <p:cNvSpPr>
            <a:spLocks noGrp="1"/>
          </p:cNvSpPr>
          <p:nvPr>
            <p:ph type="title"/>
          </p:nvPr>
        </p:nvSpPr>
        <p:spPr/>
        <p:txBody>
          <a:bodyPr/>
          <a:lstStyle/>
          <a:p>
            <a:r>
              <a:rPr lang="de-DE" b="1" dirty="0"/>
              <a:t>Stream </a:t>
            </a:r>
            <a:r>
              <a:rPr lang="de-DE" b="1" dirty="0" err="1"/>
              <a:t>extraction</a:t>
            </a:r>
            <a:r>
              <a:rPr lang="de-DE" b="1" dirty="0"/>
              <a:t> and </a:t>
            </a:r>
            <a:r>
              <a:rPr lang="de-DE" b="1" dirty="0" err="1"/>
              <a:t>insertion</a:t>
            </a:r>
            <a:br>
              <a:rPr lang="de-DE" b="1" dirty="0"/>
            </a:br>
            <a:endParaRPr lang="de-DE" dirty="0"/>
          </a:p>
        </p:txBody>
      </p:sp>
      <p:pic>
        <p:nvPicPr>
          <p:cNvPr id="8" name="Inhaltsplatzhalter 7">
            <a:extLst>
              <a:ext uri="{FF2B5EF4-FFF2-40B4-BE49-F238E27FC236}">
                <a16:creationId xmlns:a16="http://schemas.microsoft.com/office/drawing/2014/main" id="{7033B35E-A9AE-41FF-A774-01759F6CA9B9}"/>
              </a:ext>
            </a:extLst>
          </p:cNvPr>
          <p:cNvPicPr>
            <a:picLocks noGrp="1" noChangeAspect="1"/>
          </p:cNvPicPr>
          <p:nvPr>
            <p:ph idx="1"/>
          </p:nvPr>
        </p:nvPicPr>
        <p:blipFill>
          <a:blip r:embed="rId3"/>
          <a:stretch>
            <a:fillRect/>
          </a:stretch>
        </p:blipFill>
        <p:spPr>
          <a:xfrm>
            <a:off x="677334" y="2096499"/>
            <a:ext cx="8491468" cy="2422491"/>
          </a:xfrm>
          <a:prstGeom prst="rect">
            <a:avLst/>
          </a:prstGeom>
        </p:spPr>
      </p:pic>
    </p:spTree>
    <p:extLst>
      <p:ext uri="{BB962C8B-B14F-4D97-AF65-F5344CB8AC3E}">
        <p14:creationId xmlns:p14="http://schemas.microsoft.com/office/powerpoint/2010/main" val="1059014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B2325E-8640-4F0F-A8B0-3FC95E12DB97}"/>
              </a:ext>
            </a:extLst>
          </p:cNvPr>
          <p:cNvSpPr>
            <a:spLocks noGrp="1"/>
          </p:cNvSpPr>
          <p:nvPr>
            <p:ph type="title"/>
          </p:nvPr>
        </p:nvSpPr>
        <p:spPr/>
        <p:txBody>
          <a:bodyPr/>
          <a:lstStyle/>
          <a:p>
            <a:r>
              <a:rPr lang="de-DE" b="1" dirty="0" err="1"/>
              <a:t>Function</a:t>
            </a:r>
            <a:r>
              <a:rPr lang="de-DE" b="1" dirty="0"/>
              <a:t> </a:t>
            </a:r>
            <a:r>
              <a:rPr lang="de-DE" b="1" dirty="0" err="1"/>
              <a:t>call</a:t>
            </a:r>
            <a:r>
              <a:rPr lang="de-DE" b="1" dirty="0"/>
              <a:t> </a:t>
            </a:r>
            <a:r>
              <a:rPr lang="de-DE" b="1" dirty="0" err="1"/>
              <a:t>operator</a:t>
            </a:r>
            <a:br>
              <a:rPr lang="de-DE" b="1" dirty="0"/>
            </a:br>
            <a:endParaRPr lang="de-DE" dirty="0"/>
          </a:p>
        </p:txBody>
      </p:sp>
      <p:sp>
        <p:nvSpPr>
          <p:cNvPr id="3" name="Inhaltsplatzhalter 2">
            <a:extLst>
              <a:ext uri="{FF2B5EF4-FFF2-40B4-BE49-F238E27FC236}">
                <a16:creationId xmlns:a16="http://schemas.microsoft.com/office/drawing/2014/main" id="{2354FD46-D87B-4FA1-9F64-D40FD25A9E9F}"/>
              </a:ext>
            </a:extLst>
          </p:cNvPr>
          <p:cNvSpPr>
            <a:spLocks noGrp="1"/>
          </p:cNvSpPr>
          <p:nvPr>
            <p:ph idx="1"/>
          </p:nvPr>
        </p:nvSpPr>
        <p:spPr/>
        <p:txBody>
          <a:bodyPr/>
          <a:lstStyle/>
          <a:p>
            <a:r>
              <a:rPr lang="en-US" dirty="0"/>
              <a:t>When a user-defined class overloads the function call operator:  operator(), it becomes a </a:t>
            </a:r>
            <a:r>
              <a:rPr lang="en-US" dirty="0" err="1"/>
              <a:t>FunctionObject</a:t>
            </a:r>
            <a:r>
              <a:rPr lang="en-US" dirty="0"/>
              <a:t> type. </a:t>
            </a:r>
          </a:p>
          <a:p>
            <a:r>
              <a:rPr lang="de-DE" dirty="0"/>
              <a:t>Standard </a:t>
            </a:r>
            <a:r>
              <a:rPr lang="de-DE" dirty="0" err="1"/>
              <a:t>algorithms</a:t>
            </a:r>
            <a:r>
              <a:rPr lang="de-DE" dirty="0"/>
              <a:t> (</a:t>
            </a:r>
            <a:r>
              <a:rPr lang="de-DE" dirty="0" err="1"/>
              <a:t>std</a:t>
            </a:r>
            <a:r>
              <a:rPr lang="de-DE" dirty="0"/>
              <a:t>::</a:t>
            </a:r>
            <a:r>
              <a:rPr lang="de-DE" dirty="0" err="1"/>
              <a:t>sort</a:t>
            </a:r>
            <a:r>
              <a:rPr lang="de-DE" dirty="0"/>
              <a:t>…) </a:t>
            </a:r>
            <a:r>
              <a:rPr lang="de-DE" dirty="0" err="1"/>
              <a:t>accept</a:t>
            </a:r>
            <a:r>
              <a:rPr lang="de-DE" dirty="0"/>
              <a:t> </a:t>
            </a:r>
            <a:r>
              <a:rPr lang="de-DE" dirty="0" err="1"/>
              <a:t>objects</a:t>
            </a:r>
            <a:r>
              <a:rPr lang="de-DE" dirty="0"/>
              <a:t> </a:t>
            </a:r>
            <a:r>
              <a:rPr lang="de-DE" dirty="0" err="1"/>
              <a:t>of</a:t>
            </a:r>
            <a:r>
              <a:rPr lang="de-DE" dirty="0"/>
              <a:t> such </a:t>
            </a:r>
            <a:r>
              <a:rPr lang="de-DE" dirty="0" err="1"/>
              <a:t>types</a:t>
            </a:r>
            <a:r>
              <a:rPr lang="de-DE" dirty="0"/>
              <a:t> </a:t>
            </a:r>
            <a:r>
              <a:rPr lang="de-DE" dirty="0" err="1"/>
              <a:t>to</a:t>
            </a:r>
            <a:r>
              <a:rPr lang="de-DE" dirty="0"/>
              <a:t> </a:t>
            </a:r>
            <a:r>
              <a:rPr lang="de-DE" dirty="0" err="1"/>
              <a:t>customize</a:t>
            </a:r>
            <a:r>
              <a:rPr lang="de-DE" dirty="0"/>
              <a:t> </a:t>
            </a:r>
            <a:r>
              <a:rPr lang="de-DE" dirty="0" err="1"/>
              <a:t>behavior</a:t>
            </a:r>
            <a:endParaRPr lang="de-DE" dirty="0"/>
          </a:p>
        </p:txBody>
      </p:sp>
      <p:pic>
        <p:nvPicPr>
          <p:cNvPr id="6" name="Grafik 5">
            <a:extLst>
              <a:ext uri="{FF2B5EF4-FFF2-40B4-BE49-F238E27FC236}">
                <a16:creationId xmlns:a16="http://schemas.microsoft.com/office/drawing/2014/main" id="{6733A56E-8D75-4616-BE68-A68F8C22F149}"/>
              </a:ext>
            </a:extLst>
          </p:cNvPr>
          <p:cNvPicPr>
            <a:picLocks noChangeAspect="1"/>
          </p:cNvPicPr>
          <p:nvPr/>
        </p:nvPicPr>
        <p:blipFill>
          <a:blip r:embed="rId3"/>
          <a:stretch>
            <a:fillRect/>
          </a:stretch>
        </p:blipFill>
        <p:spPr>
          <a:xfrm>
            <a:off x="677334" y="3795712"/>
            <a:ext cx="5280222" cy="1573123"/>
          </a:xfrm>
          <a:prstGeom prst="rect">
            <a:avLst/>
          </a:prstGeom>
        </p:spPr>
      </p:pic>
    </p:spTree>
    <p:extLst>
      <p:ext uri="{BB962C8B-B14F-4D97-AF65-F5344CB8AC3E}">
        <p14:creationId xmlns:p14="http://schemas.microsoft.com/office/powerpoint/2010/main" val="1266893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1B219-94E2-478B-930B-C83E8624FDA8}"/>
              </a:ext>
            </a:extLst>
          </p:cNvPr>
          <p:cNvSpPr>
            <a:spLocks noGrp="1"/>
          </p:cNvSpPr>
          <p:nvPr>
            <p:ph type="title"/>
          </p:nvPr>
        </p:nvSpPr>
        <p:spPr/>
        <p:txBody>
          <a:bodyPr/>
          <a:lstStyle/>
          <a:p>
            <a:r>
              <a:rPr lang="de-DE" b="1" dirty="0" err="1"/>
              <a:t>Increment</a:t>
            </a:r>
            <a:r>
              <a:rPr lang="de-DE" b="1" dirty="0"/>
              <a:t> and </a:t>
            </a:r>
            <a:r>
              <a:rPr lang="de-DE" b="1" dirty="0" err="1"/>
              <a:t>decrement</a:t>
            </a:r>
            <a:br>
              <a:rPr lang="de-DE" b="1" dirty="0"/>
            </a:br>
            <a:endParaRPr lang="de-DE" dirty="0"/>
          </a:p>
        </p:txBody>
      </p:sp>
      <p:sp>
        <p:nvSpPr>
          <p:cNvPr id="3" name="Inhaltsplatzhalter 2">
            <a:extLst>
              <a:ext uri="{FF2B5EF4-FFF2-40B4-BE49-F238E27FC236}">
                <a16:creationId xmlns:a16="http://schemas.microsoft.com/office/drawing/2014/main" id="{B23087B0-57E1-4FCD-9F8C-2CC8CBFBB711}"/>
              </a:ext>
            </a:extLst>
          </p:cNvPr>
          <p:cNvSpPr>
            <a:spLocks noGrp="1"/>
          </p:cNvSpPr>
          <p:nvPr>
            <p:ph idx="1"/>
          </p:nvPr>
        </p:nvSpPr>
        <p:spPr/>
        <p:txBody>
          <a:bodyPr/>
          <a:lstStyle/>
          <a:p>
            <a:r>
              <a:rPr lang="en-US" dirty="0"/>
              <a:t>can be used in both the prefix and postfix form, and have very different meanings</a:t>
            </a:r>
          </a:p>
          <a:p>
            <a:r>
              <a:rPr lang="en-US" dirty="0"/>
              <a:t>In the prefix form, the residual value is the post incremented or post decremented value</a:t>
            </a:r>
          </a:p>
          <a:p>
            <a:r>
              <a:rPr lang="en-US" dirty="0"/>
              <a:t>In the postfix form, the residual value is the pre incremented or pre decremented value</a:t>
            </a:r>
          </a:p>
          <a:p>
            <a:r>
              <a:rPr lang="en-US" dirty="0"/>
              <a:t>These are unary operators, so they should be overloaded as members</a:t>
            </a:r>
            <a:endParaRPr lang="de-DE" dirty="0"/>
          </a:p>
          <a:p>
            <a:endParaRPr lang="de-DE" dirty="0"/>
          </a:p>
        </p:txBody>
      </p:sp>
    </p:spTree>
    <p:extLst>
      <p:ext uri="{BB962C8B-B14F-4D97-AF65-F5344CB8AC3E}">
        <p14:creationId xmlns:p14="http://schemas.microsoft.com/office/powerpoint/2010/main" val="3138246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C5460-AAD8-4CA3-B533-74848B52B55F}"/>
              </a:ext>
            </a:extLst>
          </p:cNvPr>
          <p:cNvSpPr>
            <a:spLocks noGrp="1"/>
          </p:cNvSpPr>
          <p:nvPr>
            <p:ph type="title"/>
          </p:nvPr>
        </p:nvSpPr>
        <p:spPr>
          <a:xfrm>
            <a:off x="676746" y="609600"/>
            <a:ext cx="8192934" cy="1320800"/>
          </a:xfrm>
        </p:spPr>
        <p:txBody>
          <a:bodyPr anchor="ctr">
            <a:normAutofit/>
          </a:bodyPr>
          <a:lstStyle/>
          <a:p>
            <a:pPr>
              <a:lnSpc>
                <a:spcPct val="90000"/>
              </a:lnSpc>
            </a:pPr>
            <a:r>
              <a:rPr lang="de-DE" b="1" dirty="0" err="1"/>
              <a:t>Increment</a:t>
            </a:r>
            <a:r>
              <a:rPr lang="de-DE" b="1" dirty="0"/>
              <a:t> and </a:t>
            </a:r>
            <a:r>
              <a:rPr lang="de-DE" b="1" dirty="0" err="1"/>
              <a:t>decrement</a:t>
            </a:r>
            <a:br>
              <a:rPr lang="de-DE" sz="2800" b="1" dirty="0"/>
            </a:br>
            <a:endParaRPr lang="de-DE" sz="2800" dirty="0"/>
          </a:p>
        </p:txBody>
      </p:sp>
      <p:sp>
        <p:nvSpPr>
          <p:cNvPr id="3" name="Inhaltsplatzhalter 2">
            <a:extLst>
              <a:ext uri="{FF2B5EF4-FFF2-40B4-BE49-F238E27FC236}">
                <a16:creationId xmlns:a16="http://schemas.microsoft.com/office/drawing/2014/main" id="{4233B7B8-E5C9-4DF4-A65F-B7E0391522B2}"/>
              </a:ext>
            </a:extLst>
          </p:cNvPr>
          <p:cNvSpPr>
            <a:spLocks noGrp="1"/>
          </p:cNvSpPr>
          <p:nvPr>
            <p:ph idx="1"/>
          </p:nvPr>
        </p:nvSpPr>
        <p:spPr>
          <a:xfrm>
            <a:off x="685167" y="2160589"/>
            <a:ext cx="4017462" cy="3848325"/>
          </a:xfrm>
        </p:spPr>
        <p:txBody>
          <a:bodyPr>
            <a:normAutofit/>
          </a:bodyPr>
          <a:lstStyle/>
          <a:p>
            <a:r>
              <a:rPr lang="en-US" dirty="0"/>
              <a:t>To distinguish the prefix from the postfix forms, the  C++ standard has added an unused argument (</a:t>
            </a:r>
            <a:r>
              <a:rPr lang="en-US" dirty="0" err="1"/>
              <a:t>int</a:t>
            </a:r>
            <a:r>
              <a:rPr lang="en-US" dirty="0"/>
              <a:t>) to represent the postfix signature. </a:t>
            </a:r>
          </a:p>
          <a:p>
            <a:r>
              <a:rPr lang="en-US" dirty="0"/>
              <a:t>Since these operators should modify the current </a:t>
            </a:r>
            <a:r>
              <a:rPr lang="en-US" dirty="0" err="1"/>
              <a:t>object,they</a:t>
            </a:r>
            <a:r>
              <a:rPr lang="en-US" dirty="0"/>
              <a:t> should not be </a:t>
            </a:r>
            <a:r>
              <a:rPr lang="en-US" dirty="0" err="1"/>
              <a:t>const</a:t>
            </a:r>
            <a:r>
              <a:rPr lang="en-US" dirty="0"/>
              <a:t> members! </a:t>
            </a:r>
          </a:p>
        </p:txBody>
      </p:sp>
      <p:pic>
        <p:nvPicPr>
          <p:cNvPr id="5" name="Grafik 4">
            <a:extLst>
              <a:ext uri="{FF2B5EF4-FFF2-40B4-BE49-F238E27FC236}">
                <a16:creationId xmlns:a16="http://schemas.microsoft.com/office/drawing/2014/main" id="{3175541A-2F28-47DC-B35F-889EB6E9D216}"/>
              </a:ext>
            </a:extLst>
          </p:cNvPr>
          <p:cNvPicPr>
            <a:picLocks noChangeAspect="1"/>
          </p:cNvPicPr>
          <p:nvPr/>
        </p:nvPicPr>
        <p:blipFill>
          <a:blip r:embed="rId3"/>
          <a:stretch>
            <a:fillRect/>
          </a:stretch>
        </p:blipFill>
        <p:spPr>
          <a:xfrm>
            <a:off x="4933814" y="2160589"/>
            <a:ext cx="4336172" cy="2594291"/>
          </a:xfrm>
          <a:prstGeom prst="rect">
            <a:avLst/>
          </a:prstGeom>
        </p:spPr>
      </p:pic>
    </p:spTree>
    <p:extLst>
      <p:ext uri="{BB962C8B-B14F-4D97-AF65-F5344CB8AC3E}">
        <p14:creationId xmlns:p14="http://schemas.microsoft.com/office/powerpoint/2010/main" val="300687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E5919-A12C-4935-B255-A97F67227437}"/>
              </a:ext>
            </a:extLst>
          </p:cNvPr>
          <p:cNvSpPr>
            <a:spLocks noGrp="1"/>
          </p:cNvSpPr>
          <p:nvPr>
            <p:ph type="title"/>
          </p:nvPr>
        </p:nvSpPr>
        <p:spPr/>
        <p:txBody>
          <a:bodyPr/>
          <a:lstStyle/>
          <a:p>
            <a:r>
              <a:rPr lang="de-DE" b="1" dirty="0"/>
              <a:t>Relational </a:t>
            </a:r>
            <a:r>
              <a:rPr lang="de-DE" b="1" dirty="0" err="1"/>
              <a:t>operators</a:t>
            </a:r>
            <a:br>
              <a:rPr lang="de-DE" b="1" dirty="0"/>
            </a:br>
            <a:endParaRPr lang="de-DE" dirty="0"/>
          </a:p>
        </p:txBody>
      </p:sp>
      <p:sp>
        <p:nvSpPr>
          <p:cNvPr id="3" name="Inhaltsplatzhalter 2">
            <a:extLst>
              <a:ext uri="{FF2B5EF4-FFF2-40B4-BE49-F238E27FC236}">
                <a16:creationId xmlns:a16="http://schemas.microsoft.com/office/drawing/2014/main" id="{5635E780-4265-4749-B298-C1DC55B41159}"/>
              </a:ext>
            </a:extLst>
          </p:cNvPr>
          <p:cNvSpPr>
            <a:spLocks noGrp="1"/>
          </p:cNvSpPr>
          <p:nvPr>
            <p:ph idx="1"/>
          </p:nvPr>
        </p:nvSpPr>
        <p:spPr/>
        <p:txBody>
          <a:bodyPr/>
          <a:lstStyle/>
          <a:p>
            <a:r>
              <a:rPr lang="de-DE" dirty="0"/>
              <a:t>Standard </a:t>
            </a:r>
            <a:r>
              <a:rPr lang="de-DE" dirty="0" err="1"/>
              <a:t>algorithms</a:t>
            </a:r>
            <a:r>
              <a:rPr lang="de-DE" dirty="0"/>
              <a:t> such </a:t>
            </a:r>
            <a:r>
              <a:rPr lang="de-DE" dirty="0" err="1"/>
              <a:t>as</a:t>
            </a:r>
            <a:r>
              <a:rPr lang="de-DE" dirty="0"/>
              <a:t> </a:t>
            </a:r>
            <a:r>
              <a:rPr lang="de-DE" dirty="0" err="1"/>
              <a:t>std</a:t>
            </a:r>
            <a:r>
              <a:rPr lang="de-DE" dirty="0"/>
              <a:t>::</a:t>
            </a:r>
            <a:r>
              <a:rPr lang="de-DE" dirty="0" err="1"/>
              <a:t>sort</a:t>
            </a:r>
            <a:r>
              <a:rPr lang="de-DE" dirty="0"/>
              <a:t> </a:t>
            </a:r>
            <a:r>
              <a:rPr lang="de-DE" dirty="0" err="1"/>
              <a:t>expect</a:t>
            </a:r>
            <a:r>
              <a:rPr lang="de-DE" dirty="0"/>
              <a:t> </a:t>
            </a:r>
            <a:r>
              <a:rPr lang="de-DE" dirty="0" err="1"/>
              <a:t>operator</a:t>
            </a:r>
            <a:r>
              <a:rPr lang="de-DE" dirty="0"/>
              <a:t>&lt; </a:t>
            </a:r>
            <a:r>
              <a:rPr lang="de-DE" dirty="0" err="1"/>
              <a:t>to</a:t>
            </a:r>
            <a:r>
              <a:rPr lang="de-DE" dirty="0"/>
              <a:t> </a:t>
            </a:r>
            <a:r>
              <a:rPr lang="de-DE" dirty="0" err="1"/>
              <a:t>be</a:t>
            </a:r>
            <a:r>
              <a:rPr lang="de-DE" dirty="0"/>
              <a:t> </a:t>
            </a:r>
            <a:r>
              <a:rPr lang="de-DE" dirty="0" err="1"/>
              <a:t>defined</a:t>
            </a:r>
            <a:r>
              <a:rPr lang="de-DE" dirty="0"/>
              <a:t> </a:t>
            </a:r>
            <a:r>
              <a:rPr lang="de-DE" dirty="0" err="1"/>
              <a:t>for</a:t>
            </a:r>
            <a:r>
              <a:rPr lang="de-DE" dirty="0"/>
              <a:t> </a:t>
            </a:r>
            <a:r>
              <a:rPr lang="de-DE" dirty="0" err="1"/>
              <a:t>the</a:t>
            </a:r>
            <a:r>
              <a:rPr lang="de-DE" dirty="0"/>
              <a:t> user-</a:t>
            </a:r>
            <a:r>
              <a:rPr lang="de-DE" dirty="0" err="1"/>
              <a:t>provided</a:t>
            </a:r>
            <a:r>
              <a:rPr lang="de-DE" dirty="0"/>
              <a:t> </a:t>
            </a:r>
            <a:r>
              <a:rPr lang="de-DE" dirty="0" err="1"/>
              <a:t>types</a:t>
            </a:r>
            <a:endParaRPr lang="de-DE" dirty="0"/>
          </a:p>
          <a:p>
            <a:endParaRPr lang="de-DE" dirty="0"/>
          </a:p>
        </p:txBody>
      </p:sp>
      <p:pic>
        <p:nvPicPr>
          <p:cNvPr id="4" name="Grafik 3">
            <a:extLst>
              <a:ext uri="{FF2B5EF4-FFF2-40B4-BE49-F238E27FC236}">
                <a16:creationId xmlns:a16="http://schemas.microsoft.com/office/drawing/2014/main" id="{92A9BB5F-C660-4700-9886-73419D298DD5}"/>
              </a:ext>
            </a:extLst>
          </p:cNvPr>
          <p:cNvPicPr>
            <a:picLocks noChangeAspect="1"/>
          </p:cNvPicPr>
          <p:nvPr/>
        </p:nvPicPr>
        <p:blipFill>
          <a:blip r:embed="rId3"/>
          <a:stretch>
            <a:fillRect/>
          </a:stretch>
        </p:blipFill>
        <p:spPr>
          <a:xfrm>
            <a:off x="807962" y="3194139"/>
            <a:ext cx="7355689" cy="2148569"/>
          </a:xfrm>
          <a:prstGeom prst="rect">
            <a:avLst/>
          </a:prstGeom>
        </p:spPr>
      </p:pic>
    </p:spTree>
    <p:extLst>
      <p:ext uri="{BB962C8B-B14F-4D97-AF65-F5344CB8AC3E}">
        <p14:creationId xmlns:p14="http://schemas.microsoft.com/office/powerpoint/2010/main" val="1601508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77A146-0CBD-4121-BA81-6AC2B0E7086D}"/>
              </a:ext>
            </a:extLst>
          </p:cNvPr>
          <p:cNvSpPr>
            <a:spLocks noGrp="1"/>
          </p:cNvSpPr>
          <p:nvPr>
            <p:ph type="title"/>
          </p:nvPr>
        </p:nvSpPr>
        <p:spPr/>
        <p:txBody>
          <a:bodyPr/>
          <a:lstStyle/>
          <a:p>
            <a:r>
              <a:rPr lang="de-DE" b="1" dirty="0"/>
              <a:t>Relational </a:t>
            </a:r>
            <a:r>
              <a:rPr lang="de-DE" b="1" dirty="0" err="1"/>
              <a:t>operators</a:t>
            </a:r>
            <a:br>
              <a:rPr lang="de-DE" b="1" dirty="0"/>
            </a:br>
            <a:endParaRPr lang="de-DE" dirty="0"/>
          </a:p>
        </p:txBody>
      </p:sp>
      <p:sp>
        <p:nvSpPr>
          <p:cNvPr id="3" name="Inhaltsplatzhalter 2">
            <a:extLst>
              <a:ext uri="{FF2B5EF4-FFF2-40B4-BE49-F238E27FC236}">
                <a16:creationId xmlns:a16="http://schemas.microsoft.com/office/drawing/2014/main" id="{DEA16A1C-0864-4E18-9D59-8402F57666E5}"/>
              </a:ext>
            </a:extLst>
          </p:cNvPr>
          <p:cNvSpPr>
            <a:spLocks noGrp="1"/>
          </p:cNvSpPr>
          <p:nvPr>
            <p:ph idx="1"/>
          </p:nvPr>
        </p:nvSpPr>
        <p:spPr/>
        <p:txBody>
          <a:bodyPr/>
          <a:lstStyle/>
          <a:p>
            <a:r>
              <a:rPr lang="en-US" dirty="0"/>
              <a:t>Typically, once operator&lt; is provided, the other relational operators are implemented in terms of operator&lt;:</a:t>
            </a:r>
          </a:p>
          <a:p>
            <a:endParaRPr lang="en-US" dirty="0"/>
          </a:p>
          <a:p>
            <a:endParaRPr lang="en-US" dirty="0"/>
          </a:p>
          <a:p>
            <a:endParaRPr lang="en-US" dirty="0"/>
          </a:p>
          <a:p>
            <a:r>
              <a:rPr lang="en-US" dirty="0"/>
              <a:t>Likewise, the inequality operator is typically implemented in terms of operator==:</a:t>
            </a:r>
          </a:p>
          <a:p>
            <a:endParaRPr lang="de-DE" dirty="0"/>
          </a:p>
        </p:txBody>
      </p:sp>
      <p:pic>
        <p:nvPicPr>
          <p:cNvPr id="4" name="Grafik 3">
            <a:extLst>
              <a:ext uri="{FF2B5EF4-FFF2-40B4-BE49-F238E27FC236}">
                <a16:creationId xmlns:a16="http://schemas.microsoft.com/office/drawing/2014/main" id="{1F319E58-B838-4FFE-AE30-B7136FC7A3D3}"/>
              </a:ext>
            </a:extLst>
          </p:cNvPr>
          <p:cNvPicPr>
            <a:picLocks noChangeAspect="1"/>
          </p:cNvPicPr>
          <p:nvPr/>
        </p:nvPicPr>
        <p:blipFill>
          <a:blip r:embed="rId3"/>
          <a:stretch>
            <a:fillRect/>
          </a:stretch>
        </p:blipFill>
        <p:spPr>
          <a:xfrm>
            <a:off x="859773" y="2938393"/>
            <a:ext cx="8414229" cy="981212"/>
          </a:xfrm>
          <a:prstGeom prst="rect">
            <a:avLst/>
          </a:prstGeom>
        </p:spPr>
      </p:pic>
      <p:pic>
        <p:nvPicPr>
          <p:cNvPr id="5" name="Grafik 4">
            <a:extLst>
              <a:ext uri="{FF2B5EF4-FFF2-40B4-BE49-F238E27FC236}">
                <a16:creationId xmlns:a16="http://schemas.microsoft.com/office/drawing/2014/main" id="{4C0D3A74-EEE0-4330-BC44-E43A9FA78D81}"/>
              </a:ext>
            </a:extLst>
          </p:cNvPr>
          <p:cNvPicPr>
            <a:picLocks noChangeAspect="1"/>
          </p:cNvPicPr>
          <p:nvPr/>
        </p:nvPicPr>
        <p:blipFill>
          <a:blip r:embed="rId4"/>
          <a:stretch>
            <a:fillRect/>
          </a:stretch>
        </p:blipFill>
        <p:spPr>
          <a:xfrm>
            <a:off x="677334" y="4775696"/>
            <a:ext cx="8566224" cy="580075"/>
          </a:xfrm>
          <a:prstGeom prst="rect">
            <a:avLst/>
          </a:prstGeom>
        </p:spPr>
      </p:pic>
    </p:spTree>
    <p:extLst>
      <p:ext uri="{BB962C8B-B14F-4D97-AF65-F5344CB8AC3E}">
        <p14:creationId xmlns:p14="http://schemas.microsoft.com/office/powerpoint/2010/main" val="900819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A59C48-434C-4769-94CB-342D3A22E880}"/>
              </a:ext>
            </a:extLst>
          </p:cNvPr>
          <p:cNvSpPr>
            <a:spLocks noGrp="1"/>
          </p:cNvSpPr>
          <p:nvPr>
            <p:ph type="title"/>
          </p:nvPr>
        </p:nvSpPr>
        <p:spPr/>
        <p:txBody>
          <a:bodyPr/>
          <a:lstStyle/>
          <a:p>
            <a:r>
              <a:rPr lang="de-DE" b="1" dirty="0" err="1"/>
              <a:t>Bitwise</a:t>
            </a:r>
            <a:r>
              <a:rPr lang="de-DE" b="1" dirty="0"/>
              <a:t> </a:t>
            </a:r>
            <a:r>
              <a:rPr lang="de-DE" b="1" dirty="0" err="1"/>
              <a:t>arithmetic</a:t>
            </a:r>
            <a:r>
              <a:rPr lang="de-DE" b="1" dirty="0"/>
              <a:t> </a:t>
            </a:r>
            <a:r>
              <a:rPr lang="de-DE" b="1" dirty="0" err="1"/>
              <a:t>operators</a:t>
            </a:r>
            <a:br>
              <a:rPr lang="de-DE" b="1" dirty="0"/>
            </a:br>
            <a:endParaRPr lang="de-DE" dirty="0"/>
          </a:p>
        </p:txBody>
      </p:sp>
      <p:sp>
        <p:nvSpPr>
          <p:cNvPr id="3" name="Inhaltsplatzhalter 2">
            <a:extLst>
              <a:ext uri="{FF2B5EF4-FFF2-40B4-BE49-F238E27FC236}">
                <a16:creationId xmlns:a16="http://schemas.microsoft.com/office/drawing/2014/main" id="{E9D40AC2-8935-483E-9C79-1C8C10CADBDE}"/>
              </a:ext>
            </a:extLst>
          </p:cNvPr>
          <p:cNvSpPr>
            <a:spLocks noGrp="1"/>
          </p:cNvSpPr>
          <p:nvPr>
            <p:ph idx="1"/>
          </p:nvPr>
        </p:nvSpPr>
        <p:spPr/>
        <p:txBody>
          <a:bodyPr>
            <a:normAutofit/>
          </a:bodyPr>
          <a:lstStyle/>
          <a:p>
            <a:r>
              <a:rPr lang="en-US" dirty="0"/>
              <a:t>User-defined classes and enumerations that implement the requirements of </a:t>
            </a:r>
            <a:r>
              <a:rPr lang="en-US" dirty="0" err="1"/>
              <a:t>BitmaskType</a:t>
            </a:r>
            <a:r>
              <a:rPr lang="en-US" dirty="0"/>
              <a:t> are required to overload the bitwise arithmetic operators:</a:t>
            </a:r>
          </a:p>
          <a:p>
            <a:pPr lvl="1"/>
            <a:r>
              <a:rPr lang="en-US" dirty="0"/>
              <a:t>operator&amp;		operator|			operator^			operator~		operator&amp;= operator|=</a:t>
            </a:r>
          </a:p>
          <a:p>
            <a:r>
              <a:rPr lang="en-US" dirty="0"/>
              <a:t>and may optionally overload the shift operators: </a:t>
            </a:r>
          </a:p>
          <a:p>
            <a:pPr lvl="1"/>
            <a:r>
              <a:rPr lang="en-US" dirty="0"/>
              <a:t>operator&lt;&lt;		operator&gt;&gt;		operator&gt;&gt;=		operator&lt;&lt;=</a:t>
            </a:r>
          </a:p>
          <a:p>
            <a:pPr lvl="1"/>
            <a:endParaRPr lang="en-US" dirty="0"/>
          </a:p>
          <a:p>
            <a:r>
              <a:rPr lang="en-US" dirty="0"/>
              <a:t>The canonical implementations usually follow the pattern for binary arithmetic operators described above.</a:t>
            </a:r>
            <a:endParaRPr lang="de-DE" dirty="0"/>
          </a:p>
        </p:txBody>
      </p:sp>
    </p:spTree>
    <p:extLst>
      <p:ext uri="{BB962C8B-B14F-4D97-AF65-F5344CB8AC3E}">
        <p14:creationId xmlns:p14="http://schemas.microsoft.com/office/powerpoint/2010/main" val="382999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3B31F0-FEA8-4F0B-99EF-156754B61B7D}"/>
              </a:ext>
            </a:extLst>
          </p:cNvPr>
          <p:cNvSpPr>
            <a:spLocks noGrp="1"/>
          </p:cNvSpPr>
          <p:nvPr>
            <p:ph type="title"/>
          </p:nvPr>
        </p:nvSpPr>
        <p:spPr/>
        <p:txBody>
          <a:bodyPr/>
          <a:lstStyle/>
          <a:p>
            <a:r>
              <a:rPr lang="en-US" dirty="0"/>
              <a:t>Operator Overloading</a:t>
            </a:r>
          </a:p>
        </p:txBody>
      </p:sp>
      <p:sp>
        <p:nvSpPr>
          <p:cNvPr id="5" name="Textplatzhalter 4">
            <a:extLst>
              <a:ext uri="{FF2B5EF4-FFF2-40B4-BE49-F238E27FC236}">
                <a16:creationId xmlns:a16="http://schemas.microsoft.com/office/drawing/2014/main" id="{9F6D75AE-45F4-4CED-821B-971EE1CA05B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946909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EF6F0-7447-4937-A933-9A2A8738AF10}"/>
              </a:ext>
            </a:extLst>
          </p:cNvPr>
          <p:cNvSpPr>
            <a:spLocks noGrp="1"/>
          </p:cNvSpPr>
          <p:nvPr>
            <p:ph type="title"/>
          </p:nvPr>
        </p:nvSpPr>
        <p:spPr/>
        <p:txBody>
          <a:bodyPr/>
          <a:lstStyle/>
          <a:p>
            <a:r>
              <a:rPr lang="de-DE" b="1" dirty="0" err="1"/>
              <a:t>Rarely</a:t>
            </a:r>
            <a:r>
              <a:rPr lang="de-DE" b="1" dirty="0"/>
              <a:t> </a:t>
            </a:r>
            <a:r>
              <a:rPr lang="de-DE" b="1" dirty="0" err="1"/>
              <a:t>overloaded</a:t>
            </a:r>
            <a:r>
              <a:rPr lang="de-DE" b="1" dirty="0"/>
              <a:t> </a:t>
            </a:r>
            <a:r>
              <a:rPr lang="de-DE" b="1" dirty="0" err="1"/>
              <a:t>operators</a:t>
            </a:r>
            <a:br>
              <a:rPr lang="de-DE" b="1" dirty="0"/>
            </a:br>
            <a:endParaRPr lang="de-DE" dirty="0"/>
          </a:p>
        </p:txBody>
      </p:sp>
      <p:sp>
        <p:nvSpPr>
          <p:cNvPr id="3" name="Inhaltsplatzhalter 2">
            <a:extLst>
              <a:ext uri="{FF2B5EF4-FFF2-40B4-BE49-F238E27FC236}">
                <a16:creationId xmlns:a16="http://schemas.microsoft.com/office/drawing/2014/main" id="{6F576261-DA9F-4A00-AF0C-ED6BCB0036D5}"/>
              </a:ext>
            </a:extLst>
          </p:cNvPr>
          <p:cNvSpPr>
            <a:spLocks noGrp="1"/>
          </p:cNvSpPr>
          <p:nvPr>
            <p:ph idx="1"/>
          </p:nvPr>
        </p:nvSpPr>
        <p:spPr/>
        <p:txBody>
          <a:bodyPr/>
          <a:lstStyle/>
          <a:p>
            <a:r>
              <a:rPr lang="de-DE" dirty="0"/>
              <a:t>The </a:t>
            </a:r>
            <a:r>
              <a:rPr lang="de-DE" dirty="0" err="1"/>
              <a:t>address-of</a:t>
            </a:r>
            <a:r>
              <a:rPr lang="de-DE" dirty="0"/>
              <a:t> </a:t>
            </a:r>
            <a:r>
              <a:rPr lang="de-DE" dirty="0" err="1"/>
              <a:t>operator</a:t>
            </a:r>
            <a:r>
              <a:rPr lang="de-DE" dirty="0"/>
              <a:t> : </a:t>
            </a:r>
            <a:r>
              <a:rPr lang="de-DE" dirty="0" err="1"/>
              <a:t>operator</a:t>
            </a:r>
            <a:r>
              <a:rPr lang="de-DE" dirty="0"/>
              <a:t>&amp;</a:t>
            </a:r>
          </a:p>
          <a:p>
            <a:r>
              <a:rPr lang="en-US" dirty="0"/>
              <a:t>The </a:t>
            </a:r>
            <a:r>
              <a:rPr lang="en-US" dirty="0" err="1"/>
              <a:t>boolean</a:t>
            </a:r>
            <a:r>
              <a:rPr lang="en-US" dirty="0"/>
              <a:t> logic operators : operator&amp;&amp; and operator||</a:t>
            </a:r>
          </a:p>
          <a:p>
            <a:pPr lvl="1"/>
            <a:r>
              <a:rPr lang="en-US" dirty="0"/>
              <a:t>Unlike the built-in versions, the overloads cannot implement short-circuit evaluation</a:t>
            </a:r>
          </a:p>
          <a:p>
            <a:pPr lvl="1"/>
            <a:r>
              <a:rPr lang="en-US" dirty="0"/>
              <a:t> the overloads do not sequence their left operand before the right one</a:t>
            </a:r>
            <a:endParaRPr lang="de-DE" dirty="0"/>
          </a:p>
          <a:p>
            <a:r>
              <a:rPr lang="de-DE" dirty="0"/>
              <a:t>The </a:t>
            </a:r>
            <a:r>
              <a:rPr lang="de-DE" dirty="0" err="1"/>
              <a:t>comma</a:t>
            </a:r>
            <a:r>
              <a:rPr lang="de-DE" dirty="0"/>
              <a:t> </a:t>
            </a:r>
            <a:r>
              <a:rPr lang="de-DE" dirty="0" err="1"/>
              <a:t>operator</a:t>
            </a:r>
            <a:r>
              <a:rPr lang="de-DE" dirty="0"/>
              <a:t> : </a:t>
            </a:r>
            <a:r>
              <a:rPr lang="de-DE" dirty="0" err="1"/>
              <a:t>operator</a:t>
            </a:r>
            <a:r>
              <a:rPr lang="de-DE" dirty="0"/>
              <a:t>,</a:t>
            </a:r>
          </a:p>
          <a:p>
            <a:pPr lvl="1"/>
            <a:r>
              <a:rPr lang="en-US" dirty="0"/>
              <a:t>Unlike the built-in version, the overloads do not sequence their left operand before the right one</a:t>
            </a:r>
          </a:p>
          <a:p>
            <a:r>
              <a:rPr lang="en-US" dirty="0"/>
              <a:t>The member access through pointer to member : operator-&gt;*</a:t>
            </a:r>
          </a:p>
          <a:p>
            <a:pPr lvl="1"/>
            <a:r>
              <a:rPr lang="en-US" dirty="0"/>
              <a:t>no specific downsides to overloading this operator, but it is rarely used in practice</a:t>
            </a:r>
            <a:endParaRPr lang="de-DE" dirty="0"/>
          </a:p>
        </p:txBody>
      </p:sp>
    </p:spTree>
    <p:extLst>
      <p:ext uri="{BB962C8B-B14F-4D97-AF65-F5344CB8AC3E}">
        <p14:creationId xmlns:p14="http://schemas.microsoft.com/office/powerpoint/2010/main" val="76421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DAD58-BCEF-47EA-9B04-C0272656D520}"/>
              </a:ext>
            </a:extLst>
          </p:cNvPr>
          <p:cNvSpPr>
            <a:spLocks noGrp="1"/>
          </p:cNvSpPr>
          <p:nvPr>
            <p:ph type="title"/>
          </p:nvPr>
        </p:nvSpPr>
        <p:spPr>
          <a:xfrm>
            <a:off x="676746" y="139338"/>
            <a:ext cx="7827174" cy="1320800"/>
          </a:xfrm>
        </p:spPr>
        <p:txBody>
          <a:bodyPr anchor="ctr">
            <a:normAutofit/>
          </a:bodyPr>
          <a:lstStyle/>
          <a:p>
            <a:r>
              <a:rPr lang="de-DE" dirty="0"/>
              <a:t>Bad </a:t>
            </a:r>
            <a:r>
              <a:rPr lang="de-DE" dirty="0" err="1"/>
              <a:t>Example</a:t>
            </a:r>
            <a:endParaRPr lang="de-DE" dirty="0"/>
          </a:p>
        </p:txBody>
      </p:sp>
      <p:sp>
        <p:nvSpPr>
          <p:cNvPr id="9" name="Content Placeholder 8"/>
          <p:cNvSpPr>
            <a:spLocks noGrp="1"/>
          </p:cNvSpPr>
          <p:nvPr>
            <p:ph idx="1"/>
          </p:nvPr>
        </p:nvSpPr>
        <p:spPr>
          <a:xfrm>
            <a:off x="676746" y="1460138"/>
            <a:ext cx="8902970" cy="3560733"/>
          </a:xfrm>
        </p:spPr>
        <p:txBody>
          <a:bodyPr>
            <a:normAutofit/>
          </a:bodyPr>
          <a:lstStyle/>
          <a:p>
            <a:r>
              <a:rPr lang="en-US" dirty="0"/>
              <a:t>scalar product &amp; </a:t>
            </a:r>
            <a:r>
              <a:rPr lang="de-DE" dirty="0"/>
              <a:t>Cross </a:t>
            </a:r>
            <a:r>
              <a:rPr lang="de-DE" dirty="0" err="1"/>
              <a:t>product</a:t>
            </a:r>
            <a:endParaRPr lang="de-DE" dirty="0"/>
          </a:p>
          <a:p>
            <a:r>
              <a:rPr lang="en-US" dirty="0"/>
              <a:t>no reason to overload an operator, if it will not make the code easier to understand</a:t>
            </a:r>
          </a:p>
          <a:p>
            <a:endParaRPr lang="en-US" dirty="0"/>
          </a:p>
        </p:txBody>
      </p:sp>
      <p:pic>
        <p:nvPicPr>
          <p:cNvPr id="10" name="Grafik 9">
            <a:extLst>
              <a:ext uri="{FF2B5EF4-FFF2-40B4-BE49-F238E27FC236}">
                <a16:creationId xmlns:a16="http://schemas.microsoft.com/office/drawing/2014/main" id="{AADF47B0-86A0-4276-B4A1-B266B78682ED}"/>
              </a:ext>
            </a:extLst>
          </p:cNvPr>
          <p:cNvPicPr>
            <a:picLocks noChangeAspect="1"/>
          </p:cNvPicPr>
          <p:nvPr/>
        </p:nvPicPr>
        <p:blipFill>
          <a:blip r:embed="rId3"/>
          <a:stretch>
            <a:fillRect/>
          </a:stretch>
        </p:blipFill>
        <p:spPr>
          <a:xfrm>
            <a:off x="5991696" y="2863052"/>
            <a:ext cx="5827914" cy="2246283"/>
          </a:xfrm>
          <a:prstGeom prst="rect">
            <a:avLst/>
          </a:prstGeom>
        </p:spPr>
      </p:pic>
      <p:pic>
        <p:nvPicPr>
          <p:cNvPr id="11" name="Grafik 10">
            <a:extLst>
              <a:ext uri="{FF2B5EF4-FFF2-40B4-BE49-F238E27FC236}">
                <a16:creationId xmlns:a16="http://schemas.microsoft.com/office/drawing/2014/main" id="{B13CFD8B-B5BA-4C68-B8AA-92F901F693F3}"/>
              </a:ext>
            </a:extLst>
          </p:cNvPr>
          <p:cNvPicPr>
            <a:picLocks noChangeAspect="1"/>
          </p:cNvPicPr>
          <p:nvPr/>
        </p:nvPicPr>
        <p:blipFill>
          <a:blip r:embed="rId4"/>
          <a:stretch>
            <a:fillRect/>
          </a:stretch>
        </p:blipFill>
        <p:spPr>
          <a:xfrm>
            <a:off x="6416794" y="5215727"/>
            <a:ext cx="1343025" cy="1314450"/>
          </a:xfrm>
          <a:prstGeom prst="rect">
            <a:avLst/>
          </a:prstGeom>
        </p:spPr>
      </p:pic>
      <p:pic>
        <p:nvPicPr>
          <p:cNvPr id="12" name="Grafik 11">
            <a:extLst>
              <a:ext uri="{FF2B5EF4-FFF2-40B4-BE49-F238E27FC236}">
                <a16:creationId xmlns:a16="http://schemas.microsoft.com/office/drawing/2014/main" id="{5F7DE61B-53A7-415C-8259-5472382F0E8C}"/>
              </a:ext>
            </a:extLst>
          </p:cNvPr>
          <p:cNvPicPr>
            <a:picLocks noChangeAspect="1"/>
          </p:cNvPicPr>
          <p:nvPr/>
        </p:nvPicPr>
        <p:blipFill>
          <a:blip r:embed="rId5"/>
          <a:stretch>
            <a:fillRect/>
          </a:stretch>
        </p:blipFill>
        <p:spPr>
          <a:xfrm>
            <a:off x="1734998" y="5215727"/>
            <a:ext cx="1247775" cy="1285875"/>
          </a:xfrm>
          <a:prstGeom prst="rect">
            <a:avLst/>
          </a:prstGeom>
        </p:spPr>
      </p:pic>
      <p:pic>
        <p:nvPicPr>
          <p:cNvPr id="13" name="Grafik 12">
            <a:extLst>
              <a:ext uri="{FF2B5EF4-FFF2-40B4-BE49-F238E27FC236}">
                <a16:creationId xmlns:a16="http://schemas.microsoft.com/office/drawing/2014/main" id="{1A04713F-2D3F-42FD-9776-33EE5599B373}"/>
              </a:ext>
            </a:extLst>
          </p:cNvPr>
          <p:cNvPicPr>
            <a:picLocks noChangeAspect="1"/>
          </p:cNvPicPr>
          <p:nvPr/>
        </p:nvPicPr>
        <p:blipFill>
          <a:blip r:embed="rId6"/>
          <a:stretch>
            <a:fillRect/>
          </a:stretch>
        </p:blipFill>
        <p:spPr>
          <a:xfrm>
            <a:off x="496543" y="2863052"/>
            <a:ext cx="5314950" cy="2352675"/>
          </a:xfrm>
          <a:prstGeom prst="rect">
            <a:avLst/>
          </a:prstGeom>
        </p:spPr>
      </p:pic>
    </p:spTree>
    <p:extLst>
      <p:ext uri="{BB962C8B-B14F-4D97-AF65-F5344CB8AC3E}">
        <p14:creationId xmlns:p14="http://schemas.microsoft.com/office/powerpoint/2010/main" val="130140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B8ED0-0E75-4AB2-8498-5847565A0690}"/>
              </a:ext>
            </a:extLst>
          </p:cNvPr>
          <p:cNvSpPr>
            <a:spLocks noGrp="1"/>
          </p:cNvSpPr>
          <p:nvPr>
            <p:ph type="title"/>
          </p:nvPr>
        </p:nvSpPr>
        <p:spPr/>
        <p:txBody>
          <a:bodyPr/>
          <a:lstStyle/>
          <a:p>
            <a:r>
              <a:rPr lang="de-DE" dirty="0"/>
              <a:t>Bad </a:t>
            </a:r>
            <a:r>
              <a:rPr lang="de-DE" dirty="0" err="1"/>
              <a:t>Example</a:t>
            </a:r>
            <a:endParaRPr lang="de-DE" dirty="0"/>
          </a:p>
        </p:txBody>
      </p:sp>
      <p:pic>
        <p:nvPicPr>
          <p:cNvPr id="4" name="Inhaltsplatzhalter 3">
            <a:extLst>
              <a:ext uri="{FF2B5EF4-FFF2-40B4-BE49-F238E27FC236}">
                <a16:creationId xmlns:a16="http://schemas.microsoft.com/office/drawing/2014/main" id="{B82E93AC-13E9-48CD-8D45-2CA6FAEC9696}"/>
              </a:ext>
            </a:extLst>
          </p:cNvPr>
          <p:cNvPicPr>
            <a:picLocks noGrp="1" noChangeAspect="1"/>
          </p:cNvPicPr>
          <p:nvPr>
            <p:ph idx="1"/>
          </p:nvPr>
        </p:nvPicPr>
        <p:blipFill>
          <a:blip r:embed="rId2"/>
          <a:stretch>
            <a:fillRect/>
          </a:stretch>
        </p:blipFill>
        <p:spPr>
          <a:xfrm>
            <a:off x="677334" y="1813236"/>
            <a:ext cx="6239176" cy="1354034"/>
          </a:xfrm>
          <a:prstGeom prst="rect">
            <a:avLst/>
          </a:prstGeom>
        </p:spPr>
      </p:pic>
      <p:pic>
        <p:nvPicPr>
          <p:cNvPr id="5" name="Grafik 4">
            <a:extLst>
              <a:ext uri="{FF2B5EF4-FFF2-40B4-BE49-F238E27FC236}">
                <a16:creationId xmlns:a16="http://schemas.microsoft.com/office/drawing/2014/main" id="{1E1919A5-B35B-4866-AC1C-1346748341A5}"/>
              </a:ext>
            </a:extLst>
          </p:cNvPr>
          <p:cNvPicPr>
            <a:picLocks noChangeAspect="1"/>
          </p:cNvPicPr>
          <p:nvPr/>
        </p:nvPicPr>
        <p:blipFill>
          <a:blip r:embed="rId3"/>
          <a:stretch>
            <a:fillRect/>
          </a:stretch>
        </p:blipFill>
        <p:spPr>
          <a:xfrm>
            <a:off x="8026227" y="1813236"/>
            <a:ext cx="1247775" cy="1285875"/>
          </a:xfrm>
          <a:prstGeom prst="rect">
            <a:avLst/>
          </a:prstGeom>
        </p:spPr>
      </p:pic>
      <p:pic>
        <p:nvPicPr>
          <p:cNvPr id="6" name="Grafik 5">
            <a:extLst>
              <a:ext uri="{FF2B5EF4-FFF2-40B4-BE49-F238E27FC236}">
                <a16:creationId xmlns:a16="http://schemas.microsoft.com/office/drawing/2014/main" id="{979631EE-480C-4CEB-8D28-C981E64BDC7B}"/>
              </a:ext>
            </a:extLst>
          </p:cNvPr>
          <p:cNvPicPr>
            <a:picLocks noChangeAspect="1"/>
          </p:cNvPicPr>
          <p:nvPr/>
        </p:nvPicPr>
        <p:blipFill>
          <a:blip r:embed="rId4"/>
          <a:stretch>
            <a:fillRect/>
          </a:stretch>
        </p:blipFill>
        <p:spPr>
          <a:xfrm>
            <a:off x="677334" y="4071731"/>
            <a:ext cx="3974179" cy="1267512"/>
          </a:xfrm>
          <a:prstGeom prst="rect">
            <a:avLst/>
          </a:prstGeom>
        </p:spPr>
      </p:pic>
      <p:pic>
        <p:nvPicPr>
          <p:cNvPr id="7" name="Grafik 6">
            <a:extLst>
              <a:ext uri="{FF2B5EF4-FFF2-40B4-BE49-F238E27FC236}">
                <a16:creationId xmlns:a16="http://schemas.microsoft.com/office/drawing/2014/main" id="{7086CB2F-61EA-4843-A9FE-86476AC290F3}"/>
              </a:ext>
            </a:extLst>
          </p:cNvPr>
          <p:cNvPicPr>
            <a:picLocks noChangeAspect="1"/>
          </p:cNvPicPr>
          <p:nvPr/>
        </p:nvPicPr>
        <p:blipFill>
          <a:blip r:embed="rId5"/>
          <a:stretch>
            <a:fillRect/>
          </a:stretch>
        </p:blipFill>
        <p:spPr>
          <a:xfrm>
            <a:off x="7930977" y="4024793"/>
            <a:ext cx="1343025" cy="1314450"/>
          </a:xfrm>
          <a:prstGeom prst="rect">
            <a:avLst/>
          </a:prstGeom>
        </p:spPr>
      </p:pic>
    </p:spTree>
    <p:extLst>
      <p:ext uri="{BB962C8B-B14F-4D97-AF65-F5344CB8AC3E}">
        <p14:creationId xmlns:p14="http://schemas.microsoft.com/office/powerpoint/2010/main" val="1041133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C5460-AAD8-4CA3-B533-74848B52B55F}"/>
              </a:ext>
            </a:extLst>
          </p:cNvPr>
          <p:cNvSpPr>
            <a:spLocks noGrp="1"/>
          </p:cNvSpPr>
          <p:nvPr>
            <p:ph type="title"/>
          </p:nvPr>
        </p:nvSpPr>
        <p:spPr/>
        <p:txBody>
          <a:bodyPr>
            <a:normAutofit/>
          </a:bodyPr>
          <a:lstStyle/>
          <a:p>
            <a:pPr fontAlgn="base"/>
            <a:r>
              <a:rPr lang="en-US" dirty="0"/>
              <a:t>Namespaces and Operator Overloading</a:t>
            </a:r>
            <a:br>
              <a:rPr lang="en-US" dirty="0"/>
            </a:br>
            <a:endParaRPr lang="de-DE" dirty="0"/>
          </a:p>
        </p:txBody>
      </p:sp>
      <p:sp>
        <p:nvSpPr>
          <p:cNvPr id="3" name="Inhaltsplatzhalter 2">
            <a:extLst>
              <a:ext uri="{FF2B5EF4-FFF2-40B4-BE49-F238E27FC236}">
                <a16:creationId xmlns:a16="http://schemas.microsoft.com/office/drawing/2014/main" id="{4233B7B8-E5C9-4DF4-A65F-B7E0391522B2}"/>
              </a:ext>
            </a:extLst>
          </p:cNvPr>
          <p:cNvSpPr>
            <a:spLocks noGrp="1"/>
          </p:cNvSpPr>
          <p:nvPr>
            <p:ph idx="1"/>
          </p:nvPr>
        </p:nvSpPr>
        <p:spPr>
          <a:xfrm>
            <a:off x="677334" y="1736519"/>
            <a:ext cx="8596668" cy="3880773"/>
          </a:xfrm>
        </p:spPr>
        <p:txBody>
          <a:bodyPr/>
          <a:lstStyle/>
          <a:p>
            <a:r>
              <a:rPr lang="en-US" dirty="0"/>
              <a:t>Overloading should be defined in the library namespace</a:t>
            </a:r>
          </a:p>
          <a:p>
            <a:pPr fontAlgn="base"/>
            <a:r>
              <a:rPr lang="en-US" dirty="0"/>
              <a:t>No need to pollute the global namespace</a:t>
            </a:r>
          </a:p>
          <a:p>
            <a:pPr fontAlgn="base"/>
            <a:r>
              <a:rPr lang="en-US" dirty="0"/>
              <a:t> syntax will be less verbose </a:t>
            </a:r>
          </a:p>
          <a:p>
            <a:pPr marL="0" indent="0">
              <a:buNone/>
            </a:pPr>
            <a:br>
              <a:rPr lang="en-US" dirty="0"/>
            </a:br>
            <a:endParaRPr lang="de-DE" dirty="0"/>
          </a:p>
        </p:txBody>
      </p:sp>
      <p:pic>
        <p:nvPicPr>
          <p:cNvPr id="4" name="Grafik 3">
            <a:extLst>
              <a:ext uri="{FF2B5EF4-FFF2-40B4-BE49-F238E27FC236}">
                <a16:creationId xmlns:a16="http://schemas.microsoft.com/office/drawing/2014/main" id="{8EC9FA46-6137-4290-A71D-768FD8AB68C1}"/>
              </a:ext>
            </a:extLst>
          </p:cNvPr>
          <p:cNvPicPr>
            <a:picLocks noChangeAspect="1"/>
          </p:cNvPicPr>
          <p:nvPr/>
        </p:nvPicPr>
        <p:blipFill>
          <a:blip r:embed="rId3"/>
          <a:stretch>
            <a:fillRect/>
          </a:stretch>
        </p:blipFill>
        <p:spPr>
          <a:xfrm>
            <a:off x="571576" y="3057319"/>
            <a:ext cx="2886546" cy="1171527"/>
          </a:xfrm>
          <a:prstGeom prst="rect">
            <a:avLst/>
          </a:prstGeom>
        </p:spPr>
      </p:pic>
      <p:pic>
        <p:nvPicPr>
          <p:cNvPr id="5" name="Grafik 4">
            <a:extLst>
              <a:ext uri="{FF2B5EF4-FFF2-40B4-BE49-F238E27FC236}">
                <a16:creationId xmlns:a16="http://schemas.microsoft.com/office/drawing/2014/main" id="{21654E8C-C013-4A45-84C4-33685C1A6FA0}"/>
              </a:ext>
            </a:extLst>
          </p:cNvPr>
          <p:cNvPicPr>
            <a:picLocks noChangeAspect="1"/>
          </p:cNvPicPr>
          <p:nvPr/>
        </p:nvPicPr>
        <p:blipFill>
          <a:blip r:embed="rId4"/>
          <a:stretch>
            <a:fillRect/>
          </a:stretch>
        </p:blipFill>
        <p:spPr>
          <a:xfrm>
            <a:off x="4745520" y="3057318"/>
            <a:ext cx="3928061" cy="1171527"/>
          </a:xfrm>
          <a:prstGeom prst="rect">
            <a:avLst/>
          </a:prstGeom>
        </p:spPr>
      </p:pic>
      <p:pic>
        <p:nvPicPr>
          <p:cNvPr id="6" name="Grafik 5">
            <a:extLst>
              <a:ext uri="{FF2B5EF4-FFF2-40B4-BE49-F238E27FC236}">
                <a16:creationId xmlns:a16="http://schemas.microsoft.com/office/drawing/2014/main" id="{8FAEA063-C624-49C1-974B-05214DFEC850}"/>
              </a:ext>
            </a:extLst>
          </p:cNvPr>
          <p:cNvPicPr>
            <a:picLocks noChangeAspect="1"/>
          </p:cNvPicPr>
          <p:nvPr/>
        </p:nvPicPr>
        <p:blipFill>
          <a:blip r:embed="rId5"/>
          <a:stretch>
            <a:fillRect/>
          </a:stretch>
        </p:blipFill>
        <p:spPr>
          <a:xfrm>
            <a:off x="5839619" y="4476923"/>
            <a:ext cx="1247775" cy="1285875"/>
          </a:xfrm>
          <a:prstGeom prst="rect">
            <a:avLst/>
          </a:prstGeom>
        </p:spPr>
      </p:pic>
      <p:pic>
        <p:nvPicPr>
          <p:cNvPr id="7" name="Grafik 6">
            <a:extLst>
              <a:ext uri="{FF2B5EF4-FFF2-40B4-BE49-F238E27FC236}">
                <a16:creationId xmlns:a16="http://schemas.microsoft.com/office/drawing/2014/main" id="{04BB2B06-D9F0-45AC-A5EC-65E0EDA08539}"/>
              </a:ext>
            </a:extLst>
          </p:cNvPr>
          <p:cNvPicPr>
            <a:picLocks noChangeAspect="1"/>
          </p:cNvPicPr>
          <p:nvPr/>
        </p:nvPicPr>
        <p:blipFill>
          <a:blip r:embed="rId6"/>
          <a:stretch>
            <a:fillRect/>
          </a:stretch>
        </p:blipFill>
        <p:spPr>
          <a:xfrm>
            <a:off x="1543429" y="4476923"/>
            <a:ext cx="1343025" cy="1314450"/>
          </a:xfrm>
          <a:prstGeom prst="rect">
            <a:avLst/>
          </a:prstGeom>
        </p:spPr>
      </p:pic>
    </p:spTree>
    <p:extLst>
      <p:ext uri="{BB962C8B-B14F-4D97-AF65-F5344CB8AC3E}">
        <p14:creationId xmlns:p14="http://schemas.microsoft.com/office/powerpoint/2010/main" val="153424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3B31F0-FEA8-4F0B-99EF-156754B61B7D}"/>
              </a:ext>
            </a:extLst>
          </p:cNvPr>
          <p:cNvSpPr>
            <a:spLocks noGrp="1"/>
          </p:cNvSpPr>
          <p:nvPr>
            <p:ph type="title"/>
          </p:nvPr>
        </p:nvSpPr>
        <p:spPr/>
        <p:txBody>
          <a:bodyPr/>
          <a:lstStyle/>
          <a:p>
            <a:r>
              <a:rPr lang="en-US" dirty="0"/>
              <a:t>Template Meta-Programming</a:t>
            </a:r>
          </a:p>
        </p:txBody>
      </p:sp>
      <p:sp>
        <p:nvSpPr>
          <p:cNvPr id="5" name="Textplatzhalter 4">
            <a:extLst>
              <a:ext uri="{FF2B5EF4-FFF2-40B4-BE49-F238E27FC236}">
                <a16:creationId xmlns:a16="http://schemas.microsoft.com/office/drawing/2014/main" id="{9F6D75AE-45F4-4CED-821B-971EE1CA05B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965116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F2B4773-3207-44CC-B7AC-892B7049821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2B8267CA-A7A5-4E11-9D92-4EAC3DD3E809}"/>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83D61B5-C6B4-4A4B-85AD-FEE7A54912C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A0B67FE4-688F-4497-8BFD-157613A697D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3BF5BE1A-9BAC-4581-A82B-FD8FE31595B4}"/>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971E5644-6772-414A-8199-E30BFB02A5DF}"/>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E8246D50-BB0C-408E-93FD-7B8D63A7F784}"/>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AFBC5D22-68C1-44FB-8181-CB84ECAA83FC}"/>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FB6D0FCE-FBDB-4655-A1A7-640B1E86B56A}"/>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BC8157DF-FD90-4AD6-B803-3AC0ACD8E6A0}"/>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548B067-9D63-4D21-92EF-CBC9E6338C85}"/>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1D0FBF72-BF75-4124-AC5D-143E6EBEE3EC}"/>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dirty="0"/>
              <a:t>Templates</a:t>
            </a:r>
          </a:p>
        </p:txBody>
      </p:sp>
      <p:sp>
        <p:nvSpPr>
          <p:cNvPr id="4" name="Inhaltsplatzhalter 3">
            <a:extLst>
              <a:ext uri="{FF2B5EF4-FFF2-40B4-BE49-F238E27FC236}">
                <a16:creationId xmlns:a16="http://schemas.microsoft.com/office/drawing/2014/main" id="{2E10DF9D-3683-4542-BB2C-E26ECCFDDC8D}"/>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dirty="0"/>
              <a:t>For generic programming and type-safe containers</a:t>
            </a:r>
          </a:p>
          <a:p>
            <a:r>
              <a:rPr lang="en-US" dirty="0"/>
              <a:t>Two kinds of templates</a:t>
            </a:r>
          </a:p>
          <a:p>
            <a:pPr lvl="1"/>
            <a:r>
              <a:rPr lang="en-US" dirty="0"/>
              <a:t>Function templates</a:t>
            </a:r>
          </a:p>
          <a:p>
            <a:pPr lvl="1"/>
            <a:r>
              <a:rPr lang="en-US" dirty="0"/>
              <a:t>Class templates</a:t>
            </a:r>
          </a:p>
        </p:txBody>
      </p:sp>
      <p:pic>
        <p:nvPicPr>
          <p:cNvPr id="10" name="Inhaltsplatzhalter 9">
            <a:extLst>
              <a:ext uri="{FF2B5EF4-FFF2-40B4-BE49-F238E27FC236}">
                <a16:creationId xmlns:a16="http://schemas.microsoft.com/office/drawing/2014/main" id="{BB66F632-2EE1-47C1-B21B-91D4E34B3FA1}"/>
              </a:ext>
            </a:extLst>
          </p:cNvPr>
          <p:cNvPicPr>
            <a:picLocks noGrp="1" noChangeAspect="1"/>
          </p:cNvPicPr>
          <p:nvPr>
            <p:ph sz="half" idx="2"/>
          </p:nvPr>
        </p:nvPicPr>
        <p:blipFill>
          <a:blip r:embed="rId3"/>
          <a:stretch>
            <a:fillRect/>
          </a:stretch>
        </p:blipFill>
        <p:spPr>
          <a:xfrm>
            <a:off x="4974983" y="810253"/>
            <a:ext cx="3084651" cy="5559227"/>
          </a:xfrm>
          <a:prstGeom prst="rect">
            <a:avLst/>
          </a:prstGeom>
        </p:spPr>
      </p:pic>
    </p:spTree>
    <p:extLst>
      <p:ext uri="{BB962C8B-B14F-4D97-AF65-F5344CB8AC3E}">
        <p14:creationId xmlns:p14="http://schemas.microsoft.com/office/powerpoint/2010/main" val="2600769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9CC11-F0F7-40E5-9379-F1B63763F2D0}"/>
              </a:ext>
            </a:extLst>
          </p:cNvPr>
          <p:cNvSpPr>
            <a:spLocks noGrp="1"/>
          </p:cNvSpPr>
          <p:nvPr>
            <p:ph type="title"/>
          </p:nvPr>
        </p:nvSpPr>
        <p:spPr/>
        <p:txBody>
          <a:bodyPr/>
          <a:lstStyle/>
          <a:p>
            <a:r>
              <a:rPr lang="de-DE" dirty="0" err="1"/>
              <a:t>Typename</a:t>
            </a:r>
            <a:r>
              <a:rPr lang="de-DE" dirty="0"/>
              <a:t> vs. Class</a:t>
            </a:r>
          </a:p>
        </p:txBody>
      </p:sp>
      <p:sp>
        <p:nvSpPr>
          <p:cNvPr id="3" name="Textplatzhalter 2">
            <a:extLst>
              <a:ext uri="{FF2B5EF4-FFF2-40B4-BE49-F238E27FC236}">
                <a16:creationId xmlns:a16="http://schemas.microsoft.com/office/drawing/2014/main" id="{F5C9ACB8-DE1B-4BCA-BCD0-8BEBBD3E8F36}"/>
              </a:ext>
            </a:extLst>
          </p:cNvPr>
          <p:cNvSpPr>
            <a:spLocks noGrp="1"/>
          </p:cNvSpPr>
          <p:nvPr>
            <p:ph type="body" idx="1"/>
          </p:nvPr>
        </p:nvSpPr>
        <p:spPr/>
        <p:txBody>
          <a:bodyPr/>
          <a:lstStyle/>
          <a:p>
            <a:r>
              <a:rPr lang="en-US" dirty="0" err="1"/>
              <a:t>Typename</a:t>
            </a:r>
            <a:endParaRPr lang="en-US" dirty="0"/>
          </a:p>
        </p:txBody>
      </p:sp>
      <p:sp>
        <p:nvSpPr>
          <p:cNvPr id="5" name="Textplatzhalter 4">
            <a:extLst>
              <a:ext uri="{FF2B5EF4-FFF2-40B4-BE49-F238E27FC236}">
                <a16:creationId xmlns:a16="http://schemas.microsoft.com/office/drawing/2014/main" id="{025091E9-58F3-4248-9918-EADD81CC75BA}"/>
              </a:ext>
            </a:extLst>
          </p:cNvPr>
          <p:cNvSpPr>
            <a:spLocks noGrp="1"/>
          </p:cNvSpPr>
          <p:nvPr>
            <p:ph type="body" sz="quarter" idx="3"/>
          </p:nvPr>
        </p:nvSpPr>
        <p:spPr/>
        <p:txBody>
          <a:bodyPr/>
          <a:lstStyle/>
          <a:p>
            <a:r>
              <a:rPr lang="de-DE" dirty="0"/>
              <a:t>Class</a:t>
            </a:r>
          </a:p>
        </p:txBody>
      </p:sp>
      <p:pic>
        <p:nvPicPr>
          <p:cNvPr id="11" name="Inhaltsplatzhalter 10">
            <a:extLst>
              <a:ext uri="{FF2B5EF4-FFF2-40B4-BE49-F238E27FC236}">
                <a16:creationId xmlns:a16="http://schemas.microsoft.com/office/drawing/2014/main" id="{0FD03A53-6D31-49B6-97DA-DA41717E74A7}"/>
              </a:ext>
            </a:extLst>
          </p:cNvPr>
          <p:cNvPicPr>
            <a:picLocks noGrp="1" noChangeAspect="1"/>
          </p:cNvPicPr>
          <p:nvPr>
            <p:ph sz="half" idx="2"/>
          </p:nvPr>
        </p:nvPicPr>
        <p:blipFill>
          <a:blip r:embed="rId3"/>
          <a:stretch>
            <a:fillRect/>
          </a:stretch>
        </p:blipFill>
        <p:spPr>
          <a:xfrm>
            <a:off x="676275" y="3119937"/>
            <a:ext cx="4184650" cy="2539001"/>
          </a:xfrm>
          <a:prstGeom prst="rect">
            <a:avLst/>
          </a:prstGeom>
        </p:spPr>
      </p:pic>
      <p:pic>
        <p:nvPicPr>
          <p:cNvPr id="12" name="Inhaltsplatzhalter 11">
            <a:extLst>
              <a:ext uri="{FF2B5EF4-FFF2-40B4-BE49-F238E27FC236}">
                <a16:creationId xmlns:a16="http://schemas.microsoft.com/office/drawing/2014/main" id="{C2333C71-FFE8-4B3A-818F-11916B27548E}"/>
              </a:ext>
            </a:extLst>
          </p:cNvPr>
          <p:cNvPicPr>
            <a:picLocks noGrp="1" noChangeAspect="1"/>
          </p:cNvPicPr>
          <p:nvPr>
            <p:ph sz="quarter" idx="4"/>
          </p:nvPr>
        </p:nvPicPr>
        <p:blipFill>
          <a:blip r:embed="rId4"/>
          <a:stretch>
            <a:fillRect/>
          </a:stretch>
        </p:blipFill>
        <p:spPr>
          <a:xfrm>
            <a:off x="5087938" y="3127353"/>
            <a:ext cx="4186237" cy="2524168"/>
          </a:xfrm>
          <a:prstGeom prst="rect">
            <a:avLst/>
          </a:prstGeom>
        </p:spPr>
      </p:pic>
    </p:spTree>
    <p:extLst>
      <p:ext uri="{BB962C8B-B14F-4D97-AF65-F5344CB8AC3E}">
        <p14:creationId xmlns:p14="http://schemas.microsoft.com/office/powerpoint/2010/main" val="2583259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1E48FE-FDB1-4F02-8691-BD3490813E8C}"/>
              </a:ext>
            </a:extLst>
          </p:cNvPr>
          <p:cNvSpPr>
            <a:spLocks noGrp="1"/>
          </p:cNvSpPr>
          <p:nvPr>
            <p:ph type="title"/>
          </p:nvPr>
        </p:nvSpPr>
        <p:spPr/>
        <p:txBody>
          <a:bodyPr/>
          <a:lstStyle/>
          <a:p>
            <a:r>
              <a:rPr lang="en-US" dirty="0"/>
              <a:t>History</a:t>
            </a:r>
          </a:p>
        </p:txBody>
      </p:sp>
      <p:sp>
        <p:nvSpPr>
          <p:cNvPr id="3" name="Inhaltsplatzhalter 2">
            <a:extLst>
              <a:ext uri="{FF2B5EF4-FFF2-40B4-BE49-F238E27FC236}">
                <a16:creationId xmlns:a16="http://schemas.microsoft.com/office/drawing/2014/main" id="{1579EDE5-7A44-4855-BB0B-C8E437883C55}"/>
              </a:ext>
            </a:extLst>
          </p:cNvPr>
          <p:cNvSpPr>
            <a:spLocks noGrp="1"/>
          </p:cNvSpPr>
          <p:nvPr>
            <p:ph idx="1"/>
          </p:nvPr>
        </p:nvSpPr>
        <p:spPr/>
        <p:txBody>
          <a:bodyPr/>
          <a:lstStyle/>
          <a:p>
            <a:r>
              <a:rPr lang="en-US" dirty="0"/>
              <a:t>Templates are evaluated at compilation</a:t>
            </a:r>
          </a:p>
          <a:p>
            <a:r>
              <a:rPr lang="en-US" dirty="0"/>
              <a:t>Template programming is Turing-complete</a:t>
            </a:r>
          </a:p>
          <a:p>
            <a:r>
              <a:rPr lang="en-US" dirty="0"/>
              <a:t>All functions that can be calculated, can be calculated by C++ Templates during the compilation of the code, too</a:t>
            </a:r>
          </a:p>
          <a:p>
            <a:r>
              <a:rPr lang="en-US" dirty="0"/>
              <a:t>1994: Erwin Unruh presents a program, that can calculate primes by templates and give them back as error messages</a:t>
            </a:r>
          </a:p>
        </p:txBody>
      </p:sp>
    </p:spTree>
    <p:extLst>
      <p:ext uri="{BB962C8B-B14F-4D97-AF65-F5344CB8AC3E}">
        <p14:creationId xmlns:p14="http://schemas.microsoft.com/office/powerpoint/2010/main" val="2132265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84A3C0-BFA6-4423-AF8D-AFE989214A92}"/>
              </a:ext>
            </a:extLst>
          </p:cNvPr>
          <p:cNvSpPr>
            <a:spLocks noGrp="1"/>
          </p:cNvSpPr>
          <p:nvPr>
            <p:ph type="title"/>
          </p:nvPr>
        </p:nvSpPr>
        <p:spPr/>
        <p:txBody>
          <a:bodyPr/>
          <a:lstStyle/>
          <a:p>
            <a:r>
              <a:rPr lang="de-DE" dirty="0"/>
              <a:t>Error Messages</a:t>
            </a:r>
          </a:p>
        </p:txBody>
      </p:sp>
      <p:pic>
        <p:nvPicPr>
          <p:cNvPr id="4" name="Inhaltsplatzhalter 3">
            <a:extLst>
              <a:ext uri="{FF2B5EF4-FFF2-40B4-BE49-F238E27FC236}">
                <a16:creationId xmlns:a16="http://schemas.microsoft.com/office/drawing/2014/main" id="{E3E5BB7B-8C81-43A6-B57D-9DEDD62D7905}"/>
              </a:ext>
            </a:extLst>
          </p:cNvPr>
          <p:cNvPicPr>
            <a:picLocks noGrp="1" noChangeAspect="1"/>
          </p:cNvPicPr>
          <p:nvPr>
            <p:ph idx="1"/>
          </p:nvPr>
        </p:nvPicPr>
        <p:blipFill>
          <a:blip r:embed="rId2"/>
          <a:stretch>
            <a:fillRect/>
          </a:stretch>
        </p:blipFill>
        <p:spPr>
          <a:xfrm>
            <a:off x="677334" y="2552540"/>
            <a:ext cx="8761817" cy="3250851"/>
          </a:xfrm>
          <a:prstGeom prst="rect">
            <a:avLst/>
          </a:prstGeom>
        </p:spPr>
      </p:pic>
    </p:spTree>
    <p:extLst>
      <p:ext uri="{BB962C8B-B14F-4D97-AF65-F5344CB8AC3E}">
        <p14:creationId xmlns:p14="http://schemas.microsoft.com/office/powerpoint/2010/main" val="2332445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C282CAB-73D9-442C-800C-87929D34CD5A}"/>
              </a:ext>
            </a:extLst>
          </p:cNvPr>
          <p:cNvSpPr>
            <a:spLocks noGrp="1"/>
          </p:cNvSpPr>
          <p:nvPr>
            <p:ph type="title"/>
          </p:nvPr>
        </p:nvSpPr>
        <p:spPr/>
        <p:txBody>
          <a:bodyPr/>
          <a:lstStyle/>
          <a:p>
            <a:r>
              <a:rPr lang="en-US" dirty="0"/>
              <a:t>Template Meta-Programming</a:t>
            </a:r>
          </a:p>
        </p:txBody>
      </p:sp>
      <p:sp>
        <p:nvSpPr>
          <p:cNvPr id="5" name="Textplatzhalter 4">
            <a:extLst>
              <a:ext uri="{FF2B5EF4-FFF2-40B4-BE49-F238E27FC236}">
                <a16:creationId xmlns:a16="http://schemas.microsoft.com/office/drawing/2014/main" id="{EC1561ED-D69B-4270-83D6-97E3D5B785FC}"/>
              </a:ext>
            </a:extLst>
          </p:cNvPr>
          <p:cNvSpPr>
            <a:spLocks noGrp="1"/>
          </p:cNvSpPr>
          <p:nvPr>
            <p:ph type="body" idx="1"/>
          </p:nvPr>
        </p:nvSpPr>
        <p:spPr/>
        <p:txBody>
          <a:bodyPr/>
          <a:lstStyle/>
          <a:p>
            <a:r>
              <a:rPr lang="en-US" dirty="0"/>
              <a:t>Basic Techniques</a:t>
            </a:r>
          </a:p>
        </p:txBody>
      </p:sp>
    </p:spTree>
    <p:extLst>
      <p:ext uri="{BB962C8B-B14F-4D97-AF65-F5344CB8AC3E}">
        <p14:creationId xmlns:p14="http://schemas.microsoft.com/office/powerpoint/2010/main" val="360515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95744-ECD9-47A8-902B-F5FFA1C88611}"/>
              </a:ext>
            </a:extLst>
          </p:cNvPr>
          <p:cNvSpPr>
            <a:spLocks noGrp="1"/>
          </p:cNvSpPr>
          <p:nvPr>
            <p:ph type="title"/>
          </p:nvPr>
        </p:nvSpPr>
        <p:spPr/>
        <p:txBody>
          <a:bodyPr/>
          <a:lstStyle/>
          <a:p>
            <a:r>
              <a:rPr lang="de-DE" dirty="0"/>
              <a:t>Operators</a:t>
            </a:r>
          </a:p>
        </p:txBody>
      </p:sp>
      <p:sp>
        <p:nvSpPr>
          <p:cNvPr id="3" name="Inhaltsplatzhalter 2">
            <a:extLst>
              <a:ext uri="{FF2B5EF4-FFF2-40B4-BE49-F238E27FC236}">
                <a16:creationId xmlns:a16="http://schemas.microsoft.com/office/drawing/2014/main" id="{43B2E42A-C1C0-4F7C-8118-BC51847F9F93}"/>
              </a:ext>
            </a:extLst>
          </p:cNvPr>
          <p:cNvSpPr>
            <a:spLocks noGrp="1"/>
          </p:cNvSpPr>
          <p:nvPr>
            <p:ph idx="1"/>
          </p:nvPr>
        </p:nvSpPr>
        <p:spPr/>
        <p:txBody>
          <a:bodyPr/>
          <a:lstStyle/>
          <a:p>
            <a:r>
              <a:rPr lang="en-US" dirty="0"/>
              <a:t>Symbol for the compiler to perform speciﬁc mathematical, logical manipulations, or other special operation.</a:t>
            </a:r>
          </a:p>
          <a:p>
            <a:r>
              <a:rPr lang="en-US" dirty="0"/>
              <a:t>A binary operator takes two operands</a:t>
            </a:r>
          </a:p>
          <a:p>
            <a:r>
              <a:rPr lang="en-US" dirty="0"/>
              <a:t>A unary operator takes one operand</a:t>
            </a:r>
          </a:p>
          <a:p>
            <a:r>
              <a:rPr lang="de-DE" dirty="0" err="1"/>
              <a:t>Example</a:t>
            </a:r>
            <a:r>
              <a:rPr lang="de-DE" dirty="0"/>
              <a:t>:</a:t>
            </a:r>
          </a:p>
          <a:p>
            <a:pPr lvl="1"/>
            <a:r>
              <a:rPr lang="de-DE" dirty="0" err="1"/>
              <a:t>arithmetic</a:t>
            </a:r>
            <a:r>
              <a:rPr lang="de-DE" dirty="0"/>
              <a:t> </a:t>
            </a:r>
            <a:r>
              <a:rPr lang="de-DE" dirty="0" err="1"/>
              <a:t>operator</a:t>
            </a:r>
            <a:r>
              <a:rPr lang="de-DE" dirty="0"/>
              <a:t>: + , -, *, /</a:t>
            </a:r>
          </a:p>
          <a:p>
            <a:pPr lvl="1"/>
            <a:r>
              <a:rPr lang="de-DE" dirty="0" err="1"/>
              <a:t>logical</a:t>
            </a:r>
            <a:r>
              <a:rPr lang="de-DE" dirty="0"/>
              <a:t> </a:t>
            </a:r>
            <a:r>
              <a:rPr lang="de-DE" dirty="0" err="1"/>
              <a:t>operator</a:t>
            </a:r>
            <a:r>
              <a:rPr lang="de-DE" dirty="0"/>
              <a:t>: &amp;&amp; and ||</a:t>
            </a:r>
          </a:p>
          <a:p>
            <a:pPr lvl="1"/>
            <a:r>
              <a:rPr lang="de-DE" dirty="0" err="1"/>
              <a:t>pointer</a:t>
            </a:r>
            <a:r>
              <a:rPr lang="de-DE" dirty="0"/>
              <a:t> </a:t>
            </a:r>
            <a:r>
              <a:rPr lang="de-DE" dirty="0" err="1"/>
              <a:t>operator</a:t>
            </a:r>
            <a:r>
              <a:rPr lang="de-DE" dirty="0"/>
              <a:t>: &amp; and *</a:t>
            </a:r>
          </a:p>
          <a:p>
            <a:pPr lvl="1"/>
            <a:r>
              <a:rPr lang="en-US" dirty="0"/>
              <a:t>memory management operator: new, delete[ ]</a:t>
            </a:r>
            <a:endParaRPr lang="de-DE" dirty="0"/>
          </a:p>
        </p:txBody>
      </p:sp>
    </p:spTree>
    <p:extLst>
      <p:ext uri="{BB962C8B-B14F-4D97-AF65-F5344CB8AC3E}">
        <p14:creationId xmlns:p14="http://schemas.microsoft.com/office/powerpoint/2010/main" val="3944129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27673478-2081-40C6-9B2B-E2E7392F498D}"/>
              </a:ext>
            </a:extLst>
          </p:cNvPr>
          <p:cNvSpPr>
            <a:spLocks noGrp="1"/>
          </p:cNvSpPr>
          <p:nvPr>
            <p:ph type="title"/>
          </p:nvPr>
        </p:nvSpPr>
        <p:spPr/>
        <p:txBody>
          <a:bodyPr/>
          <a:lstStyle/>
          <a:p>
            <a:r>
              <a:rPr lang="en-US" dirty="0"/>
              <a:t>Functions</a:t>
            </a:r>
          </a:p>
        </p:txBody>
      </p:sp>
      <p:sp>
        <p:nvSpPr>
          <p:cNvPr id="8" name="Inhaltsplatzhalter 7">
            <a:extLst>
              <a:ext uri="{FF2B5EF4-FFF2-40B4-BE49-F238E27FC236}">
                <a16:creationId xmlns:a16="http://schemas.microsoft.com/office/drawing/2014/main" id="{E77BDA82-C928-4F2F-A929-31E621AB4EB4}"/>
              </a:ext>
            </a:extLst>
          </p:cNvPr>
          <p:cNvSpPr>
            <a:spLocks noGrp="1"/>
          </p:cNvSpPr>
          <p:nvPr>
            <p:ph sz="half" idx="1"/>
          </p:nvPr>
        </p:nvSpPr>
        <p:spPr/>
        <p:txBody>
          <a:bodyPr>
            <a:normAutofit/>
          </a:bodyPr>
          <a:lstStyle/>
          <a:p>
            <a:r>
              <a:rPr lang="en-US" dirty="0"/>
              <a:t>TMP needs functions, which give their result back at compilation</a:t>
            </a:r>
          </a:p>
          <a:p>
            <a:r>
              <a:rPr lang="en-US" dirty="0"/>
              <a:t>Class templates get parameterized by the function arguments</a:t>
            </a:r>
          </a:p>
          <a:p>
            <a:r>
              <a:rPr lang="en-US" dirty="0"/>
              <a:t>The result of a function can get extracted by a constant member</a:t>
            </a:r>
          </a:p>
        </p:txBody>
      </p:sp>
      <p:pic>
        <p:nvPicPr>
          <p:cNvPr id="6" name="Inhaltsplatzhalter 5">
            <a:extLst>
              <a:ext uri="{FF2B5EF4-FFF2-40B4-BE49-F238E27FC236}">
                <a16:creationId xmlns:a16="http://schemas.microsoft.com/office/drawing/2014/main" id="{313B9C61-77E6-4579-B060-1463E1D712A7}"/>
              </a:ext>
            </a:extLst>
          </p:cNvPr>
          <p:cNvPicPr>
            <a:picLocks noGrp="1" noChangeAspect="1"/>
          </p:cNvPicPr>
          <p:nvPr>
            <p:ph sz="half" idx="2"/>
          </p:nvPr>
        </p:nvPicPr>
        <p:blipFill>
          <a:blip r:embed="rId3"/>
          <a:stretch>
            <a:fillRect/>
          </a:stretch>
        </p:blipFill>
        <p:spPr>
          <a:xfrm>
            <a:off x="5302077" y="4562413"/>
            <a:ext cx="3971925" cy="923925"/>
          </a:xfrm>
          <a:prstGeom prst="rect">
            <a:avLst/>
          </a:prstGeom>
        </p:spPr>
      </p:pic>
      <p:pic>
        <p:nvPicPr>
          <p:cNvPr id="9" name="Grafik 8">
            <a:extLst>
              <a:ext uri="{FF2B5EF4-FFF2-40B4-BE49-F238E27FC236}">
                <a16:creationId xmlns:a16="http://schemas.microsoft.com/office/drawing/2014/main" id="{21036E2E-54F5-4D82-B6D7-5D01403CE500}"/>
              </a:ext>
            </a:extLst>
          </p:cNvPr>
          <p:cNvPicPr>
            <a:picLocks noChangeAspect="1"/>
          </p:cNvPicPr>
          <p:nvPr/>
        </p:nvPicPr>
        <p:blipFill>
          <a:blip r:embed="rId4"/>
          <a:stretch>
            <a:fillRect/>
          </a:stretch>
        </p:blipFill>
        <p:spPr>
          <a:xfrm>
            <a:off x="5302077" y="2487930"/>
            <a:ext cx="4791075" cy="1028700"/>
          </a:xfrm>
          <a:prstGeom prst="rect">
            <a:avLst/>
          </a:prstGeom>
        </p:spPr>
      </p:pic>
    </p:spTree>
    <p:extLst>
      <p:ext uri="{BB962C8B-B14F-4D97-AF65-F5344CB8AC3E}">
        <p14:creationId xmlns:p14="http://schemas.microsoft.com/office/powerpoint/2010/main" val="4294051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430BB-D549-49B5-9C51-CAB70ED0083A}"/>
              </a:ext>
            </a:extLst>
          </p:cNvPr>
          <p:cNvSpPr>
            <a:spLocks noGrp="1"/>
          </p:cNvSpPr>
          <p:nvPr>
            <p:ph type="title"/>
          </p:nvPr>
        </p:nvSpPr>
        <p:spPr/>
        <p:txBody>
          <a:bodyPr/>
          <a:lstStyle/>
          <a:p>
            <a:r>
              <a:rPr lang="en-US" dirty="0"/>
              <a:t>Enumeration vs. constant variable</a:t>
            </a:r>
          </a:p>
        </p:txBody>
      </p:sp>
      <p:sp>
        <p:nvSpPr>
          <p:cNvPr id="4" name="Textplatzhalter 3">
            <a:extLst>
              <a:ext uri="{FF2B5EF4-FFF2-40B4-BE49-F238E27FC236}">
                <a16:creationId xmlns:a16="http://schemas.microsoft.com/office/drawing/2014/main" id="{88387E71-E6FC-49A8-99B3-F4DCC978BBA4}"/>
              </a:ext>
            </a:extLst>
          </p:cNvPr>
          <p:cNvSpPr>
            <a:spLocks noGrp="1"/>
          </p:cNvSpPr>
          <p:nvPr>
            <p:ph type="body" idx="1"/>
          </p:nvPr>
        </p:nvSpPr>
        <p:spPr/>
        <p:txBody>
          <a:bodyPr/>
          <a:lstStyle/>
          <a:p>
            <a:r>
              <a:rPr lang="de-DE" dirty="0"/>
              <a:t>Enumeration</a:t>
            </a:r>
          </a:p>
        </p:txBody>
      </p:sp>
      <p:sp>
        <p:nvSpPr>
          <p:cNvPr id="6" name="Textplatzhalter 5">
            <a:extLst>
              <a:ext uri="{FF2B5EF4-FFF2-40B4-BE49-F238E27FC236}">
                <a16:creationId xmlns:a16="http://schemas.microsoft.com/office/drawing/2014/main" id="{29B0540D-A705-4548-9F4C-CA7FBBD0641D}"/>
              </a:ext>
            </a:extLst>
          </p:cNvPr>
          <p:cNvSpPr>
            <a:spLocks noGrp="1"/>
          </p:cNvSpPr>
          <p:nvPr>
            <p:ph type="body" sz="quarter" idx="3"/>
          </p:nvPr>
        </p:nvSpPr>
        <p:spPr/>
        <p:txBody>
          <a:bodyPr/>
          <a:lstStyle/>
          <a:p>
            <a:r>
              <a:rPr lang="de-DE" dirty="0"/>
              <a:t>Constant variable</a:t>
            </a:r>
          </a:p>
        </p:txBody>
      </p:sp>
      <p:pic>
        <p:nvPicPr>
          <p:cNvPr id="8" name="Inhaltsplatzhalter 7">
            <a:extLst>
              <a:ext uri="{FF2B5EF4-FFF2-40B4-BE49-F238E27FC236}">
                <a16:creationId xmlns:a16="http://schemas.microsoft.com/office/drawing/2014/main" id="{15AFC864-F8F2-435F-9805-37990444BDBC}"/>
              </a:ext>
            </a:extLst>
          </p:cNvPr>
          <p:cNvPicPr>
            <a:picLocks noGrp="1" noChangeAspect="1"/>
          </p:cNvPicPr>
          <p:nvPr>
            <p:ph sz="half" idx="2"/>
          </p:nvPr>
        </p:nvPicPr>
        <p:blipFill>
          <a:blip r:embed="rId3"/>
          <a:stretch>
            <a:fillRect/>
          </a:stretch>
        </p:blipFill>
        <p:spPr>
          <a:xfrm>
            <a:off x="676275" y="3508957"/>
            <a:ext cx="4184650" cy="1760961"/>
          </a:xfrm>
          <a:prstGeom prst="rect">
            <a:avLst/>
          </a:prstGeom>
        </p:spPr>
      </p:pic>
      <p:pic>
        <p:nvPicPr>
          <p:cNvPr id="12" name="Inhaltsplatzhalter 11">
            <a:extLst>
              <a:ext uri="{FF2B5EF4-FFF2-40B4-BE49-F238E27FC236}">
                <a16:creationId xmlns:a16="http://schemas.microsoft.com/office/drawing/2014/main" id="{1211E272-A062-4B4A-9511-ED72106675F3}"/>
              </a:ext>
            </a:extLst>
          </p:cNvPr>
          <p:cNvPicPr>
            <a:picLocks noGrp="1" noChangeAspect="1"/>
          </p:cNvPicPr>
          <p:nvPr>
            <p:ph sz="quarter" idx="4"/>
          </p:nvPr>
        </p:nvPicPr>
        <p:blipFill>
          <a:blip r:embed="rId4"/>
          <a:stretch>
            <a:fillRect/>
          </a:stretch>
        </p:blipFill>
        <p:spPr>
          <a:xfrm>
            <a:off x="5088383" y="3508957"/>
            <a:ext cx="5718048" cy="1710610"/>
          </a:xfrm>
          <a:prstGeom prst="rect">
            <a:avLst/>
          </a:prstGeom>
        </p:spPr>
      </p:pic>
    </p:spTree>
    <p:extLst>
      <p:ext uri="{BB962C8B-B14F-4D97-AF65-F5344CB8AC3E}">
        <p14:creationId xmlns:p14="http://schemas.microsoft.com/office/powerpoint/2010/main" val="407112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430BB-D549-49B5-9C51-CAB70ED0083A}"/>
              </a:ext>
            </a:extLst>
          </p:cNvPr>
          <p:cNvSpPr>
            <a:spLocks noGrp="1"/>
          </p:cNvSpPr>
          <p:nvPr>
            <p:ph type="title"/>
          </p:nvPr>
        </p:nvSpPr>
        <p:spPr/>
        <p:txBody>
          <a:bodyPr/>
          <a:lstStyle/>
          <a:p>
            <a:r>
              <a:rPr lang="en-US" dirty="0"/>
              <a:t>Enumeration vs. constant variable</a:t>
            </a:r>
          </a:p>
        </p:txBody>
      </p:sp>
      <p:sp>
        <p:nvSpPr>
          <p:cNvPr id="4" name="Textplatzhalter 3">
            <a:extLst>
              <a:ext uri="{FF2B5EF4-FFF2-40B4-BE49-F238E27FC236}">
                <a16:creationId xmlns:a16="http://schemas.microsoft.com/office/drawing/2014/main" id="{88387E71-E6FC-49A8-99B3-F4DCC978BBA4}"/>
              </a:ext>
            </a:extLst>
          </p:cNvPr>
          <p:cNvSpPr>
            <a:spLocks noGrp="1"/>
          </p:cNvSpPr>
          <p:nvPr>
            <p:ph type="body" idx="1"/>
          </p:nvPr>
        </p:nvSpPr>
        <p:spPr/>
        <p:txBody>
          <a:bodyPr/>
          <a:lstStyle/>
          <a:p>
            <a:r>
              <a:rPr lang="de-DE" dirty="0"/>
              <a:t>Enumeration</a:t>
            </a:r>
          </a:p>
        </p:txBody>
      </p:sp>
      <p:sp>
        <p:nvSpPr>
          <p:cNvPr id="6" name="Textplatzhalter 5">
            <a:extLst>
              <a:ext uri="{FF2B5EF4-FFF2-40B4-BE49-F238E27FC236}">
                <a16:creationId xmlns:a16="http://schemas.microsoft.com/office/drawing/2014/main" id="{29B0540D-A705-4548-9F4C-CA7FBBD0641D}"/>
              </a:ext>
            </a:extLst>
          </p:cNvPr>
          <p:cNvSpPr>
            <a:spLocks noGrp="1"/>
          </p:cNvSpPr>
          <p:nvPr>
            <p:ph type="body" sz="quarter" idx="3"/>
          </p:nvPr>
        </p:nvSpPr>
        <p:spPr/>
        <p:txBody>
          <a:bodyPr/>
          <a:lstStyle/>
          <a:p>
            <a:r>
              <a:rPr lang="de-DE" dirty="0"/>
              <a:t>Constant variable</a:t>
            </a:r>
          </a:p>
        </p:txBody>
      </p:sp>
      <p:pic>
        <p:nvPicPr>
          <p:cNvPr id="11" name="Grafik 10" descr="Häkchen">
            <a:extLst>
              <a:ext uri="{FF2B5EF4-FFF2-40B4-BE49-F238E27FC236}">
                <a16:creationId xmlns:a16="http://schemas.microsoft.com/office/drawing/2014/main" id="{78CB951A-5D6D-4711-B33B-6FB7863DD7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9431" y="5277255"/>
            <a:ext cx="914400" cy="914400"/>
          </a:xfrm>
          <a:prstGeom prst="rect">
            <a:avLst/>
          </a:prstGeom>
        </p:spPr>
      </p:pic>
      <p:pic>
        <p:nvPicPr>
          <p:cNvPr id="14" name="Grafik 13" descr="Schließen">
            <a:extLst>
              <a:ext uri="{FF2B5EF4-FFF2-40B4-BE49-F238E27FC236}">
                <a16:creationId xmlns:a16="http://schemas.microsoft.com/office/drawing/2014/main" id="{EDA9C2B6-DEAA-4D7D-BF42-A303349C24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04993" y="5277255"/>
            <a:ext cx="914400" cy="914400"/>
          </a:xfrm>
          <a:prstGeom prst="rect">
            <a:avLst/>
          </a:prstGeom>
        </p:spPr>
      </p:pic>
      <p:pic>
        <p:nvPicPr>
          <p:cNvPr id="8" name="Inhaltsplatzhalter 7">
            <a:extLst>
              <a:ext uri="{FF2B5EF4-FFF2-40B4-BE49-F238E27FC236}">
                <a16:creationId xmlns:a16="http://schemas.microsoft.com/office/drawing/2014/main" id="{8BA72A56-C541-42D3-A1B8-4D86D5F17CCF}"/>
              </a:ext>
            </a:extLst>
          </p:cNvPr>
          <p:cNvPicPr>
            <a:picLocks noGrp="1" noChangeAspect="1"/>
          </p:cNvPicPr>
          <p:nvPr>
            <p:ph sz="half" idx="2"/>
          </p:nvPr>
        </p:nvPicPr>
        <p:blipFill>
          <a:blip r:embed="rId6"/>
          <a:stretch>
            <a:fillRect/>
          </a:stretch>
        </p:blipFill>
        <p:spPr>
          <a:xfrm>
            <a:off x="676275" y="3508957"/>
            <a:ext cx="4184650" cy="1760961"/>
          </a:xfrm>
          <a:prstGeom prst="rect">
            <a:avLst/>
          </a:prstGeom>
        </p:spPr>
      </p:pic>
      <p:pic>
        <p:nvPicPr>
          <p:cNvPr id="17" name="Inhaltsplatzhalter 11">
            <a:extLst>
              <a:ext uri="{FF2B5EF4-FFF2-40B4-BE49-F238E27FC236}">
                <a16:creationId xmlns:a16="http://schemas.microsoft.com/office/drawing/2014/main" id="{10A8B922-3386-4AAD-A717-C6693D125120}"/>
              </a:ext>
            </a:extLst>
          </p:cNvPr>
          <p:cNvPicPr>
            <a:picLocks noChangeAspect="1"/>
          </p:cNvPicPr>
          <p:nvPr/>
        </p:nvPicPr>
        <p:blipFill>
          <a:blip r:embed="rId7"/>
          <a:stretch>
            <a:fillRect/>
          </a:stretch>
        </p:blipFill>
        <p:spPr>
          <a:xfrm>
            <a:off x="5088383" y="3508957"/>
            <a:ext cx="5718048" cy="1710610"/>
          </a:xfrm>
          <a:prstGeom prst="rect">
            <a:avLst/>
          </a:prstGeom>
        </p:spPr>
      </p:pic>
    </p:spTree>
    <p:extLst>
      <p:ext uri="{BB962C8B-B14F-4D97-AF65-F5344CB8AC3E}">
        <p14:creationId xmlns:p14="http://schemas.microsoft.com/office/powerpoint/2010/main" val="3628550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E8EE8-C6F3-4704-99F5-5C103BDE821E}"/>
              </a:ext>
            </a:extLst>
          </p:cNvPr>
          <p:cNvSpPr>
            <a:spLocks noGrp="1"/>
          </p:cNvSpPr>
          <p:nvPr>
            <p:ph type="title"/>
          </p:nvPr>
        </p:nvSpPr>
        <p:spPr/>
        <p:txBody>
          <a:bodyPr/>
          <a:lstStyle/>
          <a:p>
            <a:r>
              <a:rPr lang="en-US" dirty="0"/>
              <a:t>Type Functions</a:t>
            </a:r>
          </a:p>
        </p:txBody>
      </p:sp>
      <p:sp>
        <p:nvSpPr>
          <p:cNvPr id="3" name="Inhaltsplatzhalter 2">
            <a:extLst>
              <a:ext uri="{FF2B5EF4-FFF2-40B4-BE49-F238E27FC236}">
                <a16:creationId xmlns:a16="http://schemas.microsoft.com/office/drawing/2014/main" id="{FD052EC7-EADA-4529-BEDA-1FDA74A7C9FF}"/>
              </a:ext>
            </a:extLst>
          </p:cNvPr>
          <p:cNvSpPr>
            <a:spLocks noGrp="1"/>
          </p:cNvSpPr>
          <p:nvPr>
            <p:ph sz="half" idx="1"/>
          </p:nvPr>
        </p:nvSpPr>
        <p:spPr/>
        <p:txBody>
          <a:bodyPr/>
          <a:lstStyle/>
          <a:p>
            <a:r>
              <a:rPr lang="en-US" dirty="0"/>
              <a:t>Instead of a value, these functions</a:t>
            </a:r>
          </a:p>
          <a:p>
            <a:pPr lvl="1"/>
            <a:r>
              <a:rPr lang="en-US" dirty="0"/>
              <a:t>Give back a datatype</a:t>
            </a:r>
          </a:p>
          <a:p>
            <a:pPr lvl="1"/>
            <a:r>
              <a:rPr lang="en-US" dirty="0"/>
              <a:t>Have a result dependent on a datatype</a:t>
            </a:r>
          </a:p>
          <a:p>
            <a:r>
              <a:rPr lang="en-US" dirty="0"/>
              <a:t>Example from C: </a:t>
            </a:r>
            <a:r>
              <a:rPr lang="en-US" dirty="0" err="1"/>
              <a:t>sizeof</a:t>
            </a:r>
            <a:r>
              <a:rPr lang="en-US" dirty="0"/>
              <a:t> operator</a:t>
            </a:r>
          </a:p>
          <a:p>
            <a:pPr marL="0" indent="0">
              <a:buNone/>
            </a:pPr>
            <a:endParaRPr lang="en-US" dirty="0"/>
          </a:p>
        </p:txBody>
      </p:sp>
      <p:pic>
        <p:nvPicPr>
          <p:cNvPr id="8" name="Inhaltsplatzhalter 7">
            <a:extLst>
              <a:ext uri="{FF2B5EF4-FFF2-40B4-BE49-F238E27FC236}">
                <a16:creationId xmlns:a16="http://schemas.microsoft.com/office/drawing/2014/main" id="{72E66E13-00C5-4382-ADBB-78B81BBAAA97}"/>
              </a:ext>
            </a:extLst>
          </p:cNvPr>
          <p:cNvPicPr>
            <a:picLocks noGrp="1" noChangeAspect="1"/>
          </p:cNvPicPr>
          <p:nvPr>
            <p:ph sz="half" idx="2"/>
          </p:nvPr>
        </p:nvPicPr>
        <p:blipFill>
          <a:blip r:embed="rId3"/>
          <a:stretch>
            <a:fillRect/>
          </a:stretch>
        </p:blipFill>
        <p:spPr>
          <a:xfrm>
            <a:off x="5101716" y="1719074"/>
            <a:ext cx="5627243" cy="4763802"/>
          </a:xfrm>
          <a:prstGeom prst="rect">
            <a:avLst/>
          </a:prstGeom>
        </p:spPr>
      </p:pic>
    </p:spTree>
    <p:extLst>
      <p:ext uri="{BB962C8B-B14F-4D97-AF65-F5344CB8AC3E}">
        <p14:creationId xmlns:p14="http://schemas.microsoft.com/office/powerpoint/2010/main" val="3925957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70868B-95D0-4156-9CCE-316C07679435}"/>
              </a:ext>
            </a:extLst>
          </p:cNvPr>
          <p:cNvSpPr>
            <a:spLocks noGrp="1"/>
          </p:cNvSpPr>
          <p:nvPr>
            <p:ph type="title"/>
          </p:nvPr>
        </p:nvSpPr>
        <p:spPr/>
        <p:txBody>
          <a:bodyPr/>
          <a:lstStyle/>
          <a:p>
            <a:r>
              <a:rPr lang="en-US" dirty="0"/>
              <a:t>Recursion</a:t>
            </a:r>
          </a:p>
        </p:txBody>
      </p:sp>
      <p:sp>
        <p:nvSpPr>
          <p:cNvPr id="3" name="Inhaltsplatzhalter 2">
            <a:extLst>
              <a:ext uri="{FF2B5EF4-FFF2-40B4-BE49-F238E27FC236}">
                <a16:creationId xmlns:a16="http://schemas.microsoft.com/office/drawing/2014/main" id="{8E662CE2-100F-435B-8C17-79C4383CEB8C}"/>
              </a:ext>
            </a:extLst>
          </p:cNvPr>
          <p:cNvSpPr>
            <a:spLocks noGrp="1"/>
          </p:cNvSpPr>
          <p:nvPr>
            <p:ph sz="half" idx="1"/>
          </p:nvPr>
        </p:nvSpPr>
        <p:spPr/>
        <p:txBody>
          <a:bodyPr/>
          <a:lstStyle/>
          <a:p>
            <a:r>
              <a:rPr lang="en-US" dirty="0"/>
              <a:t>No „variable variables“</a:t>
            </a:r>
          </a:p>
          <a:p>
            <a:r>
              <a:rPr lang="en-US" dirty="0"/>
              <a:t>No loops</a:t>
            </a:r>
          </a:p>
          <a:p>
            <a:r>
              <a:rPr lang="en-US" dirty="0"/>
              <a:t>Recursion instead of loops</a:t>
            </a:r>
          </a:p>
        </p:txBody>
      </p:sp>
      <p:pic>
        <p:nvPicPr>
          <p:cNvPr id="5" name="Inhaltsplatzhalter 5">
            <a:extLst>
              <a:ext uri="{FF2B5EF4-FFF2-40B4-BE49-F238E27FC236}">
                <a16:creationId xmlns:a16="http://schemas.microsoft.com/office/drawing/2014/main" id="{A006BD19-485A-4647-B1FD-3CF47306D99D}"/>
              </a:ext>
            </a:extLst>
          </p:cNvPr>
          <p:cNvPicPr>
            <a:picLocks noGrp="1" noChangeAspect="1"/>
          </p:cNvPicPr>
          <p:nvPr>
            <p:ph sz="half" idx="2"/>
          </p:nvPr>
        </p:nvPicPr>
        <p:blipFill>
          <a:blip r:embed="rId3"/>
          <a:stretch>
            <a:fillRect/>
          </a:stretch>
        </p:blipFill>
        <p:spPr>
          <a:xfrm>
            <a:off x="5200650" y="2310606"/>
            <a:ext cx="3962400" cy="3581400"/>
          </a:xfrm>
          <a:prstGeom prst="rect">
            <a:avLst/>
          </a:prstGeom>
        </p:spPr>
      </p:pic>
      <p:pic>
        <p:nvPicPr>
          <p:cNvPr id="6" name="Grafik 5">
            <a:extLst>
              <a:ext uri="{FF2B5EF4-FFF2-40B4-BE49-F238E27FC236}">
                <a16:creationId xmlns:a16="http://schemas.microsoft.com/office/drawing/2014/main" id="{ABCD4D46-5550-420B-8C1C-92E653BAD55E}"/>
              </a:ext>
            </a:extLst>
          </p:cNvPr>
          <p:cNvPicPr>
            <a:picLocks noChangeAspect="1"/>
          </p:cNvPicPr>
          <p:nvPr/>
        </p:nvPicPr>
        <p:blipFill>
          <a:blip r:embed="rId4"/>
          <a:stretch>
            <a:fillRect/>
          </a:stretch>
        </p:blipFill>
        <p:spPr>
          <a:xfrm>
            <a:off x="1109472" y="3640385"/>
            <a:ext cx="2718816" cy="2817013"/>
          </a:xfrm>
          <a:prstGeom prst="rect">
            <a:avLst/>
          </a:prstGeom>
        </p:spPr>
      </p:pic>
    </p:spTree>
    <p:extLst>
      <p:ext uri="{BB962C8B-B14F-4D97-AF65-F5344CB8AC3E}">
        <p14:creationId xmlns:p14="http://schemas.microsoft.com/office/powerpoint/2010/main" val="3253469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9413BA-BD42-4A0C-8986-79F41990C428}"/>
              </a:ext>
            </a:extLst>
          </p:cNvPr>
          <p:cNvSpPr>
            <a:spLocks noGrp="1"/>
          </p:cNvSpPr>
          <p:nvPr>
            <p:ph type="title"/>
          </p:nvPr>
        </p:nvSpPr>
        <p:spPr/>
        <p:txBody>
          <a:bodyPr/>
          <a:lstStyle/>
          <a:p>
            <a:r>
              <a:rPr lang="en-US" dirty="0"/>
              <a:t>Recursion</a:t>
            </a:r>
          </a:p>
        </p:txBody>
      </p:sp>
      <p:pic>
        <p:nvPicPr>
          <p:cNvPr id="6" name="Inhaltsplatzhalter 5">
            <a:extLst>
              <a:ext uri="{FF2B5EF4-FFF2-40B4-BE49-F238E27FC236}">
                <a16:creationId xmlns:a16="http://schemas.microsoft.com/office/drawing/2014/main" id="{3083BDBF-1922-4F92-8F03-9110A82B7E79}"/>
              </a:ext>
            </a:extLst>
          </p:cNvPr>
          <p:cNvPicPr>
            <a:picLocks noGrp="1" noChangeAspect="1"/>
          </p:cNvPicPr>
          <p:nvPr>
            <p:ph idx="1"/>
          </p:nvPr>
        </p:nvPicPr>
        <p:blipFill>
          <a:blip r:embed="rId2"/>
          <a:stretch>
            <a:fillRect/>
          </a:stretch>
        </p:blipFill>
        <p:spPr>
          <a:xfrm>
            <a:off x="1401049" y="1930400"/>
            <a:ext cx="7149238" cy="3837781"/>
          </a:xfrm>
          <a:prstGeom prst="rect">
            <a:avLst/>
          </a:prstGeom>
        </p:spPr>
      </p:pic>
    </p:spTree>
    <p:extLst>
      <p:ext uri="{BB962C8B-B14F-4D97-AF65-F5344CB8AC3E}">
        <p14:creationId xmlns:p14="http://schemas.microsoft.com/office/powerpoint/2010/main" val="1246794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457C-6E02-4598-B713-75EEDC4EDD29}"/>
              </a:ext>
            </a:extLst>
          </p:cNvPr>
          <p:cNvSpPr>
            <a:spLocks noGrp="1"/>
          </p:cNvSpPr>
          <p:nvPr>
            <p:ph type="title"/>
          </p:nvPr>
        </p:nvSpPr>
        <p:spPr/>
        <p:txBody>
          <a:bodyPr/>
          <a:lstStyle/>
          <a:p>
            <a:r>
              <a:rPr lang="en-US" dirty="0"/>
              <a:t>Recursion and conditional branching</a:t>
            </a:r>
          </a:p>
        </p:txBody>
      </p:sp>
      <p:sp>
        <p:nvSpPr>
          <p:cNvPr id="3" name="Inhaltsplatzhalter 2">
            <a:extLst>
              <a:ext uri="{FF2B5EF4-FFF2-40B4-BE49-F238E27FC236}">
                <a16:creationId xmlns:a16="http://schemas.microsoft.com/office/drawing/2014/main" id="{5816625D-9809-4CE2-B7FA-E6BEACC36AEF}"/>
              </a:ext>
            </a:extLst>
          </p:cNvPr>
          <p:cNvSpPr>
            <a:spLocks noGrp="1"/>
          </p:cNvSpPr>
          <p:nvPr>
            <p:ph idx="1"/>
          </p:nvPr>
        </p:nvSpPr>
        <p:spPr/>
        <p:txBody>
          <a:bodyPr/>
          <a:lstStyle/>
          <a:p>
            <a:r>
              <a:rPr lang="en-US" dirty="0"/>
              <a:t>Conditional branching:</a:t>
            </a:r>
          </a:p>
          <a:p>
            <a:pPr lvl="1"/>
            <a:r>
              <a:rPr lang="en-US" dirty="0"/>
              <a:t>If-Else</a:t>
            </a:r>
          </a:p>
          <a:p>
            <a:pPr lvl="1"/>
            <a:r>
              <a:rPr lang="en-US" dirty="0"/>
              <a:t>Ternary expressions</a:t>
            </a:r>
          </a:p>
          <a:p>
            <a:r>
              <a:rPr lang="en-US" dirty="0"/>
              <a:t>Evaluation not until runtime</a:t>
            </a:r>
          </a:p>
          <a:p>
            <a:r>
              <a:rPr lang="en-US" dirty="0"/>
              <a:t>Therefore these expressions must be written as template</a:t>
            </a:r>
          </a:p>
        </p:txBody>
      </p:sp>
    </p:spTree>
    <p:extLst>
      <p:ext uri="{BB962C8B-B14F-4D97-AF65-F5344CB8AC3E}">
        <p14:creationId xmlns:p14="http://schemas.microsoft.com/office/powerpoint/2010/main" val="2082842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8E0FA-DB73-4C68-A72E-1905B9F7EC44}"/>
              </a:ext>
            </a:extLst>
          </p:cNvPr>
          <p:cNvSpPr>
            <a:spLocks noGrp="1"/>
          </p:cNvSpPr>
          <p:nvPr>
            <p:ph type="title"/>
          </p:nvPr>
        </p:nvSpPr>
        <p:spPr/>
        <p:txBody>
          <a:bodyPr anchor="t">
            <a:normAutofit/>
          </a:bodyPr>
          <a:lstStyle/>
          <a:p>
            <a:r>
              <a:rPr lang="en-US" dirty="0"/>
              <a:t>Recursion and conditional branching</a:t>
            </a:r>
          </a:p>
        </p:txBody>
      </p:sp>
      <p:pic>
        <p:nvPicPr>
          <p:cNvPr id="11" name="Inhaltsplatzhalter 10">
            <a:extLst>
              <a:ext uri="{FF2B5EF4-FFF2-40B4-BE49-F238E27FC236}">
                <a16:creationId xmlns:a16="http://schemas.microsoft.com/office/drawing/2014/main" id="{1653A9C0-A890-40A2-9AF1-9ACA0D6A9344}"/>
              </a:ext>
            </a:extLst>
          </p:cNvPr>
          <p:cNvPicPr>
            <a:picLocks noGrp="1" noChangeAspect="1"/>
          </p:cNvPicPr>
          <p:nvPr>
            <p:ph sz="half" idx="1"/>
          </p:nvPr>
        </p:nvPicPr>
        <p:blipFill>
          <a:blip r:embed="rId2"/>
          <a:stretch>
            <a:fillRect/>
          </a:stretch>
        </p:blipFill>
        <p:spPr>
          <a:xfrm>
            <a:off x="677863" y="3051984"/>
            <a:ext cx="4183062" cy="2098645"/>
          </a:xfrm>
          <a:prstGeom prst="rect">
            <a:avLst/>
          </a:prstGeom>
        </p:spPr>
      </p:pic>
      <p:pic>
        <p:nvPicPr>
          <p:cNvPr id="10" name="Inhaltsplatzhalter 9">
            <a:extLst>
              <a:ext uri="{FF2B5EF4-FFF2-40B4-BE49-F238E27FC236}">
                <a16:creationId xmlns:a16="http://schemas.microsoft.com/office/drawing/2014/main" id="{BC4F038E-92DC-4B1C-ACA2-26751985C118}"/>
              </a:ext>
            </a:extLst>
          </p:cNvPr>
          <p:cNvPicPr>
            <a:picLocks noGrp="1" noChangeAspect="1"/>
          </p:cNvPicPr>
          <p:nvPr>
            <p:ph sz="half" idx="2"/>
          </p:nvPr>
        </p:nvPicPr>
        <p:blipFill>
          <a:blip r:embed="rId3"/>
          <a:stretch>
            <a:fillRect/>
          </a:stretch>
        </p:blipFill>
        <p:spPr>
          <a:xfrm>
            <a:off x="5089525" y="3051598"/>
            <a:ext cx="4184650" cy="2099417"/>
          </a:xfrm>
          <a:prstGeom prst="rect">
            <a:avLst/>
          </a:prstGeom>
        </p:spPr>
      </p:pic>
    </p:spTree>
    <p:extLst>
      <p:ext uri="{BB962C8B-B14F-4D97-AF65-F5344CB8AC3E}">
        <p14:creationId xmlns:p14="http://schemas.microsoft.com/office/powerpoint/2010/main" val="1217362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8EF63C-1AB8-4E24-B3ED-59C6AFE2F16C}"/>
              </a:ext>
            </a:extLst>
          </p:cNvPr>
          <p:cNvSpPr>
            <a:spLocks noGrp="1"/>
          </p:cNvSpPr>
          <p:nvPr>
            <p:ph type="title"/>
          </p:nvPr>
        </p:nvSpPr>
        <p:spPr/>
        <p:txBody>
          <a:bodyPr/>
          <a:lstStyle/>
          <a:p>
            <a:r>
              <a:rPr lang="en-US" dirty="0"/>
              <a:t>Example: primes</a:t>
            </a:r>
          </a:p>
        </p:txBody>
      </p:sp>
      <p:pic>
        <p:nvPicPr>
          <p:cNvPr id="8" name="Inhaltsplatzhalter 7">
            <a:extLst>
              <a:ext uri="{FF2B5EF4-FFF2-40B4-BE49-F238E27FC236}">
                <a16:creationId xmlns:a16="http://schemas.microsoft.com/office/drawing/2014/main" id="{EE94529B-0040-42B2-A54F-B0D931DCD872}"/>
              </a:ext>
            </a:extLst>
          </p:cNvPr>
          <p:cNvPicPr>
            <a:picLocks noGrp="1" noChangeAspect="1"/>
          </p:cNvPicPr>
          <p:nvPr>
            <p:ph sz="half" idx="1"/>
          </p:nvPr>
        </p:nvPicPr>
        <p:blipFill>
          <a:blip r:embed="rId2"/>
          <a:stretch>
            <a:fillRect/>
          </a:stretch>
        </p:blipFill>
        <p:spPr>
          <a:xfrm>
            <a:off x="677863" y="2334504"/>
            <a:ext cx="4183062" cy="3533604"/>
          </a:xfrm>
          <a:prstGeom prst="rect">
            <a:avLst/>
          </a:prstGeom>
        </p:spPr>
      </p:pic>
      <p:pic>
        <p:nvPicPr>
          <p:cNvPr id="10" name="Inhaltsplatzhalter 9">
            <a:extLst>
              <a:ext uri="{FF2B5EF4-FFF2-40B4-BE49-F238E27FC236}">
                <a16:creationId xmlns:a16="http://schemas.microsoft.com/office/drawing/2014/main" id="{A11FBA7C-142C-49EB-9D81-B70C11FB2D3C}"/>
              </a:ext>
            </a:extLst>
          </p:cNvPr>
          <p:cNvPicPr>
            <a:picLocks noGrp="1" noChangeAspect="1"/>
          </p:cNvPicPr>
          <p:nvPr>
            <p:ph sz="half" idx="2"/>
          </p:nvPr>
        </p:nvPicPr>
        <p:blipFill>
          <a:blip r:embed="rId3"/>
          <a:stretch>
            <a:fillRect/>
          </a:stretch>
        </p:blipFill>
        <p:spPr>
          <a:xfrm>
            <a:off x="5034107" y="2334504"/>
            <a:ext cx="4578755" cy="3533604"/>
          </a:xfrm>
          <a:prstGeom prst="rect">
            <a:avLst/>
          </a:prstGeom>
        </p:spPr>
      </p:pic>
    </p:spTree>
    <p:extLst>
      <p:ext uri="{BB962C8B-B14F-4D97-AF65-F5344CB8AC3E}">
        <p14:creationId xmlns:p14="http://schemas.microsoft.com/office/powerpoint/2010/main" val="2266119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20643F-912F-4B45-ADA2-B16197E01726}"/>
              </a:ext>
            </a:extLst>
          </p:cNvPr>
          <p:cNvSpPr>
            <a:spLocks noGrp="1"/>
          </p:cNvSpPr>
          <p:nvPr>
            <p:ph type="title"/>
          </p:nvPr>
        </p:nvSpPr>
        <p:spPr/>
        <p:txBody>
          <a:bodyPr/>
          <a:lstStyle/>
          <a:p>
            <a:r>
              <a:rPr lang="en-US" dirty="0"/>
              <a:t>Template Meta-Programming</a:t>
            </a:r>
          </a:p>
        </p:txBody>
      </p:sp>
      <p:sp>
        <p:nvSpPr>
          <p:cNvPr id="4" name="Textplatzhalter 3">
            <a:extLst>
              <a:ext uri="{FF2B5EF4-FFF2-40B4-BE49-F238E27FC236}">
                <a16:creationId xmlns:a16="http://schemas.microsoft.com/office/drawing/2014/main" id="{200DCC29-2357-4B01-9324-7F473C680C0B}"/>
              </a:ext>
            </a:extLst>
          </p:cNvPr>
          <p:cNvSpPr>
            <a:spLocks noGrp="1"/>
          </p:cNvSpPr>
          <p:nvPr>
            <p:ph type="body" idx="1"/>
          </p:nvPr>
        </p:nvSpPr>
        <p:spPr/>
        <p:txBody>
          <a:bodyPr/>
          <a:lstStyle/>
          <a:p>
            <a:r>
              <a:rPr lang="en-US" dirty="0"/>
              <a:t>Advanced Concepts</a:t>
            </a:r>
          </a:p>
        </p:txBody>
      </p:sp>
    </p:spTree>
    <p:extLst>
      <p:ext uri="{BB962C8B-B14F-4D97-AF65-F5344CB8AC3E}">
        <p14:creationId xmlns:p14="http://schemas.microsoft.com/office/powerpoint/2010/main" val="219237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3F3AB-9C39-4BA6-A5CE-D10EC05EBB4B}"/>
              </a:ext>
            </a:extLst>
          </p:cNvPr>
          <p:cNvSpPr>
            <a:spLocks noGrp="1"/>
          </p:cNvSpPr>
          <p:nvPr>
            <p:ph type="title"/>
          </p:nvPr>
        </p:nvSpPr>
        <p:spPr/>
        <p:txBody>
          <a:bodyPr/>
          <a:lstStyle/>
          <a:p>
            <a:r>
              <a:rPr lang="de-DE" dirty="0"/>
              <a:t>Operator </a:t>
            </a:r>
            <a:r>
              <a:rPr lang="de-DE" dirty="0" err="1"/>
              <a:t>Overloading</a:t>
            </a:r>
            <a:endParaRPr lang="de-DE" dirty="0"/>
          </a:p>
        </p:txBody>
      </p:sp>
      <p:sp>
        <p:nvSpPr>
          <p:cNvPr id="3" name="Inhaltsplatzhalter 2">
            <a:extLst>
              <a:ext uri="{FF2B5EF4-FFF2-40B4-BE49-F238E27FC236}">
                <a16:creationId xmlns:a16="http://schemas.microsoft.com/office/drawing/2014/main" id="{85B93CCB-6493-4211-8CCF-9604D5B94A24}"/>
              </a:ext>
            </a:extLst>
          </p:cNvPr>
          <p:cNvSpPr>
            <a:spLocks noGrp="1"/>
          </p:cNvSpPr>
          <p:nvPr>
            <p:ph idx="1"/>
          </p:nvPr>
        </p:nvSpPr>
        <p:spPr>
          <a:xfrm>
            <a:off x="584568" y="1598523"/>
            <a:ext cx="3306837" cy="3880773"/>
          </a:xfrm>
        </p:spPr>
        <p:txBody>
          <a:bodyPr>
            <a:normAutofit/>
          </a:bodyPr>
          <a:lstStyle/>
          <a:p>
            <a:r>
              <a:rPr lang="en-US" dirty="0"/>
              <a:t>Arithmetic operator such as + are already overloaded in C/C++ for diﬀerent built-in types:</a:t>
            </a:r>
            <a:endParaRPr lang="en-US" b="1" dirty="0"/>
          </a:p>
          <a:p>
            <a:endParaRPr lang="en-US" b="1" dirty="0"/>
          </a:p>
          <a:p>
            <a:r>
              <a:rPr lang="en-US" dirty="0"/>
              <a:t>diﬀerent algorithms are used to compute different types of addition</a:t>
            </a:r>
          </a:p>
          <a:p>
            <a:pPr marL="0" indent="0">
              <a:buNone/>
            </a:pPr>
            <a:endParaRPr lang="en-US" dirty="0"/>
          </a:p>
          <a:p>
            <a:r>
              <a:rPr lang="en-US" dirty="0"/>
              <a:t>Example:</a:t>
            </a:r>
          </a:p>
          <a:p>
            <a:pPr marL="0" indent="0">
              <a:buNone/>
            </a:pPr>
            <a:r>
              <a:rPr lang="en-US" dirty="0"/>
              <a:t>	</a:t>
            </a:r>
          </a:p>
        </p:txBody>
      </p:sp>
      <p:pic>
        <p:nvPicPr>
          <p:cNvPr id="8" name="Grafik 7">
            <a:extLst>
              <a:ext uri="{FF2B5EF4-FFF2-40B4-BE49-F238E27FC236}">
                <a16:creationId xmlns:a16="http://schemas.microsoft.com/office/drawing/2014/main" id="{AA430289-23E6-4B4E-AFE2-78993D01DE08}"/>
              </a:ext>
            </a:extLst>
          </p:cNvPr>
          <p:cNvPicPr>
            <a:picLocks noChangeAspect="1"/>
          </p:cNvPicPr>
          <p:nvPr/>
        </p:nvPicPr>
        <p:blipFill>
          <a:blip r:embed="rId3"/>
          <a:stretch>
            <a:fillRect/>
          </a:stretch>
        </p:blipFill>
        <p:spPr>
          <a:xfrm>
            <a:off x="4613826" y="1609518"/>
            <a:ext cx="4978227" cy="3858784"/>
          </a:xfrm>
          <a:prstGeom prst="rect">
            <a:avLst/>
          </a:prstGeom>
        </p:spPr>
      </p:pic>
      <p:pic>
        <p:nvPicPr>
          <p:cNvPr id="9" name="Grafik 8">
            <a:extLst>
              <a:ext uri="{FF2B5EF4-FFF2-40B4-BE49-F238E27FC236}">
                <a16:creationId xmlns:a16="http://schemas.microsoft.com/office/drawing/2014/main" id="{5A2D6F04-B9C6-48FB-9CA7-0217942047B6}"/>
              </a:ext>
            </a:extLst>
          </p:cNvPr>
          <p:cNvPicPr>
            <a:picLocks noChangeAspect="1"/>
          </p:cNvPicPr>
          <p:nvPr/>
        </p:nvPicPr>
        <p:blipFill>
          <a:blip r:embed="rId4"/>
          <a:stretch>
            <a:fillRect/>
          </a:stretch>
        </p:blipFill>
        <p:spPr>
          <a:xfrm>
            <a:off x="677334" y="5632286"/>
            <a:ext cx="5706302" cy="510826"/>
          </a:xfrm>
          <a:prstGeom prst="rect">
            <a:avLst/>
          </a:prstGeom>
        </p:spPr>
      </p:pic>
    </p:spTree>
    <p:extLst>
      <p:ext uri="{BB962C8B-B14F-4D97-AF65-F5344CB8AC3E}">
        <p14:creationId xmlns:p14="http://schemas.microsoft.com/office/powerpoint/2010/main" val="2639786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055FCA-089A-49BA-A5F4-8041C1C85F82}"/>
              </a:ext>
            </a:extLst>
          </p:cNvPr>
          <p:cNvSpPr>
            <a:spLocks noGrp="1"/>
          </p:cNvSpPr>
          <p:nvPr>
            <p:ph type="title"/>
          </p:nvPr>
        </p:nvSpPr>
        <p:spPr/>
        <p:txBody>
          <a:bodyPr/>
          <a:lstStyle/>
          <a:p>
            <a:r>
              <a:rPr lang="en-US" dirty="0"/>
              <a:t>Unrolled Loops</a:t>
            </a:r>
          </a:p>
        </p:txBody>
      </p:sp>
      <p:sp>
        <p:nvSpPr>
          <p:cNvPr id="3" name="Inhaltsplatzhalter 2">
            <a:extLst>
              <a:ext uri="{FF2B5EF4-FFF2-40B4-BE49-F238E27FC236}">
                <a16:creationId xmlns:a16="http://schemas.microsoft.com/office/drawing/2014/main" id="{595FF55F-9BE2-45F4-A7AD-B3682F9DE0A8}"/>
              </a:ext>
            </a:extLst>
          </p:cNvPr>
          <p:cNvSpPr>
            <a:spLocks noGrp="1"/>
          </p:cNvSpPr>
          <p:nvPr>
            <p:ph sz="half" idx="1"/>
          </p:nvPr>
        </p:nvSpPr>
        <p:spPr/>
        <p:txBody>
          <a:bodyPr>
            <a:normAutofit/>
          </a:bodyPr>
          <a:lstStyle/>
          <a:p>
            <a:r>
              <a:rPr lang="en-US" dirty="0"/>
              <a:t>Decrease number of operations in loops</a:t>
            </a:r>
          </a:p>
          <a:p>
            <a:r>
              <a:rPr lang="en-US" dirty="0"/>
              <a:t>With unrolled loops the operations in loops will be written behind each other and the loop will be dissolved</a:t>
            </a:r>
          </a:p>
          <a:p>
            <a:r>
              <a:rPr lang="en-US" dirty="0"/>
              <a:t>This happens at compile time</a:t>
            </a:r>
          </a:p>
        </p:txBody>
      </p:sp>
      <p:pic>
        <p:nvPicPr>
          <p:cNvPr id="7" name="Inhaltsplatzhalter 6">
            <a:extLst>
              <a:ext uri="{FF2B5EF4-FFF2-40B4-BE49-F238E27FC236}">
                <a16:creationId xmlns:a16="http://schemas.microsoft.com/office/drawing/2014/main" id="{4B428148-ECFE-4E8B-A5F2-B5AD49D0763E}"/>
              </a:ext>
            </a:extLst>
          </p:cNvPr>
          <p:cNvPicPr>
            <a:picLocks noGrp="1" noChangeAspect="1"/>
          </p:cNvPicPr>
          <p:nvPr>
            <p:ph sz="half" idx="2"/>
          </p:nvPr>
        </p:nvPicPr>
        <p:blipFill>
          <a:blip r:embed="rId2"/>
          <a:stretch>
            <a:fillRect/>
          </a:stretch>
        </p:blipFill>
        <p:spPr>
          <a:xfrm>
            <a:off x="5089525" y="3448469"/>
            <a:ext cx="4184650" cy="1305675"/>
          </a:xfrm>
          <a:prstGeom prst="rect">
            <a:avLst/>
          </a:prstGeom>
        </p:spPr>
      </p:pic>
    </p:spTree>
    <p:extLst>
      <p:ext uri="{BB962C8B-B14F-4D97-AF65-F5344CB8AC3E}">
        <p14:creationId xmlns:p14="http://schemas.microsoft.com/office/powerpoint/2010/main" val="1159500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DE352-7CB9-4078-9F87-BA84E3CFB393}"/>
              </a:ext>
            </a:extLst>
          </p:cNvPr>
          <p:cNvSpPr>
            <a:spLocks noGrp="1"/>
          </p:cNvSpPr>
          <p:nvPr>
            <p:ph type="title"/>
          </p:nvPr>
        </p:nvSpPr>
        <p:spPr/>
        <p:txBody>
          <a:bodyPr/>
          <a:lstStyle/>
          <a:p>
            <a:r>
              <a:rPr lang="en-US" dirty="0"/>
              <a:t>Unrolled Loops</a:t>
            </a:r>
          </a:p>
        </p:txBody>
      </p:sp>
      <p:pic>
        <p:nvPicPr>
          <p:cNvPr id="5" name="Inhaltsplatzhalter 4">
            <a:extLst>
              <a:ext uri="{FF2B5EF4-FFF2-40B4-BE49-F238E27FC236}">
                <a16:creationId xmlns:a16="http://schemas.microsoft.com/office/drawing/2014/main" id="{ACBFF1A0-A717-4B8A-B168-D456344AAAB2}"/>
              </a:ext>
            </a:extLst>
          </p:cNvPr>
          <p:cNvPicPr>
            <a:picLocks noGrp="1" noChangeAspect="1"/>
          </p:cNvPicPr>
          <p:nvPr>
            <p:ph sz="half" idx="1"/>
          </p:nvPr>
        </p:nvPicPr>
        <p:blipFill>
          <a:blip r:embed="rId2"/>
          <a:stretch>
            <a:fillRect/>
          </a:stretch>
        </p:blipFill>
        <p:spPr>
          <a:xfrm>
            <a:off x="726281" y="3115469"/>
            <a:ext cx="4086225" cy="1971675"/>
          </a:xfrm>
          <a:prstGeom prst="rect">
            <a:avLst/>
          </a:prstGeom>
        </p:spPr>
      </p:pic>
      <p:pic>
        <p:nvPicPr>
          <p:cNvPr id="6" name="Inhaltsplatzhalter 5">
            <a:extLst>
              <a:ext uri="{FF2B5EF4-FFF2-40B4-BE49-F238E27FC236}">
                <a16:creationId xmlns:a16="http://schemas.microsoft.com/office/drawing/2014/main" id="{6378901D-07B6-4B32-A162-1F71EA15692B}"/>
              </a:ext>
            </a:extLst>
          </p:cNvPr>
          <p:cNvPicPr>
            <a:picLocks noGrp="1" noChangeAspect="1"/>
          </p:cNvPicPr>
          <p:nvPr>
            <p:ph sz="half" idx="2"/>
          </p:nvPr>
        </p:nvPicPr>
        <p:blipFill>
          <a:blip r:embed="rId3"/>
          <a:stretch>
            <a:fillRect/>
          </a:stretch>
        </p:blipFill>
        <p:spPr>
          <a:xfrm>
            <a:off x="5089525" y="2277995"/>
            <a:ext cx="4184650" cy="3646623"/>
          </a:xfrm>
          <a:prstGeom prst="rect">
            <a:avLst/>
          </a:prstGeom>
        </p:spPr>
      </p:pic>
    </p:spTree>
    <p:extLst>
      <p:ext uri="{BB962C8B-B14F-4D97-AF65-F5344CB8AC3E}">
        <p14:creationId xmlns:p14="http://schemas.microsoft.com/office/powerpoint/2010/main" val="2510225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66083-0278-4F0F-9E29-E83125577AC8}"/>
              </a:ext>
            </a:extLst>
          </p:cNvPr>
          <p:cNvSpPr>
            <a:spLocks noGrp="1"/>
          </p:cNvSpPr>
          <p:nvPr>
            <p:ph type="title"/>
          </p:nvPr>
        </p:nvSpPr>
        <p:spPr/>
        <p:txBody>
          <a:bodyPr/>
          <a:lstStyle/>
          <a:p>
            <a:r>
              <a:rPr lang="en-US" dirty="0"/>
              <a:t>Unrolled Loops</a:t>
            </a:r>
          </a:p>
        </p:txBody>
      </p:sp>
      <p:sp>
        <p:nvSpPr>
          <p:cNvPr id="5" name="Textplatzhalter 4">
            <a:extLst>
              <a:ext uri="{FF2B5EF4-FFF2-40B4-BE49-F238E27FC236}">
                <a16:creationId xmlns:a16="http://schemas.microsoft.com/office/drawing/2014/main" id="{B3A3B260-2C0A-4540-9F5A-352F4090D74D}"/>
              </a:ext>
            </a:extLst>
          </p:cNvPr>
          <p:cNvSpPr>
            <a:spLocks noGrp="1"/>
          </p:cNvSpPr>
          <p:nvPr>
            <p:ph type="body" idx="1"/>
          </p:nvPr>
        </p:nvSpPr>
        <p:spPr/>
        <p:txBody>
          <a:bodyPr/>
          <a:lstStyle/>
          <a:p>
            <a:r>
              <a:rPr lang="en-US" dirty="0"/>
              <a:t>With loop</a:t>
            </a:r>
          </a:p>
        </p:txBody>
      </p:sp>
      <p:pic>
        <p:nvPicPr>
          <p:cNvPr id="9" name="Inhaltsplatzhalter 8">
            <a:extLst>
              <a:ext uri="{FF2B5EF4-FFF2-40B4-BE49-F238E27FC236}">
                <a16:creationId xmlns:a16="http://schemas.microsoft.com/office/drawing/2014/main" id="{F45F9194-7CE5-43CF-99AF-5FAD4F7ECF4B}"/>
              </a:ext>
            </a:extLst>
          </p:cNvPr>
          <p:cNvPicPr>
            <a:picLocks noGrp="1" noChangeAspect="1"/>
          </p:cNvPicPr>
          <p:nvPr>
            <p:ph sz="half" idx="2"/>
          </p:nvPr>
        </p:nvPicPr>
        <p:blipFill>
          <a:blip r:embed="rId2"/>
          <a:stretch>
            <a:fillRect/>
          </a:stretch>
        </p:blipFill>
        <p:spPr>
          <a:xfrm>
            <a:off x="1469268" y="2736850"/>
            <a:ext cx="2598663" cy="3305175"/>
          </a:xfrm>
          <a:prstGeom prst="rect">
            <a:avLst/>
          </a:prstGeom>
        </p:spPr>
      </p:pic>
      <p:sp>
        <p:nvSpPr>
          <p:cNvPr id="7" name="Textplatzhalter 6">
            <a:extLst>
              <a:ext uri="{FF2B5EF4-FFF2-40B4-BE49-F238E27FC236}">
                <a16:creationId xmlns:a16="http://schemas.microsoft.com/office/drawing/2014/main" id="{DA466418-751B-4249-9245-A49F8334DFA6}"/>
              </a:ext>
            </a:extLst>
          </p:cNvPr>
          <p:cNvSpPr>
            <a:spLocks noGrp="1"/>
          </p:cNvSpPr>
          <p:nvPr>
            <p:ph type="body" sz="quarter" idx="3"/>
          </p:nvPr>
        </p:nvSpPr>
        <p:spPr/>
        <p:txBody>
          <a:bodyPr/>
          <a:lstStyle/>
          <a:p>
            <a:r>
              <a:rPr lang="en-US" dirty="0"/>
              <a:t>Without loop</a:t>
            </a:r>
          </a:p>
        </p:txBody>
      </p:sp>
      <p:pic>
        <p:nvPicPr>
          <p:cNvPr id="10" name="Inhaltsplatzhalter 9">
            <a:extLst>
              <a:ext uri="{FF2B5EF4-FFF2-40B4-BE49-F238E27FC236}">
                <a16:creationId xmlns:a16="http://schemas.microsoft.com/office/drawing/2014/main" id="{EA3A5075-E7F7-4838-9B82-4D342EEDF71B}"/>
              </a:ext>
            </a:extLst>
          </p:cNvPr>
          <p:cNvPicPr>
            <a:picLocks noGrp="1" noChangeAspect="1"/>
          </p:cNvPicPr>
          <p:nvPr>
            <p:ph sz="quarter" idx="4"/>
          </p:nvPr>
        </p:nvPicPr>
        <p:blipFill>
          <a:blip r:embed="rId3"/>
          <a:stretch>
            <a:fillRect/>
          </a:stretch>
        </p:blipFill>
        <p:spPr>
          <a:xfrm>
            <a:off x="5809456" y="2874962"/>
            <a:ext cx="2743200" cy="3028950"/>
          </a:xfrm>
          <a:prstGeom prst="rect">
            <a:avLst/>
          </a:prstGeom>
        </p:spPr>
      </p:pic>
    </p:spTree>
    <p:extLst>
      <p:ext uri="{BB962C8B-B14F-4D97-AF65-F5344CB8AC3E}">
        <p14:creationId xmlns:p14="http://schemas.microsoft.com/office/powerpoint/2010/main" val="3641868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31D26-D9F6-410D-8547-F036870B0936}"/>
              </a:ext>
            </a:extLst>
          </p:cNvPr>
          <p:cNvSpPr>
            <a:spLocks noGrp="1"/>
          </p:cNvSpPr>
          <p:nvPr>
            <p:ph type="title"/>
          </p:nvPr>
        </p:nvSpPr>
        <p:spPr/>
        <p:txBody>
          <a:bodyPr/>
          <a:lstStyle/>
          <a:p>
            <a:r>
              <a:rPr lang="de-DE" dirty="0"/>
              <a:t>Expression Templates</a:t>
            </a:r>
          </a:p>
        </p:txBody>
      </p:sp>
      <p:sp>
        <p:nvSpPr>
          <p:cNvPr id="3" name="Inhaltsplatzhalter 2">
            <a:extLst>
              <a:ext uri="{FF2B5EF4-FFF2-40B4-BE49-F238E27FC236}">
                <a16:creationId xmlns:a16="http://schemas.microsoft.com/office/drawing/2014/main" id="{3442B1AB-C5F4-4472-B09A-5D1F2F798E2F}"/>
              </a:ext>
            </a:extLst>
          </p:cNvPr>
          <p:cNvSpPr>
            <a:spLocks noGrp="1"/>
          </p:cNvSpPr>
          <p:nvPr>
            <p:ph idx="1"/>
          </p:nvPr>
        </p:nvSpPr>
        <p:spPr/>
        <p:txBody>
          <a:bodyPr/>
          <a:lstStyle/>
          <a:p>
            <a:r>
              <a:rPr lang="en-US" dirty="0"/>
              <a:t>Templates which manipulate or enable expressions</a:t>
            </a:r>
          </a:p>
          <a:p>
            <a:r>
              <a:rPr lang="en-US" dirty="0"/>
              <a:t>Example: ,-operator for array assignment </a:t>
            </a:r>
          </a:p>
          <a:p>
            <a:pPr lvl="1"/>
            <a:r>
              <a:rPr lang="en-US" dirty="0"/>
              <a:t>Instead of: a[0] = 0; a[1] = 1; … ;a[9] = 9;</a:t>
            </a:r>
          </a:p>
          <a:p>
            <a:pPr lvl="1"/>
            <a:r>
              <a:rPr lang="en-US" dirty="0"/>
              <a:t>a = 0, 1, 2, …, 9;</a:t>
            </a:r>
          </a:p>
          <a:p>
            <a:pPr lvl="1"/>
            <a:r>
              <a:rPr lang="en-US" dirty="0"/>
              <a:t>(expressionTemplates.cpp for more information)</a:t>
            </a:r>
          </a:p>
        </p:txBody>
      </p:sp>
    </p:spTree>
    <p:extLst>
      <p:ext uri="{BB962C8B-B14F-4D97-AF65-F5344CB8AC3E}">
        <p14:creationId xmlns:p14="http://schemas.microsoft.com/office/powerpoint/2010/main" val="3467585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CA64AA-1034-44AD-8AD2-9F0A1A038C32}"/>
              </a:ext>
            </a:extLst>
          </p:cNvPr>
          <p:cNvSpPr>
            <a:spLocks noGrp="1"/>
          </p:cNvSpPr>
          <p:nvPr>
            <p:ph type="title"/>
          </p:nvPr>
        </p:nvSpPr>
        <p:spPr/>
        <p:txBody>
          <a:bodyPr/>
          <a:lstStyle/>
          <a:p>
            <a:r>
              <a:rPr lang="de-DE" dirty="0" err="1"/>
              <a:t>Variadic</a:t>
            </a:r>
            <a:r>
              <a:rPr lang="de-DE" dirty="0"/>
              <a:t> Templates</a:t>
            </a:r>
          </a:p>
        </p:txBody>
      </p:sp>
      <p:sp>
        <p:nvSpPr>
          <p:cNvPr id="3" name="Inhaltsplatzhalter 2">
            <a:extLst>
              <a:ext uri="{FF2B5EF4-FFF2-40B4-BE49-F238E27FC236}">
                <a16:creationId xmlns:a16="http://schemas.microsoft.com/office/drawing/2014/main" id="{FFC2FE0D-4454-4BDD-90BD-ECDA8A05DB5E}"/>
              </a:ext>
            </a:extLst>
          </p:cNvPr>
          <p:cNvSpPr>
            <a:spLocks noGrp="1"/>
          </p:cNvSpPr>
          <p:nvPr>
            <p:ph idx="1"/>
          </p:nvPr>
        </p:nvSpPr>
        <p:spPr>
          <a:xfrm>
            <a:off x="531560" y="1490901"/>
            <a:ext cx="8596668" cy="3880773"/>
          </a:xfrm>
        </p:spPr>
        <p:txBody>
          <a:bodyPr/>
          <a:lstStyle/>
          <a:p>
            <a:r>
              <a:rPr lang="en-US" dirty="0"/>
              <a:t>templates that take a variable number of arguments</a:t>
            </a:r>
          </a:p>
          <a:p>
            <a:endParaRPr lang="en-US" dirty="0"/>
          </a:p>
          <a:p>
            <a:endParaRPr lang="de-DE" dirty="0"/>
          </a:p>
          <a:p>
            <a:r>
              <a:rPr lang="en-US" dirty="0"/>
              <a:t>may also apply to functions</a:t>
            </a:r>
          </a:p>
          <a:p>
            <a:endParaRPr lang="en-US" dirty="0"/>
          </a:p>
          <a:p>
            <a:endParaRPr lang="en-US" dirty="0"/>
          </a:p>
          <a:p>
            <a:r>
              <a:rPr lang="en-US" dirty="0"/>
              <a:t>Ellipsis operator: (…)</a:t>
            </a:r>
          </a:p>
          <a:p>
            <a:endParaRPr lang="en-US" dirty="0"/>
          </a:p>
          <a:p>
            <a:r>
              <a:rPr lang="en-US" dirty="0"/>
              <a:t> use of variadic templates is often recursive</a:t>
            </a:r>
          </a:p>
          <a:p>
            <a:endParaRPr lang="de-DE" dirty="0"/>
          </a:p>
        </p:txBody>
      </p:sp>
      <p:pic>
        <p:nvPicPr>
          <p:cNvPr id="5" name="Grafik 4">
            <a:extLst>
              <a:ext uri="{FF2B5EF4-FFF2-40B4-BE49-F238E27FC236}">
                <a16:creationId xmlns:a16="http://schemas.microsoft.com/office/drawing/2014/main" id="{EFBB1852-BEA9-496D-BBD1-2FB795F64080}"/>
              </a:ext>
            </a:extLst>
          </p:cNvPr>
          <p:cNvPicPr>
            <a:picLocks noChangeAspect="1"/>
          </p:cNvPicPr>
          <p:nvPr/>
        </p:nvPicPr>
        <p:blipFill>
          <a:blip r:embed="rId3"/>
          <a:stretch>
            <a:fillRect/>
          </a:stretch>
        </p:blipFill>
        <p:spPr>
          <a:xfrm>
            <a:off x="770099" y="2034240"/>
            <a:ext cx="9022659" cy="439499"/>
          </a:xfrm>
          <a:prstGeom prst="rect">
            <a:avLst/>
          </a:prstGeom>
        </p:spPr>
      </p:pic>
      <p:pic>
        <p:nvPicPr>
          <p:cNvPr id="7" name="Grafik 6">
            <a:extLst>
              <a:ext uri="{FF2B5EF4-FFF2-40B4-BE49-F238E27FC236}">
                <a16:creationId xmlns:a16="http://schemas.microsoft.com/office/drawing/2014/main" id="{CFA64122-CBD9-4C93-9E4F-F50941FD9416}"/>
              </a:ext>
            </a:extLst>
          </p:cNvPr>
          <p:cNvPicPr>
            <a:picLocks noChangeAspect="1"/>
          </p:cNvPicPr>
          <p:nvPr/>
        </p:nvPicPr>
        <p:blipFill>
          <a:blip r:embed="rId4"/>
          <a:stretch>
            <a:fillRect/>
          </a:stretch>
        </p:blipFill>
        <p:spPr>
          <a:xfrm>
            <a:off x="770099" y="3291019"/>
            <a:ext cx="9120801" cy="388636"/>
          </a:xfrm>
          <a:prstGeom prst="rect">
            <a:avLst/>
          </a:prstGeom>
        </p:spPr>
      </p:pic>
    </p:spTree>
    <p:extLst>
      <p:ext uri="{BB962C8B-B14F-4D97-AF65-F5344CB8AC3E}">
        <p14:creationId xmlns:p14="http://schemas.microsoft.com/office/powerpoint/2010/main" val="1824958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5C363E-4DBC-49F6-A645-5F307F63C30D}"/>
              </a:ext>
            </a:extLst>
          </p:cNvPr>
          <p:cNvSpPr>
            <a:spLocks noGrp="1"/>
          </p:cNvSpPr>
          <p:nvPr>
            <p:ph type="title"/>
          </p:nvPr>
        </p:nvSpPr>
        <p:spPr/>
        <p:txBody>
          <a:bodyPr/>
          <a:lstStyle/>
          <a:p>
            <a:r>
              <a:rPr lang="de-DE" dirty="0" err="1"/>
              <a:t>Variadic</a:t>
            </a:r>
            <a:r>
              <a:rPr lang="de-DE" dirty="0"/>
              <a:t> Templates</a:t>
            </a:r>
          </a:p>
        </p:txBody>
      </p:sp>
      <p:pic>
        <p:nvPicPr>
          <p:cNvPr id="4" name="Inhaltsplatzhalter 3">
            <a:extLst>
              <a:ext uri="{FF2B5EF4-FFF2-40B4-BE49-F238E27FC236}">
                <a16:creationId xmlns:a16="http://schemas.microsoft.com/office/drawing/2014/main" id="{EC84DDF9-6AAE-4782-B23A-46355DBE500D}"/>
              </a:ext>
            </a:extLst>
          </p:cNvPr>
          <p:cNvPicPr>
            <a:picLocks noGrp="1" noChangeAspect="1"/>
          </p:cNvPicPr>
          <p:nvPr>
            <p:ph idx="1"/>
          </p:nvPr>
        </p:nvPicPr>
        <p:blipFill>
          <a:blip r:embed="rId3"/>
          <a:stretch>
            <a:fillRect/>
          </a:stretch>
        </p:blipFill>
        <p:spPr>
          <a:xfrm>
            <a:off x="677334" y="1542791"/>
            <a:ext cx="9887052" cy="3599052"/>
          </a:xfrm>
          <a:prstGeom prst="rect">
            <a:avLst/>
          </a:prstGeom>
        </p:spPr>
      </p:pic>
    </p:spTree>
    <p:extLst>
      <p:ext uri="{BB962C8B-B14F-4D97-AF65-F5344CB8AC3E}">
        <p14:creationId xmlns:p14="http://schemas.microsoft.com/office/powerpoint/2010/main" val="2659027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B5949-5FAE-45A6-A1C9-7F1E27A4A775}"/>
              </a:ext>
            </a:extLst>
          </p:cNvPr>
          <p:cNvSpPr>
            <a:spLocks noGrp="1"/>
          </p:cNvSpPr>
          <p:nvPr>
            <p:ph type="title"/>
          </p:nvPr>
        </p:nvSpPr>
        <p:spPr/>
        <p:txBody>
          <a:bodyPr/>
          <a:lstStyle/>
          <a:p>
            <a:r>
              <a:rPr lang="en-US" dirty="0"/>
              <a:t>Pros and Cons</a:t>
            </a:r>
          </a:p>
        </p:txBody>
      </p:sp>
      <p:sp>
        <p:nvSpPr>
          <p:cNvPr id="4" name="Inhaltsplatzhalter 3">
            <a:extLst>
              <a:ext uri="{FF2B5EF4-FFF2-40B4-BE49-F238E27FC236}">
                <a16:creationId xmlns:a16="http://schemas.microsoft.com/office/drawing/2014/main" id="{2A66AEB1-A7E7-45A4-BF98-208D485C3A44}"/>
              </a:ext>
            </a:extLst>
          </p:cNvPr>
          <p:cNvSpPr>
            <a:spLocks noGrp="1"/>
          </p:cNvSpPr>
          <p:nvPr>
            <p:ph sz="half" idx="1"/>
          </p:nvPr>
        </p:nvSpPr>
        <p:spPr/>
        <p:txBody>
          <a:bodyPr/>
          <a:lstStyle/>
          <a:p>
            <a:pPr marL="0" indent="0">
              <a:buNone/>
            </a:pPr>
            <a:r>
              <a:rPr lang="en-US" dirty="0"/>
              <a:t>Pros</a:t>
            </a:r>
          </a:p>
          <a:p>
            <a:r>
              <a:rPr lang="en-US" dirty="0"/>
              <a:t>Higher abstraction level</a:t>
            </a:r>
          </a:p>
          <a:p>
            <a:r>
              <a:rPr lang="en-US" dirty="0"/>
              <a:t>Creation of new domain specific languages</a:t>
            </a:r>
          </a:p>
          <a:p>
            <a:r>
              <a:rPr lang="en-US" dirty="0"/>
              <a:t>Code optimization</a:t>
            </a:r>
          </a:p>
          <a:p>
            <a:r>
              <a:rPr lang="en-US" dirty="0"/>
              <a:t>More efficient programming if used often</a:t>
            </a:r>
          </a:p>
        </p:txBody>
      </p:sp>
      <p:sp>
        <p:nvSpPr>
          <p:cNvPr id="5" name="Inhaltsplatzhalter 4">
            <a:extLst>
              <a:ext uri="{FF2B5EF4-FFF2-40B4-BE49-F238E27FC236}">
                <a16:creationId xmlns:a16="http://schemas.microsoft.com/office/drawing/2014/main" id="{C90355FD-A4EE-4D9E-94A0-8AAB13450EAB}"/>
              </a:ext>
            </a:extLst>
          </p:cNvPr>
          <p:cNvSpPr>
            <a:spLocks noGrp="1"/>
          </p:cNvSpPr>
          <p:nvPr>
            <p:ph sz="half" idx="2"/>
          </p:nvPr>
        </p:nvSpPr>
        <p:spPr/>
        <p:txBody>
          <a:bodyPr/>
          <a:lstStyle/>
          <a:p>
            <a:pPr marL="0" indent="0">
              <a:buNone/>
            </a:pPr>
            <a:r>
              <a:rPr lang="en-US" dirty="0"/>
              <a:t>Cons</a:t>
            </a:r>
          </a:p>
          <a:p>
            <a:r>
              <a:rPr lang="en-US" dirty="0"/>
              <a:t>Poor readability</a:t>
            </a:r>
          </a:p>
          <a:p>
            <a:r>
              <a:rPr lang="en-US" dirty="0"/>
              <a:t>Expensive development</a:t>
            </a:r>
          </a:p>
          <a:p>
            <a:r>
              <a:rPr lang="en-US" dirty="0"/>
              <a:t>Compiler-specific problems</a:t>
            </a:r>
          </a:p>
          <a:p>
            <a:r>
              <a:rPr lang="en-US" dirty="0"/>
              <a:t>Poor support for error handling in development tools</a:t>
            </a:r>
          </a:p>
        </p:txBody>
      </p:sp>
    </p:spTree>
    <p:extLst>
      <p:ext uri="{BB962C8B-B14F-4D97-AF65-F5344CB8AC3E}">
        <p14:creationId xmlns:p14="http://schemas.microsoft.com/office/powerpoint/2010/main" val="3044181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09316A9-990D-4EC3-A671-70EE5C1493A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9B0C6109-9159-49CA-AD7A-F9035539DB7F}"/>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86F14F5-308C-4EB6-87AB-05DE9501B1AA}"/>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BA032363-A188-47C5-9D59-9B788809DCD2}"/>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2C4077DF-6BB9-4069-AD28-6B1664EBB064}"/>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D2B8B50-3419-41ED-9A9F-3CF9EEBBD3F2}"/>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5C640498-2E73-4FA2-BEB6-C3596A458C8A}"/>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3240EEFC-4112-4C39-A816-C815774F6D6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ADF362B0-03EA-4800-9FAA-9F128587E42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BA84559-2F4C-4795-9246-4C563F942DB9}"/>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A77A1AA-CA47-4A91-A0A1-0A8CE31A985E}"/>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 name="Rectangle 30">
            <a:extLst>
              <a:ext uri="{FF2B5EF4-FFF2-40B4-BE49-F238E27FC236}">
                <a16:creationId xmlns:a16="http://schemas.microsoft.com/office/drawing/2014/main" id="{03E8462A-FEBA-4848-81CC-3F8DA3E477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2109F83F-40FE-4DB3-84CC-09FB3340D06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1DE492D7-C3C3-48FF-80C8-37021EA0262F}"/>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0B30FF97-2E9A-490A-AED2-90BA2E0EC17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B6D53C7D-A312-47B6-A66A-230A19CFACA6}"/>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9329D58C-0D2E-4A2B-AD6A-9CEE506784A8}"/>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9D446EDE-C690-4461-8BF2-7634808FC8B4}"/>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323F3D34-6531-4AD7-A8C6-195A090281A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B9B0AE3F-2350-435F-A9B0-C310BF876385}"/>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4EFA655C-9E50-4C14-A89E-AD7B648E4E2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3E843863-7D25-4C01-9A17-E817CB6D998A}"/>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4" name="Rectangle 43">
            <a:extLst>
              <a:ext uri="{FF2B5EF4-FFF2-40B4-BE49-F238E27FC236}">
                <a16:creationId xmlns:a16="http://schemas.microsoft.com/office/drawing/2014/main" id="{7941F9B1-B01B-4A84-89D9-B169AEB4E4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nhaltsplatzhalter 13">
            <a:extLst>
              <a:ext uri="{FF2B5EF4-FFF2-40B4-BE49-F238E27FC236}">
                <a16:creationId xmlns:a16="http://schemas.microsoft.com/office/drawing/2014/main" id="{5C00A5AA-5C45-4788-B3FC-BC6475497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549" y="1131994"/>
            <a:ext cx="9766778" cy="4590386"/>
          </a:xfrm>
          <a:prstGeom prst="rect">
            <a:avLst/>
          </a:prstGeom>
        </p:spPr>
      </p:pic>
    </p:spTree>
    <p:extLst>
      <p:ext uri="{BB962C8B-B14F-4D97-AF65-F5344CB8AC3E}">
        <p14:creationId xmlns:p14="http://schemas.microsoft.com/office/powerpoint/2010/main" val="3263306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D393035-B515-4C24-ACBC-FDD9D043B80C}"/>
              </a:ext>
            </a:extLst>
          </p:cNvPr>
          <p:cNvSpPr>
            <a:spLocks noGrp="1"/>
          </p:cNvSpPr>
          <p:nvPr>
            <p:ph type="title"/>
          </p:nvPr>
        </p:nvSpPr>
        <p:spPr/>
        <p:txBody>
          <a:bodyPr/>
          <a:lstStyle/>
          <a:p>
            <a:r>
              <a:rPr lang="de-DE" dirty="0"/>
              <a:t>Break</a:t>
            </a:r>
          </a:p>
        </p:txBody>
      </p:sp>
      <p:sp>
        <p:nvSpPr>
          <p:cNvPr id="6" name="Textplatzhalter 5">
            <a:extLst>
              <a:ext uri="{FF2B5EF4-FFF2-40B4-BE49-F238E27FC236}">
                <a16:creationId xmlns:a16="http://schemas.microsoft.com/office/drawing/2014/main" id="{D2FAB0D7-BE67-4DF2-9AE6-D0585091E5AF}"/>
              </a:ext>
            </a:extLst>
          </p:cNvPr>
          <p:cNvSpPr>
            <a:spLocks noGrp="1"/>
          </p:cNvSpPr>
          <p:nvPr>
            <p:ph type="body" idx="1"/>
          </p:nvPr>
        </p:nvSpPr>
        <p:spPr/>
        <p:txBody>
          <a:bodyPr/>
          <a:lstStyle/>
          <a:p>
            <a:r>
              <a:rPr lang="de-DE" dirty="0"/>
              <a:t>10 </a:t>
            </a:r>
            <a:r>
              <a:rPr lang="de-DE" dirty="0" err="1"/>
              <a:t>minutes</a:t>
            </a:r>
            <a:endParaRPr lang="de-DE" dirty="0"/>
          </a:p>
        </p:txBody>
      </p:sp>
    </p:spTree>
    <p:extLst>
      <p:ext uri="{BB962C8B-B14F-4D97-AF65-F5344CB8AC3E}">
        <p14:creationId xmlns:p14="http://schemas.microsoft.com/office/powerpoint/2010/main" val="1603033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542800-A985-4440-9996-EE99CA8EA567}"/>
              </a:ext>
            </a:extLst>
          </p:cNvPr>
          <p:cNvSpPr>
            <a:spLocks noGrp="1"/>
          </p:cNvSpPr>
          <p:nvPr>
            <p:ph type="title"/>
          </p:nvPr>
        </p:nvSpPr>
        <p:spPr/>
        <p:txBody>
          <a:bodyPr/>
          <a:lstStyle/>
          <a:p>
            <a:r>
              <a:rPr lang="de-DE" dirty="0" err="1"/>
              <a:t>Exercise</a:t>
            </a:r>
            <a:endParaRPr lang="de-DE" dirty="0"/>
          </a:p>
        </p:txBody>
      </p:sp>
      <p:sp>
        <p:nvSpPr>
          <p:cNvPr id="5" name="Textplatzhalter 4">
            <a:extLst>
              <a:ext uri="{FF2B5EF4-FFF2-40B4-BE49-F238E27FC236}">
                <a16:creationId xmlns:a16="http://schemas.microsoft.com/office/drawing/2014/main" id="{4FCD1512-7413-43A4-87C1-04B0E84C3858}"/>
              </a:ext>
            </a:extLst>
          </p:cNvPr>
          <p:cNvSpPr>
            <a:spLocks noGrp="1"/>
          </p:cNvSpPr>
          <p:nvPr>
            <p:ph type="body" idx="1"/>
          </p:nvPr>
        </p:nvSpPr>
        <p:spPr/>
        <p:txBody>
          <a:bodyPr/>
          <a:lstStyle/>
          <a:p>
            <a:pPr marL="342900" indent="-342900">
              <a:buFont typeface="Arial" panose="020B0604020202020204" pitchFamily="34" charset="0"/>
              <a:buChar char="•"/>
            </a:pPr>
            <a:r>
              <a:rPr lang="de-DE" dirty="0" err="1"/>
              <a:t>Exercises</a:t>
            </a:r>
            <a:r>
              <a:rPr lang="de-DE" dirty="0"/>
              <a:t>:		GITLAB-Link</a:t>
            </a:r>
          </a:p>
          <a:p>
            <a:pPr marL="342900" indent="-342900">
              <a:buFont typeface="Arial" panose="020B0604020202020204" pitchFamily="34" charset="0"/>
              <a:buChar char="•"/>
            </a:pPr>
            <a:r>
              <a:rPr lang="de-DE" dirty="0"/>
              <a:t>REPL </a:t>
            </a:r>
            <a:r>
              <a:rPr lang="de-DE" dirty="0" err="1"/>
              <a:t>for</a:t>
            </a:r>
            <a:r>
              <a:rPr lang="de-DE" dirty="0"/>
              <a:t> C++:	</a:t>
            </a:r>
            <a:r>
              <a:rPr lang="de-DE" dirty="0">
                <a:hlinkClick r:id="rId3"/>
              </a:rPr>
              <a:t>repl.it</a:t>
            </a:r>
            <a:endParaRPr lang="de-DE" dirty="0"/>
          </a:p>
        </p:txBody>
      </p:sp>
    </p:spTree>
    <p:extLst>
      <p:ext uri="{BB962C8B-B14F-4D97-AF65-F5344CB8AC3E}">
        <p14:creationId xmlns:p14="http://schemas.microsoft.com/office/powerpoint/2010/main" val="95868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408FA-4C16-4000-B634-9D7E8E3D44BF}"/>
              </a:ext>
            </a:extLst>
          </p:cNvPr>
          <p:cNvSpPr>
            <a:spLocks noGrp="1"/>
          </p:cNvSpPr>
          <p:nvPr>
            <p:ph type="title"/>
          </p:nvPr>
        </p:nvSpPr>
        <p:spPr/>
        <p:txBody>
          <a:bodyPr/>
          <a:lstStyle/>
          <a:p>
            <a:r>
              <a:rPr lang="de-DE" dirty="0"/>
              <a:t>Operator </a:t>
            </a:r>
            <a:r>
              <a:rPr lang="de-DE" dirty="0" err="1"/>
              <a:t>Overloading</a:t>
            </a:r>
            <a:endParaRPr lang="de-DE" dirty="0"/>
          </a:p>
        </p:txBody>
      </p:sp>
      <p:pic>
        <p:nvPicPr>
          <p:cNvPr id="15" name="Inhaltsplatzhalter 14">
            <a:extLst>
              <a:ext uri="{FF2B5EF4-FFF2-40B4-BE49-F238E27FC236}">
                <a16:creationId xmlns:a16="http://schemas.microsoft.com/office/drawing/2014/main" id="{4067CDA2-E6FA-4A8D-ADE4-02CADD55D852}"/>
              </a:ext>
            </a:extLst>
          </p:cNvPr>
          <p:cNvPicPr>
            <a:picLocks noGrp="1" noChangeAspect="1"/>
          </p:cNvPicPr>
          <p:nvPr>
            <p:ph idx="1"/>
          </p:nvPr>
        </p:nvPicPr>
        <p:blipFill>
          <a:blip r:embed="rId3"/>
          <a:stretch>
            <a:fillRect/>
          </a:stretch>
        </p:blipFill>
        <p:spPr>
          <a:xfrm>
            <a:off x="546706" y="1478279"/>
            <a:ext cx="4823647" cy="4196081"/>
          </a:xfrm>
          <a:prstGeom prst="rect">
            <a:avLst/>
          </a:prstGeom>
        </p:spPr>
      </p:pic>
      <p:pic>
        <p:nvPicPr>
          <p:cNvPr id="16" name="Grafik 15">
            <a:extLst>
              <a:ext uri="{FF2B5EF4-FFF2-40B4-BE49-F238E27FC236}">
                <a16:creationId xmlns:a16="http://schemas.microsoft.com/office/drawing/2014/main" id="{1FE0BA0A-4B38-4936-B5B6-943A7475512B}"/>
              </a:ext>
            </a:extLst>
          </p:cNvPr>
          <p:cNvPicPr>
            <a:picLocks noChangeAspect="1"/>
          </p:cNvPicPr>
          <p:nvPr/>
        </p:nvPicPr>
        <p:blipFill>
          <a:blip r:embed="rId4"/>
          <a:stretch>
            <a:fillRect/>
          </a:stretch>
        </p:blipFill>
        <p:spPr>
          <a:xfrm>
            <a:off x="5592421" y="2186214"/>
            <a:ext cx="4092548" cy="3232331"/>
          </a:xfrm>
          <a:prstGeom prst="rect">
            <a:avLst/>
          </a:prstGeom>
        </p:spPr>
      </p:pic>
    </p:spTree>
    <p:extLst>
      <p:ext uri="{BB962C8B-B14F-4D97-AF65-F5344CB8AC3E}">
        <p14:creationId xmlns:p14="http://schemas.microsoft.com/office/powerpoint/2010/main" val="326701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B7AB5A-06E6-44AF-B29E-004270F550A2}"/>
              </a:ext>
            </a:extLst>
          </p:cNvPr>
          <p:cNvSpPr>
            <a:spLocks noGrp="1"/>
          </p:cNvSpPr>
          <p:nvPr>
            <p:ph type="title"/>
          </p:nvPr>
        </p:nvSpPr>
        <p:spPr/>
        <p:txBody>
          <a:bodyPr/>
          <a:lstStyle/>
          <a:p>
            <a:r>
              <a:rPr lang="de-DE" dirty="0"/>
              <a:t>Definition: Operator </a:t>
            </a:r>
            <a:r>
              <a:rPr lang="de-DE" dirty="0" err="1"/>
              <a:t>Overloading</a:t>
            </a:r>
            <a:endParaRPr lang="de-DE" dirty="0"/>
          </a:p>
        </p:txBody>
      </p:sp>
      <p:sp>
        <p:nvSpPr>
          <p:cNvPr id="3" name="Inhaltsplatzhalter 2">
            <a:extLst>
              <a:ext uri="{FF2B5EF4-FFF2-40B4-BE49-F238E27FC236}">
                <a16:creationId xmlns:a16="http://schemas.microsoft.com/office/drawing/2014/main" id="{B4A1A07C-FE60-4801-B803-7868B9CCF07E}"/>
              </a:ext>
            </a:extLst>
          </p:cNvPr>
          <p:cNvSpPr>
            <a:spLocks noGrp="1"/>
          </p:cNvSpPr>
          <p:nvPr>
            <p:ph idx="1"/>
          </p:nvPr>
        </p:nvSpPr>
        <p:spPr/>
        <p:txBody>
          <a:bodyPr/>
          <a:lstStyle/>
          <a:p>
            <a:r>
              <a:rPr lang="en-US" dirty="0"/>
              <a:t>allows to define the behavior of operators when applied to objects of a class </a:t>
            </a:r>
          </a:p>
          <a:p>
            <a:r>
              <a:rPr lang="en-US" dirty="0"/>
              <a:t>but only implement those that make sense as operators: </a:t>
            </a:r>
          </a:p>
          <a:p>
            <a:pPr lvl="1"/>
            <a:r>
              <a:rPr lang="en-US" dirty="0" err="1"/>
              <a:t>input_data</a:t>
            </a:r>
            <a:r>
              <a:rPr lang="en-US" dirty="0"/>
              <a:t>   is replaced by  &gt;&gt; </a:t>
            </a:r>
          </a:p>
          <a:p>
            <a:pPr lvl="1"/>
            <a:r>
              <a:rPr lang="en-US" dirty="0"/>
              <a:t>display   is replaced by &lt;&lt;</a:t>
            </a:r>
          </a:p>
          <a:p>
            <a:pPr lvl="1"/>
            <a:r>
              <a:rPr lang="en-US" dirty="0"/>
              <a:t>assign or copy is replaced by =</a:t>
            </a:r>
            <a:endParaRPr lang="de-DE" dirty="0"/>
          </a:p>
        </p:txBody>
      </p:sp>
    </p:spTree>
    <p:extLst>
      <p:ext uri="{BB962C8B-B14F-4D97-AF65-F5344CB8AC3E}">
        <p14:creationId xmlns:p14="http://schemas.microsoft.com/office/powerpoint/2010/main" val="211393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B7AB5A-06E6-44AF-B29E-004270F550A2}"/>
              </a:ext>
            </a:extLst>
          </p:cNvPr>
          <p:cNvSpPr>
            <a:spLocks noGrp="1"/>
          </p:cNvSpPr>
          <p:nvPr>
            <p:ph type="title"/>
          </p:nvPr>
        </p:nvSpPr>
        <p:spPr/>
        <p:txBody>
          <a:bodyPr/>
          <a:lstStyle/>
          <a:p>
            <a:r>
              <a:rPr lang="de-DE" dirty="0"/>
              <a:t>Definition: Operator </a:t>
            </a:r>
            <a:r>
              <a:rPr lang="de-DE" dirty="0" err="1"/>
              <a:t>Overloading</a:t>
            </a:r>
            <a:endParaRPr lang="de-DE" dirty="0"/>
          </a:p>
        </p:txBody>
      </p:sp>
      <p:sp>
        <p:nvSpPr>
          <p:cNvPr id="3" name="Inhaltsplatzhalter 2">
            <a:extLst>
              <a:ext uri="{FF2B5EF4-FFF2-40B4-BE49-F238E27FC236}">
                <a16:creationId xmlns:a16="http://schemas.microsoft.com/office/drawing/2014/main" id="{B4A1A07C-FE60-4801-B803-7868B9CCF07E}"/>
              </a:ext>
            </a:extLst>
          </p:cNvPr>
          <p:cNvSpPr>
            <a:spLocks noGrp="1"/>
          </p:cNvSpPr>
          <p:nvPr>
            <p:ph idx="1"/>
          </p:nvPr>
        </p:nvSpPr>
        <p:spPr>
          <a:xfrm>
            <a:off x="584569" y="1625600"/>
            <a:ext cx="9672614" cy="4602922"/>
          </a:xfrm>
        </p:spPr>
        <p:txBody>
          <a:bodyPr>
            <a:normAutofit fontScale="77500" lnSpcReduction="20000"/>
          </a:bodyPr>
          <a:lstStyle/>
          <a:p>
            <a:r>
              <a:rPr lang="en-US" dirty="0"/>
              <a:t> OO does not allow altering the meaning of operators when applied to built-in types </a:t>
            </a:r>
          </a:p>
          <a:p>
            <a:pPr lvl="1"/>
            <a:r>
              <a:rPr lang="en-US" dirty="0"/>
              <a:t>one of the operands </a:t>
            </a:r>
            <a:r>
              <a:rPr lang="en-US" u="sng" dirty="0"/>
              <a:t>must</a:t>
            </a:r>
            <a:r>
              <a:rPr lang="en-US" dirty="0"/>
              <a:t> be an object of a class</a:t>
            </a:r>
          </a:p>
          <a:p>
            <a:pPr lvl="1"/>
            <a:endParaRPr lang="en-US" dirty="0"/>
          </a:p>
          <a:p>
            <a:r>
              <a:rPr lang="en-US" dirty="0"/>
              <a:t>OO does not allow defining new operator symbols </a:t>
            </a:r>
          </a:p>
          <a:p>
            <a:pPr lvl="1"/>
            <a:r>
              <a:rPr lang="en-US" dirty="0"/>
              <a:t>only those provided for in the language to have meaning for a new type of data</a:t>
            </a:r>
          </a:p>
          <a:p>
            <a:pPr lvl="1"/>
            <a:endParaRPr lang="en-US" dirty="0"/>
          </a:p>
          <a:p>
            <a:r>
              <a:rPr lang="en-US" dirty="0"/>
              <a:t>OO does not allow to change the:</a:t>
            </a:r>
          </a:p>
          <a:p>
            <a:pPr lvl="1"/>
            <a:r>
              <a:rPr lang="en-US" dirty="0"/>
              <a:t>number of operands an operator expects</a:t>
            </a:r>
          </a:p>
          <a:p>
            <a:pPr lvl="1"/>
            <a:r>
              <a:rPr lang="en-US" dirty="0"/>
              <a:t>precedence and associativity of operators </a:t>
            </a:r>
          </a:p>
          <a:p>
            <a:pPr lvl="1"/>
            <a:r>
              <a:rPr lang="en-US" dirty="0"/>
              <a:t>default arguments with operators </a:t>
            </a:r>
          </a:p>
          <a:p>
            <a:pPr lvl="1"/>
            <a:endParaRPr lang="en-US" dirty="0"/>
          </a:p>
          <a:p>
            <a:r>
              <a:rPr lang="en-US" dirty="0"/>
              <a:t>OO should not change... </a:t>
            </a:r>
          </a:p>
          <a:p>
            <a:pPr lvl="1"/>
            <a:r>
              <a:rPr lang="en-US" dirty="0"/>
              <a:t>the meaning of the operator (+ does not mean subtraction!) </a:t>
            </a:r>
          </a:p>
          <a:p>
            <a:pPr lvl="1"/>
            <a:r>
              <a:rPr lang="en-US" dirty="0"/>
              <a:t>the nature of the operator (3+4  == 4+3) </a:t>
            </a:r>
          </a:p>
          <a:p>
            <a:pPr lvl="1"/>
            <a:r>
              <a:rPr lang="en-US" dirty="0"/>
              <a:t>the data types and residual value expected </a:t>
            </a:r>
          </a:p>
          <a:p>
            <a:pPr lvl="1"/>
            <a:r>
              <a:rPr lang="en-US" dirty="0"/>
              <a:t>provide consistent definitions (if + is overloaded, then += should also be)</a:t>
            </a:r>
            <a:endParaRPr lang="de-DE" dirty="0"/>
          </a:p>
          <a:p>
            <a:pPr lvl="1"/>
            <a:endParaRPr lang="en-US" dirty="0"/>
          </a:p>
          <a:p>
            <a:endParaRPr lang="en-US" dirty="0"/>
          </a:p>
        </p:txBody>
      </p:sp>
    </p:spTree>
    <p:extLst>
      <p:ext uri="{BB962C8B-B14F-4D97-AF65-F5344CB8AC3E}">
        <p14:creationId xmlns:p14="http://schemas.microsoft.com/office/powerpoint/2010/main" val="171916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49D5E1C1-A995-4EFB-BF0E-990D80D0E4E8}"/>
              </a:ext>
            </a:extLst>
          </p:cNvPr>
          <p:cNvPicPr>
            <a:picLocks noGrp="1"/>
          </p:cNvPicPr>
          <p:nvPr>
            <p:ph idx="1"/>
          </p:nvPr>
        </p:nvPicPr>
        <p:blipFill>
          <a:blip r:embed="rId3"/>
          <a:stretch>
            <a:fillRect/>
          </a:stretch>
        </p:blipFill>
        <p:spPr>
          <a:xfrm>
            <a:off x="1207244" y="709293"/>
            <a:ext cx="7172364" cy="5020388"/>
          </a:xfrm>
          <a:prstGeom prst="rect">
            <a:avLst/>
          </a:prstGeom>
        </p:spPr>
      </p:pic>
      <p:pic>
        <p:nvPicPr>
          <p:cNvPr id="7" name="Grafik 6">
            <a:extLst>
              <a:ext uri="{FF2B5EF4-FFF2-40B4-BE49-F238E27FC236}">
                <a16:creationId xmlns:a16="http://schemas.microsoft.com/office/drawing/2014/main" id="{B0B8D177-6CC1-44F8-AB05-DACC865C3130}"/>
              </a:ext>
            </a:extLst>
          </p:cNvPr>
          <p:cNvPicPr>
            <a:picLocks noChangeAspect="1"/>
          </p:cNvPicPr>
          <p:nvPr/>
        </p:nvPicPr>
        <p:blipFill>
          <a:blip r:embed="rId4"/>
          <a:stretch>
            <a:fillRect/>
          </a:stretch>
        </p:blipFill>
        <p:spPr>
          <a:xfrm>
            <a:off x="1089678" y="5704357"/>
            <a:ext cx="2238375" cy="742950"/>
          </a:xfrm>
          <a:prstGeom prst="rect">
            <a:avLst/>
          </a:prstGeom>
        </p:spPr>
      </p:pic>
    </p:spTree>
    <p:extLst>
      <p:ext uri="{BB962C8B-B14F-4D97-AF65-F5344CB8AC3E}">
        <p14:creationId xmlns:p14="http://schemas.microsoft.com/office/powerpoint/2010/main" val="85813798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2357</Words>
  <Application>Microsoft Office PowerPoint</Application>
  <PresentationFormat>Breitbild</PresentationFormat>
  <Paragraphs>536</Paragraphs>
  <Slides>59</Slides>
  <Notes>39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59</vt:i4>
      </vt:variant>
    </vt:vector>
  </HeadingPairs>
  <TitlesOfParts>
    <vt:vector size="64" baseType="lpstr">
      <vt:lpstr>Arial</vt:lpstr>
      <vt:lpstr>Calibri</vt:lpstr>
      <vt:lpstr>Trebuchet MS</vt:lpstr>
      <vt:lpstr>Wingdings 3</vt:lpstr>
      <vt:lpstr>Facette</vt:lpstr>
      <vt:lpstr>Advanced C++</vt:lpstr>
      <vt:lpstr>Agenda</vt:lpstr>
      <vt:lpstr>Operator Overloading</vt:lpstr>
      <vt:lpstr>Operators</vt:lpstr>
      <vt:lpstr>Operator Overloading</vt:lpstr>
      <vt:lpstr>Operator Overloading</vt:lpstr>
      <vt:lpstr>Definition: Operator Overloading</vt:lpstr>
      <vt:lpstr>Definition: Operator Overloading</vt:lpstr>
      <vt:lpstr>PowerPoint-Präsentation</vt:lpstr>
      <vt:lpstr>Understanding the Syntax</vt:lpstr>
      <vt:lpstr>Understanding the Syntax (Example)</vt:lpstr>
      <vt:lpstr>Guidelines</vt:lpstr>
      <vt:lpstr>Guidelines:</vt:lpstr>
      <vt:lpstr>Unary operators</vt:lpstr>
      <vt:lpstr>Guidelines:</vt:lpstr>
      <vt:lpstr>Binary operators / Shift Operators</vt:lpstr>
      <vt:lpstr>Conversion Operator</vt:lpstr>
      <vt:lpstr>Canonical Implementations </vt:lpstr>
      <vt:lpstr>Assignment Operator =</vt:lpstr>
      <vt:lpstr>Canonical copy-assignment operator</vt:lpstr>
      <vt:lpstr>Canonical move assignment</vt:lpstr>
      <vt:lpstr>Stream extraction and insertion </vt:lpstr>
      <vt:lpstr>Stream extraction and insertion </vt:lpstr>
      <vt:lpstr>Function call operator </vt:lpstr>
      <vt:lpstr>Increment and decrement </vt:lpstr>
      <vt:lpstr>Increment and decrement </vt:lpstr>
      <vt:lpstr>Relational operators </vt:lpstr>
      <vt:lpstr>Relational operators </vt:lpstr>
      <vt:lpstr>Bitwise arithmetic operators </vt:lpstr>
      <vt:lpstr>Rarely overloaded operators </vt:lpstr>
      <vt:lpstr>Bad Example</vt:lpstr>
      <vt:lpstr>Bad Example</vt:lpstr>
      <vt:lpstr>Namespaces and Operator Overloading </vt:lpstr>
      <vt:lpstr>Template Meta-Programming</vt:lpstr>
      <vt:lpstr>Templates</vt:lpstr>
      <vt:lpstr>Typename vs. Class</vt:lpstr>
      <vt:lpstr>History</vt:lpstr>
      <vt:lpstr>Error Messages</vt:lpstr>
      <vt:lpstr>Template Meta-Programming</vt:lpstr>
      <vt:lpstr>Functions</vt:lpstr>
      <vt:lpstr>Enumeration vs. constant variable</vt:lpstr>
      <vt:lpstr>Enumeration vs. constant variable</vt:lpstr>
      <vt:lpstr>Type Functions</vt:lpstr>
      <vt:lpstr>Recursion</vt:lpstr>
      <vt:lpstr>Recursion</vt:lpstr>
      <vt:lpstr>Recursion and conditional branching</vt:lpstr>
      <vt:lpstr>Recursion and conditional branching</vt:lpstr>
      <vt:lpstr>Example: primes</vt:lpstr>
      <vt:lpstr>Template Meta-Programming</vt:lpstr>
      <vt:lpstr>Unrolled Loops</vt:lpstr>
      <vt:lpstr>Unrolled Loops</vt:lpstr>
      <vt:lpstr>Unrolled Loops</vt:lpstr>
      <vt:lpstr>Expression Templates</vt:lpstr>
      <vt:lpstr>Variadic Templates</vt:lpstr>
      <vt:lpstr>Variadic Templates</vt:lpstr>
      <vt:lpstr>Pros and Cons</vt:lpstr>
      <vt:lpstr>PowerPoint-Präsentation</vt:lpstr>
      <vt:lpstr>Break</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Maximilian</dc:creator>
  <cp:lastModifiedBy>Maximilian</cp:lastModifiedBy>
  <cp:revision>90</cp:revision>
  <dcterms:created xsi:type="dcterms:W3CDTF">2017-11-15T09:31:43Z</dcterms:created>
  <dcterms:modified xsi:type="dcterms:W3CDTF">2018-01-03T15:09:59Z</dcterms:modified>
</cp:coreProperties>
</file>