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Feu clic per moure la diapositiva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ca-ES" sz="2000" spc="-1" strike="noStrike">
                <a:latin typeface="Arial"/>
              </a:rPr>
              <a:t>Feu clic per editar el format de les notes</a:t>
            </a:r>
            <a:endParaRPr b="0" lang="ca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ca-ES" sz="1400" spc="-1" strike="noStrike">
                <a:latin typeface="Times New Roman"/>
              </a:rPr>
              <a:t>&lt;capçalera&gt;</a:t>
            </a:r>
            <a:endParaRPr b="0" lang="ca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ca-ES" sz="1400" spc="-1" strike="noStrike">
                <a:latin typeface="Times New Roman"/>
              </a:rPr>
              <a:t>&lt;data/hora&gt;</a:t>
            </a:r>
            <a:endParaRPr b="0" lang="ca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ca-ES" sz="1400" spc="-1" strike="noStrike">
                <a:latin typeface="Times New Roman"/>
              </a:rPr>
              <a:t>&lt;peu de pàgina&gt;</a:t>
            </a:r>
            <a:endParaRPr b="0" lang="ca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BCD4CD3-DFE4-4E5C-B9CA-D3CE0EE52760}" type="slidenum">
              <a:rPr b="0" lang="ca-ES" sz="1400" spc="-1" strike="noStrike">
                <a:latin typeface="Times New Roman"/>
              </a:rPr>
              <a:t>&lt;número&gt;</a:t>
            </a:fld>
            <a:endParaRPr b="0" lang="ca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ca-ES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D5CC35-6CEF-4189-AC90-EC4A51274C09}" type="slidenum">
              <a:rPr b="0" lang="ca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ca-ES" sz="2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711530-1C5E-4A83-B3C5-A43E3B780897}" type="slidenum">
              <a:rPr b="0" lang="ca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ca-ES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D29FA3-504E-478B-8A6E-C99911CD9BD7}" type="slidenum">
              <a:rPr b="0" lang="ca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ca-ES" sz="20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811166-3D38-419D-AC42-6BA893919443}" type="slidenum">
              <a:rPr b="0" lang="ca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ca-ES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243E8B-58A6-445C-9269-84C1D4AC9E81}" type="slidenum">
              <a:rPr b="0" lang="ca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ca-E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E2010A-859F-45C6-A112-CC5345606D11}" type="slidenum">
              <a:rPr b="0" lang="ca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0490EE-B4D2-4204-A892-0D39D2174DDC}" type="datetime">
              <a:rPr b="0" lang="ca-ES" sz="1200" spc="-1" strike="noStrike">
                <a:solidFill>
                  <a:srgbClr val="8b8b8b"/>
                </a:solidFill>
                <a:latin typeface="Calibri"/>
              </a:rPr>
              <a:t>8/06/21</a:t>
            </a:fld>
            <a:endParaRPr b="0" lang="ca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ca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EEE660-E6FC-4BD6-9F7D-D92D3F974905}" type="slidenum">
              <a:rPr b="0" lang="ca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Feu clic per editar el format del text de l'esquema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Segon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nivell d'esquema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Quart nivell d'esquema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Cinquè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Sisè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Setè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6E3821F-DBF6-41EF-93A9-770AF2257387}" type="datetime">
              <a:rPr b="0" lang="ca-ES" sz="1200" spc="-1" strike="noStrike">
                <a:solidFill>
                  <a:srgbClr val="8b8b8b"/>
                </a:solidFill>
                <a:latin typeface="Calibri"/>
              </a:rPr>
              <a:t>8/06/21</a:t>
            </a:fld>
            <a:endParaRPr b="0" lang="ca-E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ca-E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35A49D-AFD3-492F-A92B-B70C6A2D46E2}" type="slidenum">
              <a:rPr b="0" lang="ca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Feu clic per editar el format del text del títol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Feu clic per editar el format del text de l'esquema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Segon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nivell d'esquema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Quart nivell d'esquema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Cinquè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Sisè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Setè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n 3" descr=""/>
          <p:cNvPicPr/>
          <p:nvPr/>
        </p:nvPicPr>
        <p:blipFill>
          <a:blip r:embed="rId1"/>
          <a:stretch/>
        </p:blipFill>
        <p:spPr>
          <a:xfrm>
            <a:off x="0" y="1800"/>
            <a:ext cx="12194640" cy="685584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algn="ctr" blurRad="50800" dir="5400000" dist="50800" rotWithShape="0">
              <a:srgbClr val="000000">
                <a:alpha val="0"/>
              </a:srgbClr>
            </a:outerShdw>
          </a:effectLst>
        </p:spPr>
      </p:pic>
      <p:sp>
        <p:nvSpPr>
          <p:cNvPr id="89" name="CustomShape 1"/>
          <p:cNvSpPr/>
          <p:nvPr/>
        </p:nvSpPr>
        <p:spPr>
          <a:xfrm>
            <a:off x="2277360" y="1061640"/>
            <a:ext cx="7599600" cy="228420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ca-ES" sz="7200" spc="-1" strike="noStrike">
                <a:solidFill>
                  <a:srgbClr val="ffffff"/>
                </a:solidFill>
                <a:latin typeface="Calibri"/>
              </a:rPr>
              <a:t>INGESTA DE DATOS</a:t>
            </a:r>
            <a:endParaRPr b="0" lang="ca-ES" sz="72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0" y="5380920"/>
            <a:ext cx="12194640" cy="147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-810360" y="240120"/>
            <a:ext cx="9811080" cy="1076040"/>
            <a:chOff x="-810360" y="240120"/>
            <a:chExt cx="9811080" cy="1076040"/>
          </a:xfrm>
        </p:grpSpPr>
        <p:pic>
          <p:nvPicPr>
            <p:cNvPr id="92" name="Imagen 4" descr=""/>
            <p:cNvPicPr/>
            <p:nvPr/>
          </p:nvPicPr>
          <p:blipFill>
            <a:blip r:embed="rId1"/>
            <a:stretch/>
          </p:blipFill>
          <p:spPr>
            <a:xfrm>
              <a:off x="0" y="240120"/>
              <a:ext cx="9000720" cy="107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3" name="CustomShape 2"/>
            <p:cNvSpPr/>
            <p:nvPr/>
          </p:nvSpPr>
          <p:spPr>
            <a:xfrm>
              <a:off x="-810360" y="516600"/>
              <a:ext cx="69674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ca-ES" sz="2800" spc="-1" strike="noStrike">
                  <a:solidFill>
                    <a:srgbClr val="ffffff"/>
                  </a:solidFill>
                  <a:latin typeface="Calibri"/>
                </a:rPr>
                <a:t>¿QUÉ VEREMOS EN ESTA UNIDAD?</a:t>
              </a:r>
              <a:endParaRPr b="0" lang="ca-ES" sz="2800" spc="-1" strike="noStrike">
                <a:latin typeface="Arial"/>
              </a:endParaRPr>
            </a:p>
          </p:txBody>
        </p:sp>
      </p:grpSp>
      <p:sp>
        <p:nvSpPr>
          <p:cNvPr id="94" name="CustomShape 3"/>
          <p:cNvSpPr/>
          <p:nvPr/>
        </p:nvSpPr>
        <p:spPr>
          <a:xfrm>
            <a:off x="342000" y="1285200"/>
            <a:ext cx="3910680" cy="67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SQOOP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FLUME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Características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Componentes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KAFKA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Características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Componentes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NIFI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Características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Por qué enseñar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Ventajas y desventajas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Casos de uso</a:t>
            </a:r>
            <a:endParaRPr b="0" lang="ca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-145440" y="240120"/>
            <a:ext cx="9146160" cy="1076040"/>
            <a:chOff x="-145440" y="240120"/>
            <a:chExt cx="9146160" cy="1076040"/>
          </a:xfrm>
        </p:grpSpPr>
        <p:pic>
          <p:nvPicPr>
            <p:cNvPr id="96" name="Imagen 4" descr=""/>
            <p:cNvPicPr/>
            <p:nvPr/>
          </p:nvPicPr>
          <p:blipFill>
            <a:blip r:embed="rId1"/>
            <a:stretch/>
          </p:blipFill>
          <p:spPr>
            <a:xfrm>
              <a:off x="0" y="240120"/>
              <a:ext cx="9000720" cy="107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CustomShape 2"/>
            <p:cNvSpPr/>
            <p:nvPr/>
          </p:nvSpPr>
          <p:spPr>
            <a:xfrm>
              <a:off x="-145440" y="516600"/>
              <a:ext cx="16016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ca-ES" sz="2800" spc="-1" strike="noStrike">
                  <a:solidFill>
                    <a:srgbClr val="ffffff"/>
                  </a:solidFill>
                  <a:latin typeface="Calibri"/>
                </a:rPr>
                <a:t>SQOOP</a:t>
              </a:r>
              <a:endParaRPr b="0" lang="ca-ES" sz="2800" spc="-1" strike="noStrike">
                <a:latin typeface="Arial"/>
              </a:endParaRPr>
            </a:p>
          </p:txBody>
        </p:sp>
      </p:grpSp>
      <p:sp>
        <p:nvSpPr>
          <p:cNvPr id="98" name="CustomShape 3"/>
          <p:cNvSpPr/>
          <p:nvPr/>
        </p:nvSpPr>
        <p:spPr>
          <a:xfrm>
            <a:off x="463680" y="1593000"/>
            <a:ext cx="1111248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Permite transferir grandes volumenes de datos de manera eficiente entre Hadoop y gestores de datos estructurados, como Bases de datos relacionales </a:t>
            </a:r>
            <a:endParaRPr b="0" lang="ca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Sqoop ofrece conectores para integrar Hadoop con otros sistemas, como por ejemplo Oracle o SqlServer</a:t>
            </a:r>
            <a:endParaRPr b="0" lang="ca-ES" sz="2000" spc="-1" strike="noStrike">
              <a:latin typeface="Arial"/>
            </a:endParaRPr>
          </a:p>
        </p:txBody>
      </p:sp>
      <p:pic>
        <p:nvPicPr>
          <p:cNvPr id="99" name="Imagen 3" descr=""/>
          <p:cNvPicPr/>
          <p:nvPr/>
        </p:nvPicPr>
        <p:blipFill>
          <a:blip r:embed="rId2"/>
          <a:stretch/>
        </p:blipFill>
        <p:spPr>
          <a:xfrm>
            <a:off x="2163240" y="3446280"/>
            <a:ext cx="7941240" cy="309456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3"/>
          <a:stretch/>
        </p:blipFill>
        <p:spPr>
          <a:xfrm>
            <a:off x="8985600" y="-825120"/>
            <a:ext cx="3205800" cy="320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"/>
          <p:cNvGrpSpPr/>
          <p:nvPr/>
        </p:nvGrpSpPr>
        <p:grpSpPr>
          <a:xfrm>
            <a:off x="-134280" y="240120"/>
            <a:ext cx="9135000" cy="1076040"/>
            <a:chOff x="-134280" y="240120"/>
            <a:chExt cx="9135000" cy="1076040"/>
          </a:xfrm>
        </p:grpSpPr>
        <p:pic>
          <p:nvPicPr>
            <p:cNvPr id="102" name="Imagen 4" descr=""/>
            <p:cNvPicPr/>
            <p:nvPr/>
          </p:nvPicPr>
          <p:blipFill>
            <a:blip r:embed="rId1"/>
            <a:stretch/>
          </p:blipFill>
          <p:spPr>
            <a:xfrm>
              <a:off x="0" y="240120"/>
              <a:ext cx="9000720" cy="107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CustomShape 2"/>
            <p:cNvSpPr/>
            <p:nvPr/>
          </p:nvSpPr>
          <p:spPr>
            <a:xfrm>
              <a:off x="-134280" y="516600"/>
              <a:ext cx="15192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ca-ES" sz="2800" spc="-1" strike="noStrike">
                  <a:solidFill>
                    <a:srgbClr val="ffffff"/>
                  </a:solidFill>
                  <a:latin typeface="Calibri"/>
                </a:rPr>
                <a:t>FLUME</a:t>
              </a:r>
              <a:endParaRPr b="0" lang="ca-ES" sz="2800" spc="-1" strike="noStrike">
                <a:latin typeface="Arial"/>
              </a:endParaRPr>
            </a:p>
          </p:txBody>
        </p:sp>
      </p:grpSp>
      <p:sp>
        <p:nvSpPr>
          <p:cNvPr id="104" name="CustomShape 3"/>
          <p:cNvSpPr/>
          <p:nvPr/>
        </p:nvSpPr>
        <p:spPr>
          <a:xfrm>
            <a:off x="463680" y="1593000"/>
            <a:ext cx="1111248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Es un sistema confiable y distribuido para recopilar, agregar y mover datos masivos.</a:t>
            </a:r>
            <a:endParaRPr b="0" lang="ca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Algunas de sus características son: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Diseño flexible basado en flujos de datos de transmisión.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Resistente a fallos y robusto con múltiples conmutaciones por error y  mecanismos de recuperación.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Lleva datos desde origen a destino: incluidos HDFS y HBASE</a:t>
            </a:r>
            <a:endParaRPr b="0" lang="ca-ES" sz="2000" spc="-1" strike="noStrike">
              <a:latin typeface="Arial"/>
            </a:endParaRPr>
          </a:p>
        </p:txBody>
      </p:sp>
      <p:pic>
        <p:nvPicPr>
          <p:cNvPr id="105" name="Imagen 7" descr=""/>
          <p:cNvPicPr/>
          <p:nvPr/>
        </p:nvPicPr>
        <p:blipFill>
          <a:blip r:embed="rId2"/>
          <a:stretch/>
        </p:blipFill>
        <p:spPr>
          <a:xfrm>
            <a:off x="6776280" y="4303440"/>
            <a:ext cx="5415480" cy="2298600"/>
          </a:xfrm>
          <a:prstGeom prst="rect">
            <a:avLst/>
          </a:prstGeom>
          <a:ln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463680" y="3539520"/>
            <a:ext cx="6510240" cy="37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Componentes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Evento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 Son las unidades de datos transportadas por el agente flume (array de bytes).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Agente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Contenedor para alojar subcomponentes que permiten mover los eventos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Source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Receptor de eventos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Interceptor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Transformador de eventos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Channel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Buffer de eventos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Sink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Toma eventos del canal y los transmite hacia el siguiente componente</a:t>
            </a:r>
            <a:endParaRPr b="0" lang="ca-ES" sz="20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3"/>
          <a:stretch/>
        </p:blipFill>
        <p:spPr>
          <a:xfrm>
            <a:off x="9713160" y="0"/>
            <a:ext cx="2111040" cy="211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-367920" y="240120"/>
            <a:ext cx="9368640" cy="1076040"/>
            <a:chOff x="-367920" y="240120"/>
            <a:chExt cx="9368640" cy="1076040"/>
          </a:xfrm>
        </p:grpSpPr>
        <p:pic>
          <p:nvPicPr>
            <p:cNvPr id="109" name="Imagen 4" descr=""/>
            <p:cNvPicPr/>
            <p:nvPr/>
          </p:nvPicPr>
          <p:blipFill>
            <a:blip r:embed="rId1"/>
            <a:stretch/>
          </p:blipFill>
          <p:spPr>
            <a:xfrm>
              <a:off x="0" y="240120"/>
              <a:ext cx="9000720" cy="107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0" name="CustomShape 2"/>
            <p:cNvSpPr/>
            <p:nvPr/>
          </p:nvSpPr>
          <p:spPr>
            <a:xfrm>
              <a:off x="-367920" y="516600"/>
              <a:ext cx="32216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ca-ES" sz="2800" spc="-1" strike="noStrike">
                  <a:solidFill>
                    <a:srgbClr val="ffffff"/>
                  </a:solidFill>
                  <a:latin typeface="Calibri"/>
                </a:rPr>
                <a:t>APACHE KAFKA</a:t>
              </a:r>
              <a:endParaRPr b="0" lang="ca-ES" sz="2800" spc="-1" strike="noStrike">
                <a:latin typeface="Arial"/>
              </a:endParaRPr>
            </a:p>
          </p:txBody>
        </p:sp>
      </p:grpSp>
      <p:sp>
        <p:nvSpPr>
          <p:cNvPr id="111" name="CustomShape 3"/>
          <p:cNvSpPr/>
          <p:nvPr/>
        </p:nvSpPr>
        <p:spPr>
          <a:xfrm>
            <a:off x="463680" y="1593000"/>
            <a:ext cx="9175680" cy="25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Es una plataforma para la transmisión de eventos</a:t>
            </a:r>
            <a:endParaRPr b="0" lang="ca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Implementa un sistema distribuido formado Servidores y Clientes que se comunican a través de TCP.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Servidores: Importan y exportan datos continuamente como flujos de eventos.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Clientes: Permiten escribir aplicaciones distribuidas y microservicios que leen, escriben y procesan flujos de eventos en paralelo.</a:t>
            </a:r>
            <a:endParaRPr b="0" lang="ca-ES" sz="20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2"/>
          <a:stretch/>
        </p:blipFill>
        <p:spPr>
          <a:xfrm>
            <a:off x="10109880" y="240120"/>
            <a:ext cx="1466640" cy="2381040"/>
          </a:xfrm>
          <a:prstGeom prst="rect">
            <a:avLst/>
          </a:prstGeom>
          <a:ln>
            <a:noFill/>
          </a:ln>
        </p:spPr>
      </p:pic>
      <p:pic>
        <p:nvPicPr>
          <p:cNvPr id="113" name="Imagen 1" descr=""/>
          <p:cNvPicPr/>
          <p:nvPr/>
        </p:nvPicPr>
        <p:blipFill>
          <a:blip r:embed="rId3"/>
          <a:stretch/>
        </p:blipFill>
        <p:spPr>
          <a:xfrm>
            <a:off x="6124680" y="4095720"/>
            <a:ext cx="6067080" cy="276192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63680" y="3575160"/>
            <a:ext cx="5660640" cy="46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Evento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registra el hecho de que algo ha sucedido.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Tiene una clave, un valor y una marca</a:t>
            </a:r>
            <a:endParaRPr b="0" lang="ca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eventos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 se organizan de forma duradera en temas (similar a una carpeta de archivos)</a:t>
            </a:r>
            <a:endParaRPr b="0" lang="ca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temas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 están divididos, distribuidos en varios depósitos. Los eventos con la misma clave, se escriben en la misma partición.</a:t>
            </a:r>
            <a:endParaRPr b="0" lang="ca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Productores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aplicaciones clientes que publican (escriben) eventos en Kaffa.</a:t>
            </a:r>
            <a:endParaRPr b="0" lang="ca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ca-ES" sz="2000" spc="-1" strike="noStrike">
                <a:solidFill>
                  <a:srgbClr val="000000"/>
                </a:solidFill>
                <a:latin typeface="Calibri"/>
              </a:rPr>
              <a:t>Consumidores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: los que leen estos eventos.</a:t>
            </a:r>
            <a:endParaRPr b="0" lang="ca-ES" sz="20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-299160" y="240120"/>
            <a:ext cx="9299880" cy="1076040"/>
            <a:chOff x="-299160" y="240120"/>
            <a:chExt cx="9299880" cy="1076040"/>
          </a:xfrm>
        </p:grpSpPr>
        <p:pic>
          <p:nvPicPr>
            <p:cNvPr id="116" name="Imagen 4" descr=""/>
            <p:cNvPicPr/>
            <p:nvPr/>
          </p:nvPicPr>
          <p:blipFill>
            <a:blip r:embed="rId1"/>
            <a:stretch/>
          </p:blipFill>
          <p:spPr>
            <a:xfrm>
              <a:off x="0" y="240120"/>
              <a:ext cx="9000720" cy="107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7" name="CustomShape 2"/>
            <p:cNvSpPr/>
            <p:nvPr/>
          </p:nvSpPr>
          <p:spPr>
            <a:xfrm>
              <a:off x="-299160" y="516600"/>
              <a:ext cx="26834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ca-ES" sz="2800" spc="-1" strike="noStrike">
                  <a:solidFill>
                    <a:srgbClr val="ffffff"/>
                  </a:solidFill>
                  <a:latin typeface="Calibri"/>
                </a:rPr>
                <a:t>APACHE NIFI</a:t>
              </a:r>
              <a:endParaRPr b="0" lang="ca-ES" sz="2800" spc="-1" strike="noStrike">
                <a:latin typeface="Arial"/>
              </a:endParaRPr>
            </a:p>
          </p:txBody>
        </p:sp>
      </p:grpSp>
      <p:sp>
        <p:nvSpPr>
          <p:cNvPr id="118" name="CustomShape 3"/>
          <p:cNvSpPr/>
          <p:nvPr/>
        </p:nvSpPr>
        <p:spPr>
          <a:xfrm>
            <a:off x="339840" y="1459080"/>
            <a:ext cx="11206080" cy="60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Nifi: es un sistema distribuido dedicado a ingestar y transformar, datos de nuestros sistemas. Una ETL, entendida esta como un proceso que lleva la información de un punto A a un punto B puede realizarse con muchísimas herramientas, scripts, Python. Pero cuando nos metemos con Big Data no servirá cualquier tipo de herramienta, deberemos tener herramientas:</a:t>
            </a:r>
            <a:endParaRPr b="0" lang="ca-ES" sz="2000" spc="-1" strike="noStrike">
              <a:latin typeface="Arial"/>
            </a:endParaRPr>
          </a:p>
          <a:p>
            <a:pPr lvl="1" marL="800280" indent="-3427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Flexible y soporten formatos variados (Json,csv,etc)</a:t>
            </a:r>
            <a:endParaRPr b="0" lang="ca-ES" sz="2000" spc="-1" strike="noStrike">
              <a:latin typeface="Arial"/>
            </a:endParaRPr>
          </a:p>
          <a:p>
            <a:pPr lvl="1" marL="800280" indent="-3427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Escalable y tolerante a fallos.</a:t>
            </a:r>
            <a:endParaRPr b="0" lang="ca-ES" sz="2000" spc="-1" strike="noStrike">
              <a:latin typeface="Arial"/>
            </a:endParaRPr>
          </a:p>
          <a:p>
            <a:pPr lvl="1" marL="800280" indent="-3427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Con conectores a múltiples fuentes y destinos de datos.</a:t>
            </a:r>
            <a:endParaRPr b="0" lang="ca-E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Es un proyecto hecho en java, desarrollado por la National Security Agency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2014 – Open Source (NSA)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2014 – Apache Incubator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2015 – Apache Top Level Project</a:t>
            </a:r>
            <a:endParaRPr b="0" lang="ca-E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ca-ES" sz="20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2"/>
          <a:stretch/>
        </p:blipFill>
        <p:spPr>
          <a:xfrm>
            <a:off x="9531360" y="59760"/>
            <a:ext cx="2334600" cy="14367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-299160" y="240120"/>
            <a:ext cx="9299880" cy="1076040"/>
            <a:chOff x="-299160" y="240120"/>
            <a:chExt cx="9299880" cy="1076040"/>
          </a:xfrm>
        </p:grpSpPr>
        <p:pic>
          <p:nvPicPr>
            <p:cNvPr id="121" name="Imagen 4" descr=""/>
            <p:cNvPicPr/>
            <p:nvPr/>
          </p:nvPicPr>
          <p:blipFill>
            <a:blip r:embed="rId1"/>
            <a:stretch/>
          </p:blipFill>
          <p:spPr>
            <a:xfrm>
              <a:off x="0" y="240120"/>
              <a:ext cx="9000720" cy="107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2" name="CustomShape 2"/>
            <p:cNvSpPr/>
            <p:nvPr/>
          </p:nvSpPr>
          <p:spPr>
            <a:xfrm>
              <a:off x="-299160" y="516600"/>
              <a:ext cx="26834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ca-ES" sz="2800" spc="-1" strike="noStrike">
                  <a:solidFill>
                    <a:srgbClr val="ffffff"/>
                  </a:solidFill>
                  <a:latin typeface="Calibri"/>
                </a:rPr>
                <a:t>APACHE NIFI</a:t>
              </a:r>
              <a:endParaRPr b="0" lang="ca-ES" sz="2800" spc="-1" strike="noStrike">
                <a:latin typeface="Arial"/>
              </a:endParaRPr>
            </a:p>
          </p:txBody>
        </p:sp>
      </p:grpSp>
      <p:sp>
        <p:nvSpPr>
          <p:cNvPr id="123" name="CustomShape 3"/>
          <p:cNvSpPr/>
          <p:nvPr/>
        </p:nvSpPr>
        <p:spPr>
          <a:xfrm>
            <a:off x="339840" y="1459080"/>
            <a:ext cx="11206080" cy="42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Por qué Enseñar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Nifi es open source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Es escalable, persistente y tolerante a fallos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Integración y conexión con gran cantidad de tecnologías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Facilita la implementación de ETLs visualmente con una sencilla interfaz.</a:t>
            </a:r>
            <a:endParaRPr b="0" lang="ca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Características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Flujos de datos escalables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+300 conectores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Procesadores personalizados</a:t>
            </a:r>
            <a:endParaRPr b="0" lang="ca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Usa el paradigma de programación basado en flujos</a:t>
            </a:r>
            <a:endParaRPr b="0" lang="ca-E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Define las aplicaciones como grafos de procesos a través de conexiones que envían mensajes</a:t>
            </a:r>
            <a:endParaRPr b="0" lang="ca-E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ca-ES" sz="20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9531360" y="59760"/>
            <a:ext cx="2334600" cy="14367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"/>
          <p:cNvGrpSpPr/>
          <p:nvPr/>
        </p:nvGrpSpPr>
        <p:grpSpPr>
          <a:xfrm>
            <a:off x="-299160" y="240120"/>
            <a:ext cx="9299880" cy="1076040"/>
            <a:chOff x="-299160" y="240120"/>
            <a:chExt cx="9299880" cy="1076040"/>
          </a:xfrm>
        </p:grpSpPr>
        <p:pic>
          <p:nvPicPr>
            <p:cNvPr id="126" name="Imagen 4" descr=""/>
            <p:cNvPicPr/>
            <p:nvPr/>
          </p:nvPicPr>
          <p:blipFill>
            <a:blip r:embed="rId1"/>
            <a:stretch/>
          </p:blipFill>
          <p:spPr>
            <a:xfrm>
              <a:off x="0" y="240120"/>
              <a:ext cx="9000720" cy="107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7" name="CustomShape 2"/>
            <p:cNvSpPr/>
            <p:nvPr/>
          </p:nvSpPr>
          <p:spPr>
            <a:xfrm>
              <a:off x="-299160" y="516600"/>
              <a:ext cx="26834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ca-ES" sz="2800" spc="-1" strike="noStrike">
                  <a:solidFill>
                    <a:srgbClr val="ffffff"/>
                  </a:solidFill>
                  <a:latin typeface="Calibri"/>
                </a:rPr>
                <a:t>APACHE NIFI</a:t>
              </a:r>
              <a:endParaRPr b="0" lang="ca-ES" sz="2800" spc="-1" strike="noStrike">
                <a:latin typeface="Arial"/>
              </a:endParaRPr>
            </a:p>
          </p:txBody>
        </p:sp>
      </p:grpSp>
      <p:sp>
        <p:nvSpPr>
          <p:cNvPr id="128" name="CustomShape 3"/>
          <p:cNvSpPr/>
          <p:nvPr/>
        </p:nvSpPr>
        <p:spPr>
          <a:xfrm>
            <a:off x="339840" y="1459080"/>
            <a:ext cx="4340520" cy="45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Ventajas: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Facilidad de uso mediante UI</a:t>
            </a:r>
            <a:endParaRPr b="0" lang="ca-ES" sz="18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Escalabilidad horizontal</a:t>
            </a:r>
            <a:endParaRPr b="0" lang="ca-ES" sz="18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Cantidad de </a:t>
            </a:r>
            <a:r>
              <a:rPr b="0" lang="ca-ES" sz="2000" spc="-1" strike="noStrike">
                <a:solidFill>
                  <a:srgbClr val="000000"/>
                </a:solidFill>
                <a:latin typeface="Calibri"/>
              </a:rPr>
              <a:t>conectores</a:t>
            </a:r>
            <a:endParaRPr b="0" lang="ca-ES" sz="20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Procesadores personalizados</a:t>
            </a:r>
            <a:endParaRPr b="0" lang="ca-ES" sz="18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Evolución y comunidad</a:t>
            </a:r>
            <a:endParaRPr b="0" lang="ca-ES" sz="18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Política de usuarios (LDAP)</a:t>
            </a:r>
            <a:endParaRPr b="0" lang="ca-ES" sz="18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Multiplataforma</a:t>
            </a:r>
            <a:endParaRPr b="0" lang="ca-ES" sz="18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Licencia Open Source</a:t>
            </a:r>
            <a:endParaRPr b="0" lang="ca-ES" sz="18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Validador de configuraciones</a:t>
            </a:r>
            <a:endParaRPr b="0" lang="ca-ES" sz="18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Calibri"/>
              </a:rPr>
              <a:t>Linaje y procedencia del dato</a:t>
            </a:r>
            <a:endParaRPr b="0" lang="ca-ES" sz="18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2"/>
          <a:stretch/>
        </p:blipFill>
        <p:spPr>
          <a:xfrm>
            <a:off x="9531360" y="59760"/>
            <a:ext cx="2334600" cy="143676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4985280" y="1496520"/>
            <a:ext cx="669996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Bueno en: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Transferencias de datos entre sistemas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Preparar y enriquecer los datos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Enrutando datos en función de características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Convirtiendo datos entre formatos</a:t>
            </a:r>
            <a:endParaRPr b="0" lang="ca-E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No apropiado para: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Procesamiento y operaciones de cómputo distribuido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Operaciones de streaming complejo con joins o agregaciones en ventanas temporales</a:t>
            </a:r>
            <a:endParaRPr b="0" lang="ca-E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000" spc="-1" strike="noStrike">
                <a:solidFill>
                  <a:srgbClr val="000000"/>
                </a:solidFill>
                <a:latin typeface="Calibri"/>
                <a:ea typeface="Calibri"/>
              </a:rPr>
              <a:t>Procesamiento complejo de evento.</a:t>
            </a:r>
            <a:endParaRPr b="0" lang="ca-ES" sz="20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</TotalTime>
  <Application>LibreOffice/6.0.7.3$Linux_X86_64 LibreOffice_project/00m0$Build-3</Application>
  <Words>604</Words>
  <Paragraphs>92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2021-01-22T17:05:26Z</dcterms:created>
  <dc:creator>carlos lopez</dc:creator>
  <dc:description/>
  <dc:language>ca-ES</dc:language>
  <cp:lastModifiedBy>carlos lopez</cp:lastModifiedBy>
  <dcterms:modified xsi:type="dcterms:W3CDTF">2021-05-18T11:09:33Z</dcterms:modified>
  <cp:revision>166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Panorámica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