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618FB-5CB2-4B88-BB95-4A6557AC2B3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1E4F8A-E8D0-4FB2-B67B-1C53B58B3328}">
      <dgm:prSet/>
      <dgm:spPr/>
      <dgm:t>
        <a:bodyPr/>
        <a:lstStyle/>
        <a:p>
          <a:r>
            <a:rPr lang="en-IE"/>
            <a:t>Feature identification: Each column have to be defined with the correct datatype to:</a:t>
          </a:r>
          <a:endParaRPr lang="en-US"/>
        </a:p>
      </dgm:t>
    </dgm:pt>
    <dgm:pt modelId="{00F8A5D4-568B-4A01-83C4-0752746F9320}" type="parTrans" cxnId="{9F1DF190-7BA6-464B-9D26-EE01E3E2DF0C}">
      <dgm:prSet/>
      <dgm:spPr/>
      <dgm:t>
        <a:bodyPr/>
        <a:lstStyle/>
        <a:p>
          <a:endParaRPr lang="en-US"/>
        </a:p>
      </dgm:t>
    </dgm:pt>
    <dgm:pt modelId="{5F01EF2B-53E8-4702-8741-2158C04B5DC2}" type="sibTrans" cxnId="{9F1DF190-7BA6-464B-9D26-EE01E3E2DF0C}">
      <dgm:prSet/>
      <dgm:spPr/>
      <dgm:t>
        <a:bodyPr/>
        <a:lstStyle/>
        <a:p>
          <a:endParaRPr lang="en-US"/>
        </a:p>
      </dgm:t>
    </dgm:pt>
    <dgm:pt modelId="{FF4C3ADB-8599-41EE-B179-729065A68BC7}">
      <dgm:prSet/>
      <dgm:spPr/>
      <dgm:t>
        <a:bodyPr/>
        <a:lstStyle/>
        <a:p>
          <a:r>
            <a:rPr lang="en-IE"/>
            <a:t>Ensure integrity</a:t>
          </a:r>
          <a:endParaRPr lang="en-US"/>
        </a:p>
      </dgm:t>
    </dgm:pt>
    <dgm:pt modelId="{0810EBE7-0DD0-4C8D-9845-F099FCA4280F}" type="parTrans" cxnId="{A0804F4B-3D69-43E0-90E9-99779DB38B19}">
      <dgm:prSet/>
      <dgm:spPr/>
      <dgm:t>
        <a:bodyPr/>
        <a:lstStyle/>
        <a:p>
          <a:endParaRPr lang="en-US"/>
        </a:p>
      </dgm:t>
    </dgm:pt>
    <dgm:pt modelId="{456A0030-31F9-43CF-BCBD-57D5175E1051}" type="sibTrans" cxnId="{A0804F4B-3D69-43E0-90E9-99779DB38B19}">
      <dgm:prSet/>
      <dgm:spPr/>
      <dgm:t>
        <a:bodyPr/>
        <a:lstStyle/>
        <a:p>
          <a:endParaRPr lang="en-US"/>
        </a:p>
      </dgm:t>
    </dgm:pt>
    <dgm:pt modelId="{9ADCD06A-269F-4D46-9BEB-4984C04BCEF3}">
      <dgm:prSet/>
      <dgm:spPr/>
      <dgm:t>
        <a:bodyPr/>
        <a:lstStyle/>
        <a:p>
          <a:r>
            <a:rPr lang="en-IE"/>
            <a:t>Simplify the codification in the future</a:t>
          </a:r>
          <a:endParaRPr lang="en-US"/>
        </a:p>
      </dgm:t>
    </dgm:pt>
    <dgm:pt modelId="{E5DF8437-FDBF-48B0-A1F1-D4979436501F}" type="parTrans" cxnId="{27B0FD93-0A3D-4750-AC88-A5DDA1985499}">
      <dgm:prSet/>
      <dgm:spPr/>
      <dgm:t>
        <a:bodyPr/>
        <a:lstStyle/>
        <a:p>
          <a:endParaRPr lang="en-US"/>
        </a:p>
      </dgm:t>
    </dgm:pt>
    <dgm:pt modelId="{C6A34DDB-5B79-4790-8286-AFE7E1B824EE}" type="sibTrans" cxnId="{27B0FD93-0A3D-4750-AC88-A5DDA1985499}">
      <dgm:prSet/>
      <dgm:spPr/>
      <dgm:t>
        <a:bodyPr/>
        <a:lstStyle/>
        <a:p>
          <a:endParaRPr lang="en-US"/>
        </a:p>
      </dgm:t>
    </dgm:pt>
    <dgm:pt modelId="{AF254C99-AF51-468B-9DAB-3C28B33F7AA4}">
      <dgm:prSet/>
      <dgm:spPr/>
      <dgm:t>
        <a:bodyPr/>
        <a:lstStyle/>
        <a:p>
          <a:r>
            <a:rPr lang="en-IE"/>
            <a:t>Data cleaning:</a:t>
          </a:r>
          <a:endParaRPr lang="en-US"/>
        </a:p>
      </dgm:t>
    </dgm:pt>
    <dgm:pt modelId="{8140D9AA-AC5F-4840-BB30-242B9CDC0023}" type="parTrans" cxnId="{0D6C3B1B-DC0C-4B2A-B2B9-76BA7C64C35E}">
      <dgm:prSet/>
      <dgm:spPr/>
      <dgm:t>
        <a:bodyPr/>
        <a:lstStyle/>
        <a:p>
          <a:endParaRPr lang="en-US"/>
        </a:p>
      </dgm:t>
    </dgm:pt>
    <dgm:pt modelId="{9C798BF2-22C9-4356-8306-5D80E64A710F}" type="sibTrans" cxnId="{0D6C3B1B-DC0C-4B2A-B2B9-76BA7C64C35E}">
      <dgm:prSet/>
      <dgm:spPr/>
      <dgm:t>
        <a:bodyPr/>
        <a:lstStyle/>
        <a:p>
          <a:endParaRPr lang="en-US"/>
        </a:p>
      </dgm:t>
    </dgm:pt>
    <dgm:pt modelId="{F554640B-E041-43D4-9BE6-A746846AAF9C}">
      <dgm:prSet/>
      <dgm:spPr/>
      <dgm:t>
        <a:bodyPr/>
        <a:lstStyle/>
        <a:p>
          <a:r>
            <a:rPr lang="en-IE"/>
            <a:t>Unnecessary data can be deleted to sabe memory and time</a:t>
          </a:r>
          <a:endParaRPr lang="en-US"/>
        </a:p>
      </dgm:t>
    </dgm:pt>
    <dgm:pt modelId="{0A183A8D-9503-4596-BBE7-E32637A39B7B}" type="parTrans" cxnId="{DDD542C0-7A83-46DE-902C-119EDE62D113}">
      <dgm:prSet/>
      <dgm:spPr/>
      <dgm:t>
        <a:bodyPr/>
        <a:lstStyle/>
        <a:p>
          <a:endParaRPr lang="en-US"/>
        </a:p>
      </dgm:t>
    </dgm:pt>
    <dgm:pt modelId="{7D89DA1B-D599-4A02-8692-806A32943EAF}" type="sibTrans" cxnId="{DDD542C0-7A83-46DE-902C-119EDE62D113}">
      <dgm:prSet/>
      <dgm:spPr/>
      <dgm:t>
        <a:bodyPr/>
        <a:lstStyle/>
        <a:p>
          <a:endParaRPr lang="en-US"/>
        </a:p>
      </dgm:t>
    </dgm:pt>
    <dgm:pt modelId="{BBD17D73-1F16-4B8D-965E-7F2C0A174A18}">
      <dgm:prSet/>
      <dgm:spPr/>
      <dgm:t>
        <a:bodyPr/>
        <a:lstStyle/>
        <a:p>
          <a:r>
            <a:rPr lang="en-IE"/>
            <a:t>Missing values must be replaced</a:t>
          </a:r>
          <a:endParaRPr lang="en-US"/>
        </a:p>
      </dgm:t>
    </dgm:pt>
    <dgm:pt modelId="{F974586C-8150-41C0-B423-4DC0974E7971}" type="parTrans" cxnId="{8EC42304-F36C-4D70-81E4-280B592CBB97}">
      <dgm:prSet/>
      <dgm:spPr/>
      <dgm:t>
        <a:bodyPr/>
        <a:lstStyle/>
        <a:p>
          <a:endParaRPr lang="en-US"/>
        </a:p>
      </dgm:t>
    </dgm:pt>
    <dgm:pt modelId="{8A0BFC51-5AB3-41A8-A9A5-E0B7DFE54C74}" type="sibTrans" cxnId="{8EC42304-F36C-4D70-81E4-280B592CBB97}">
      <dgm:prSet/>
      <dgm:spPr/>
      <dgm:t>
        <a:bodyPr/>
        <a:lstStyle/>
        <a:p>
          <a:endParaRPr lang="en-US"/>
        </a:p>
      </dgm:t>
    </dgm:pt>
    <dgm:pt modelId="{42E29540-41F7-4AC1-9FDB-1172E32E46B7}">
      <dgm:prSet/>
      <dgm:spPr/>
      <dgm:t>
        <a:bodyPr/>
        <a:lstStyle/>
        <a:p>
          <a:r>
            <a:rPr lang="en-IE"/>
            <a:t>Data visualization.</a:t>
          </a:r>
          <a:endParaRPr lang="en-US"/>
        </a:p>
      </dgm:t>
    </dgm:pt>
    <dgm:pt modelId="{F22CDD0A-1E2E-4F02-AF46-402611DE19DE}" type="parTrans" cxnId="{CB288E31-5E4E-43FE-A8FD-11AEB64446E4}">
      <dgm:prSet/>
      <dgm:spPr/>
      <dgm:t>
        <a:bodyPr/>
        <a:lstStyle/>
        <a:p>
          <a:endParaRPr lang="en-US"/>
        </a:p>
      </dgm:t>
    </dgm:pt>
    <dgm:pt modelId="{29BBC500-9658-4590-80C7-20240A069C68}" type="sibTrans" cxnId="{CB288E31-5E4E-43FE-A8FD-11AEB64446E4}">
      <dgm:prSet/>
      <dgm:spPr/>
      <dgm:t>
        <a:bodyPr/>
        <a:lstStyle/>
        <a:p>
          <a:endParaRPr lang="en-US"/>
        </a:p>
      </dgm:t>
    </dgm:pt>
    <dgm:pt modelId="{DB9B2D9F-60BF-437A-8896-1231F8D7E183}" type="pres">
      <dgm:prSet presAssocID="{BE2618FB-5CB2-4B88-BB95-4A6557AC2B35}" presName="linear" presStyleCnt="0">
        <dgm:presLayoutVars>
          <dgm:animLvl val="lvl"/>
          <dgm:resizeHandles val="exact"/>
        </dgm:presLayoutVars>
      </dgm:prSet>
      <dgm:spPr/>
    </dgm:pt>
    <dgm:pt modelId="{4BEDAE20-323C-4E95-AE2C-4F9C138B2C4E}" type="pres">
      <dgm:prSet presAssocID="{961E4F8A-E8D0-4FB2-B67B-1C53B58B33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748A91-BD6A-404C-8BFE-B088B2D4C58D}" type="pres">
      <dgm:prSet presAssocID="{961E4F8A-E8D0-4FB2-B67B-1C53B58B3328}" presName="childText" presStyleLbl="revTx" presStyleIdx="0" presStyleCnt="2">
        <dgm:presLayoutVars>
          <dgm:bulletEnabled val="1"/>
        </dgm:presLayoutVars>
      </dgm:prSet>
      <dgm:spPr/>
    </dgm:pt>
    <dgm:pt modelId="{35A2C64C-9CD5-4B27-997A-9B6028429C74}" type="pres">
      <dgm:prSet presAssocID="{AF254C99-AF51-468B-9DAB-3C28B33F7A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8AAC1A-ACC7-496C-9C31-8DC630A3CC91}" type="pres">
      <dgm:prSet presAssocID="{AF254C99-AF51-468B-9DAB-3C28B33F7AA4}" presName="childText" presStyleLbl="revTx" presStyleIdx="1" presStyleCnt="2">
        <dgm:presLayoutVars>
          <dgm:bulletEnabled val="1"/>
        </dgm:presLayoutVars>
      </dgm:prSet>
      <dgm:spPr/>
    </dgm:pt>
    <dgm:pt modelId="{849416A1-5A42-4020-9E25-D6C85F0FFC9E}" type="pres">
      <dgm:prSet presAssocID="{42E29540-41F7-4AC1-9FDB-1172E32E46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C42304-F36C-4D70-81E4-280B592CBB97}" srcId="{AF254C99-AF51-468B-9DAB-3C28B33F7AA4}" destId="{BBD17D73-1F16-4B8D-965E-7F2C0A174A18}" srcOrd="1" destOrd="0" parTransId="{F974586C-8150-41C0-B423-4DC0974E7971}" sibTransId="{8A0BFC51-5AB3-41A8-A9A5-E0B7DFE54C74}"/>
    <dgm:cxn modelId="{0D6C3B1B-DC0C-4B2A-B2B9-76BA7C64C35E}" srcId="{BE2618FB-5CB2-4B88-BB95-4A6557AC2B35}" destId="{AF254C99-AF51-468B-9DAB-3C28B33F7AA4}" srcOrd="1" destOrd="0" parTransId="{8140D9AA-AC5F-4840-BB30-242B9CDC0023}" sibTransId="{9C798BF2-22C9-4356-8306-5D80E64A710F}"/>
    <dgm:cxn modelId="{CB288E31-5E4E-43FE-A8FD-11AEB64446E4}" srcId="{BE2618FB-5CB2-4B88-BB95-4A6557AC2B35}" destId="{42E29540-41F7-4AC1-9FDB-1172E32E46B7}" srcOrd="2" destOrd="0" parTransId="{F22CDD0A-1E2E-4F02-AF46-402611DE19DE}" sibTransId="{29BBC500-9658-4590-80C7-20240A069C68}"/>
    <dgm:cxn modelId="{05C75C3A-A9EE-4E63-AA3C-65F3059B87DF}" type="presOf" srcId="{F554640B-E041-43D4-9BE6-A746846AAF9C}" destId="{F48AAC1A-ACC7-496C-9C31-8DC630A3CC91}" srcOrd="0" destOrd="0" presId="urn:microsoft.com/office/officeart/2005/8/layout/vList2"/>
    <dgm:cxn modelId="{5C4D4F62-CB99-4F36-90FD-E362107C6780}" type="presOf" srcId="{BBD17D73-1F16-4B8D-965E-7F2C0A174A18}" destId="{F48AAC1A-ACC7-496C-9C31-8DC630A3CC91}" srcOrd="0" destOrd="1" presId="urn:microsoft.com/office/officeart/2005/8/layout/vList2"/>
    <dgm:cxn modelId="{B711056A-8062-422D-9F5E-949F838505DA}" type="presOf" srcId="{9ADCD06A-269F-4D46-9BEB-4984C04BCEF3}" destId="{23748A91-BD6A-404C-8BFE-B088B2D4C58D}" srcOrd="0" destOrd="1" presId="urn:microsoft.com/office/officeart/2005/8/layout/vList2"/>
    <dgm:cxn modelId="{A0804F4B-3D69-43E0-90E9-99779DB38B19}" srcId="{961E4F8A-E8D0-4FB2-B67B-1C53B58B3328}" destId="{FF4C3ADB-8599-41EE-B179-729065A68BC7}" srcOrd="0" destOrd="0" parTransId="{0810EBE7-0DD0-4C8D-9845-F099FCA4280F}" sibTransId="{456A0030-31F9-43CF-BCBD-57D5175E1051}"/>
    <dgm:cxn modelId="{9F1DF190-7BA6-464B-9D26-EE01E3E2DF0C}" srcId="{BE2618FB-5CB2-4B88-BB95-4A6557AC2B35}" destId="{961E4F8A-E8D0-4FB2-B67B-1C53B58B3328}" srcOrd="0" destOrd="0" parTransId="{00F8A5D4-568B-4A01-83C4-0752746F9320}" sibTransId="{5F01EF2B-53E8-4702-8741-2158C04B5DC2}"/>
    <dgm:cxn modelId="{27B0FD93-0A3D-4750-AC88-A5DDA1985499}" srcId="{961E4F8A-E8D0-4FB2-B67B-1C53B58B3328}" destId="{9ADCD06A-269F-4D46-9BEB-4984C04BCEF3}" srcOrd="1" destOrd="0" parTransId="{E5DF8437-FDBF-48B0-A1F1-D4979436501F}" sibTransId="{C6A34DDB-5B79-4790-8286-AFE7E1B824EE}"/>
    <dgm:cxn modelId="{EA3165A4-FEE1-4CC0-AC68-074C1DC257B2}" type="presOf" srcId="{961E4F8A-E8D0-4FB2-B67B-1C53B58B3328}" destId="{4BEDAE20-323C-4E95-AE2C-4F9C138B2C4E}" srcOrd="0" destOrd="0" presId="urn:microsoft.com/office/officeart/2005/8/layout/vList2"/>
    <dgm:cxn modelId="{DDD542C0-7A83-46DE-902C-119EDE62D113}" srcId="{AF254C99-AF51-468B-9DAB-3C28B33F7AA4}" destId="{F554640B-E041-43D4-9BE6-A746846AAF9C}" srcOrd="0" destOrd="0" parTransId="{0A183A8D-9503-4596-BBE7-E32637A39B7B}" sibTransId="{7D89DA1B-D599-4A02-8692-806A32943EAF}"/>
    <dgm:cxn modelId="{15E8FDCF-787A-45C8-A783-6CD60EBA32AB}" type="presOf" srcId="{BE2618FB-5CB2-4B88-BB95-4A6557AC2B35}" destId="{DB9B2D9F-60BF-437A-8896-1231F8D7E183}" srcOrd="0" destOrd="0" presId="urn:microsoft.com/office/officeart/2005/8/layout/vList2"/>
    <dgm:cxn modelId="{2D039EF9-6312-48BC-998A-E0422B02373D}" type="presOf" srcId="{42E29540-41F7-4AC1-9FDB-1172E32E46B7}" destId="{849416A1-5A42-4020-9E25-D6C85F0FFC9E}" srcOrd="0" destOrd="0" presId="urn:microsoft.com/office/officeart/2005/8/layout/vList2"/>
    <dgm:cxn modelId="{DB04FBFD-BFC2-44DE-AA7B-47DEA6723628}" type="presOf" srcId="{FF4C3ADB-8599-41EE-B179-729065A68BC7}" destId="{23748A91-BD6A-404C-8BFE-B088B2D4C58D}" srcOrd="0" destOrd="0" presId="urn:microsoft.com/office/officeart/2005/8/layout/vList2"/>
    <dgm:cxn modelId="{C18CE9FE-3421-457A-B1D7-BE6972DE0633}" type="presOf" srcId="{AF254C99-AF51-468B-9DAB-3C28B33F7AA4}" destId="{35A2C64C-9CD5-4B27-997A-9B6028429C74}" srcOrd="0" destOrd="0" presId="urn:microsoft.com/office/officeart/2005/8/layout/vList2"/>
    <dgm:cxn modelId="{0CE9EA48-E81D-47FE-AB62-E3B689B3E8D4}" type="presParOf" srcId="{DB9B2D9F-60BF-437A-8896-1231F8D7E183}" destId="{4BEDAE20-323C-4E95-AE2C-4F9C138B2C4E}" srcOrd="0" destOrd="0" presId="urn:microsoft.com/office/officeart/2005/8/layout/vList2"/>
    <dgm:cxn modelId="{8BABE48B-FEFF-41FB-969F-A0834AE3A913}" type="presParOf" srcId="{DB9B2D9F-60BF-437A-8896-1231F8D7E183}" destId="{23748A91-BD6A-404C-8BFE-B088B2D4C58D}" srcOrd="1" destOrd="0" presId="urn:microsoft.com/office/officeart/2005/8/layout/vList2"/>
    <dgm:cxn modelId="{B49B3F06-998B-4A1B-94E5-70FF74167050}" type="presParOf" srcId="{DB9B2D9F-60BF-437A-8896-1231F8D7E183}" destId="{35A2C64C-9CD5-4B27-997A-9B6028429C74}" srcOrd="2" destOrd="0" presId="urn:microsoft.com/office/officeart/2005/8/layout/vList2"/>
    <dgm:cxn modelId="{AD8A4F34-1F49-446E-9487-CB509E3B3F0F}" type="presParOf" srcId="{DB9B2D9F-60BF-437A-8896-1231F8D7E183}" destId="{F48AAC1A-ACC7-496C-9C31-8DC630A3CC91}" srcOrd="3" destOrd="0" presId="urn:microsoft.com/office/officeart/2005/8/layout/vList2"/>
    <dgm:cxn modelId="{29A06641-320A-4F67-BFE4-30187F70BDD6}" type="presParOf" srcId="{DB9B2D9F-60BF-437A-8896-1231F8D7E183}" destId="{849416A1-5A42-4020-9E25-D6C85F0FFC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AE20-323C-4E95-AE2C-4F9C138B2C4E}">
      <dsp:nvSpPr>
        <dsp:cNvPr id="0" name=""/>
        <dsp:cNvSpPr/>
      </dsp:nvSpPr>
      <dsp:spPr>
        <a:xfrm>
          <a:off x="0" y="31622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Feature identification: Each column have to be defined with the correct datatype to:</a:t>
          </a:r>
          <a:endParaRPr lang="en-US" sz="2400" kern="1200"/>
        </a:p>
      </dsp:txBody>
      <dsp:txXfrm>
        <a:off x="45235" y="361455"/>
        <a:ext cx="5516580" cy="836169"/>
      </dsp:txXfrm>
    </dsp:sp>
    <dsp:sp modelId="{23748A91-BD6A-404C-8BFE-B088B2D4C58D}">
      <dsp:nvSpPr>
        <dsp:cNvPr id="0" name=""/>
        <dsp:cNvSpPr/>
      </dsp:nvSpPr>
      <dsp:spPr>
        <a:xfrm>
          <a:off x="0" y="1242859"/>
          <a:ext cx="560705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Ensure integrity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Simplify the codification in the future</a:t>
          </a:r>
          <a:endParaRPr lang="en-US" sz="1900" kern="1200"/>
        </a:p>
      </dsp:txBody>
      <dsp:txXfrm>
        <a:off x="0" y="1242859"/>
        <a:ext cx="5607050" cy="621000"/>
      </dsp:txXfrm>
    </dsp:sp>
    <dsp:sp modelId="{35A2C64C-9CD5-4B27-997A-9B6028429C74}">
      <dsp:nvSpPr>
        <dsp:cNvPr id="0" name=""/>
        <dsp:cNvSpPr/>
      </dsp:nvSpPr>
      <dsp:spPr>
        <a:xfrm>
          <a:off x="0" y="186386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 cleaning:</a:t>
          </a:r>
          <a:endParaRPr lang="en-US" sz="2400" kern="1200"/>
        </a:p>
      </dsp:txBody>
      <dsp:txXfrm>
        <a:off x="45235" y="1909095"/>
        <a:ext cx="5516580" cy="836169"/>
      </dsp:txXfrm>
    </dsp:sp>
    <dsp:sp modelId="{F48AAC1A-ACC7-496C-9C31-8DC630A3CC91}">
      <dsp:nvSpPr>
        <dsp:cNvPr id="0" name=""/>
        <dsp:cNvSpPr/>
      </dsp:nvSpPr>
      <dsp:spPr>
        <a:xfrm>
          <a:off x="0" y="2790500"/>
          <a:ext cx="560705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Unnecessary data can be deleted to sabe memory and time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Missing values must be replaced</a:t>
          </a:r>
          <a:endParaRPr lang="en-US" sz="1900" kern="1200"/>
        </a:p>
      </dsp:txBody>
      <dsp:txXfrm>
        <a:off x="0" y="2790500"/>
        <a:ext cx="5607050" cy="894240"/>
      </dsp:txXfrm>
    </dsp:sp>
    <dsp:sp modelId="{849416A1-5A42-4020-9E25-D6C85F0FFC9E}">
      <dsp:nvSpPr>
        <dsp:cNvPr id="0" name=""/>
        <dsp:cNvSpPr/>
      </dsp:nvSpPr>
      <dsp:spPr>
        <a:xfrm>
          <a:off x="0" y="368474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 visualization.</a:t>
          </a:r>
          <a:endParaRPr lang="en-US" sz="2400" kern="1200"/>
        </a:p>
      </dsp:txBody>
      <dsp:txXfrm>
        <a:off x="45235" y="3729975"/>
        <a:ext cx="5516580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4AF5-E927-4C6E-9327-3A7F554C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s-ES" sz="4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 M1</a:t>
            </a:r>
            <a:endParaRPr lang="es-ES" sz="48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A5179-647F-4014-91EF-86A41ABF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56" y="2007220"/>
            <a:ext cx="2786597" cy="2843560"/>
          </a:xfrm>
        </p:spPr>
        <p:txBody>
          <a:bodyPr anchor="ctr">
            <a:normAutofit/>
          </a:bodyPr>
          <a:lstStyle/>
          <a:p>
            <a:pPr algn="r"/>
            <a:r>
              <a:rPr lang="en-IE">
                <a:solidFill>
                  <a:srgbClr val="FFFFFF"/>
                </a:solidFill>
              </a:rPr>
              <a:t>Dataset</a:t>
            </a:r>
            <a:r>
              <a:rPr lang="es-ES">
                <a:solidFill>
                  <a:srgbClr val="FFFFFF"/>
                </a:solidFill>
              </a:rPr>
              <a:t> </a:t>
            </a:r>
            <a:r>
              <a:rPr lang="en-IE">
                <a:solidFill>
                  <a:srgbClr val="FFFFFF"/>
                </a:solidFill>
              </a:rPr>
              <a:t>configuration</a:t>
            </a:r>
            <a:r>
              <a:rPr lang="es-ES">
                <a:solidFill>
                  <a:srgbClr val="FFFFFF"/>
                </a:solidFill>
              </a:rPr>
              <a:t>:</a:t>
            </a:r>
          </a:p>
          <a:p>
            <a:pPr algn="r"/>
            <a:r>
              <a:rPr lang="es-ES" b="1">
                <a:solidFill>
                  <a:srgbClr val="FFFFFF"/>
                </a:solidFill>
              </a:rPr>
              <a:t>Car Insurance Data</a:t>
            </a:r>
          </a:p>
          <a:p>
            <a:pPr algn="r"/>
            <a:r>
              <a:rPr lang="es-ES">
                <a:solidFill>
                  <a:srgbClr val="FFFFFF"/>
                </a:solidFill>
              </a:rPr>
              <a:t>Carlos Peña Martín &amp; Alvar San Martín Liendo</a:t>
            </a:r>
          </a:p>
          <a:p>
            <a:pPr algn="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3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069A9-5F13-4D16-9C35-590D9966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s-ES" dirty="0"/>
              <a:t>4. Data </a:t>
            </a:r>
            <a:r>
              <a:rPr lang="es-ES" dirty="0" err="1"/>
              <a:t>visualization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B0414-C803-4ED0-9CC5-68419F6E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A very important visualization involves the OUTCOME, by ANNUAL_MILEAGE and CREDIT SCORE</a:t>
            </a:r>
          </a:p>
          <a:p>
            <a:r>
              <a:rPr lang="en-IE" dirty="0"/>
              <a:t>We can notice higher insurance claims the greater the mileage and the lower the credit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234BFC-99BC-4D19-A435-3987C367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24743"/>
            <a:ext cx="6227064" cy="40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0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E445B-22D2-4D53-A820-69DC71AB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13995-0B05-4EE0-B76E-1FD48F71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Trying to kind a relation between the PAST_ACCIDENTS and SPEEDING VIOLATIONS  we can see a similar distribution but the negative outcome is related to more violations.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8FA5B9-16DD-4570-A072-B032CA3A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45" y="643467"/>
            <a:ext cx="55130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828DC-A7A0-4ACD-BBF9-C57BD85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n-IE" dirty="0"/>
              <a:t>The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48854-DB43-419B-906B-7F22F0A5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42" y="2638044"/>
            <a:ext cx="4631058" cy="364552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The dataset chosen haves data from a insurance office in India, contains data about the costumers and a tag if the costumer claimed the insurance.</a:t>
            </a:r>
          </a:p>
          <a:p>
            <a:r>
              <a:rPr lang="en-IE" dirty="0"/>
              <a:t>Contains exactly 10.000 instances.</a:t>
            </a:r>
          </a:p>
          <a:p>
            <a:r>
              <a:rPr lang="en-IE" dirty="0"/>
              <a:t>Have a variety of datatypes:</a:t>
            </a:r>
          </a:p>
          <a:p>
            <a:pPr lvl="1"/>
            <a:r>
              <a:rPr lang="en-IE" dirty="0"/>
              <a:t>Categorical:  GENDER, EDUCATION, MARRIED…</a:t>
            </a:r>
          </a:p>
          <a:p>
            <a:pPr lvl="1"/>
            <a:r>
              <a:rPr lang="en-IE" dirty="0"/>
              <a:t>Ordinal: AGE, EDUCATION</a:t>
            </a:r>
          </a:p>
          <a:p>
            <a:pPr lvl="1"/>
            <a:r>
              <a:rPr lang="en-IE" dirty="0"/>
              <a:t> Numerical</a:t>
            </a:r>
          </a:p>
          <a:p>
            <a:pPr lvl="2"/>
            <a:r>
              <a:rPr lang="en-IE" dirty="0"/>
              <a:t>Discrete: PAST_ACCIDENTS, DUIS…</a:t>
            </a:r>
          </a:p>
          <a:p>
            <a:pPr lvl="2"/>
            <a:r>
              <a:rPr lang="en-IE" dirty="0"/>
              <a:t>Continuous: CREDIT_SCORE</a:t>
            </a:r>
          </a:p>
          <a:p>
            <a:pPr lvl="2"/>
            <a:endParaRPr lang="en-I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326A9C-3373-456E-8605-590B5A75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48" y="2520673"/>
            <a:ext cx="432495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47D90-45BC-47AC-BA02-70CF14A5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2. Main tasks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C5A313A-A219-443C-8B02-95A66E95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1989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3911-D78D-4559-A269-409D457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47880-3D13-4645-A3CD-B7E64346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04" y="2420321"/>
            <a:ext cx="5065403" cy="3101983"/>
          </a:xfrm>
        </p:spPr>
        <p:txBody>
          <a:bodyPr/>
          <a:lstStyle/>
          <a:p>
            <a:r>
              <a:rPr lang="en-IE" dirty="0"/>
              <a:t>The data is analysed to find the correct type.</a:t>
            </a:r>
          </a:p>
          <a:p>
            <a:r>
              <a:rPr lang="en-IE" dirty="0"/>
              <a:t>Example:  AGE normally is a numerical feature but in this case is categorical, because the author defied ranges instead of the real age.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F823CA-2262-45E7-8646-752AE9A9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0321"/>
            <a:ext cx="4820323" cy="1857634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8F1DC98-9B85-4D3A-A48A-C04175CF62FC}"/>
              </a:ext>
            </a:extLst>
          </p:cNvPr>
          <p:cNvSpPr txBox="1">
            <a:spLocks/>
          </p:cNvSpPr>
          <p:nvPr/>
        </p:nvSpPr>
        <p:spPr>
          <a:xfrm>
            <a:off x="2825979" y="4704589"/>
            <a:ext cx="462917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Age gets turned into a ordinal type so we can correctly visualize the data, otherwise we could not see the order correctly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B95B67-6034-4EBA-B35A-583B316B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04" y="3722329"/>
            <a:ext cx="1659876" cy="28455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6A2FEA-F105-4FF0-B784-0CEF8473C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958" y="4544864"/>
            <a:ext cx="2289365" cy="21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F8115-C96D-4C2C-A9A0-8904F651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F7795-0F7F-4473-A3BF-E632612B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The first case of data cleaning is the INCOME columns, there are only 4 options but a lot of memory is being used to store the whole name.</a:t>
            </a:r>
          </a:p>
          <a:p>
            <a:r>
              <a:rPr lang="en-IE" dirty="0">
                <a:solidFill>
                  <a:schemeClr val="bg1"/>
                </a:solidFill>
              </a:rPr>
              <a:t>The dataset initially used 1.4MB, at the end 763KB, which is a 50% less.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A956D4-B5AB-4E5A-97DD-C159E665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6" y="458729"/>
            <a:ext cx="6971992" cy="16384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B7F11E-7345-47D0-8AA0-90969F31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86" y="2209119"/>
            <a:ext cx="2795186" cy="29026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7422A8-249A-45D6-9943-B466EAB79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678" y="3289942"/>
            <a:ext cx="4046200" cy="31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E4086-3533-4F66-BA27-396FE523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s-ES" dirty="0"/>
              <a:t>4. </a:t>
            </a:r>
            <a:r>
              <a:rPr lang="en-IE" dirty="0"/>
              <a:t>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CB2F9-2654-4393-987F-D7662171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31" y="1347247"/>
            <a:ext cx="3707652" cy="4775335"/>
          </a:xfrm>
        </p:spPr>
        <p:txBody>
          <a:bodyPr>
            <a:normAutofit/>
          </a:bodyPr>
          <a:lstStyle/>
          <a:p>
            <a:r>
              <a:rPr lang="en-IE" dirty="0"/>
              <a:t>The second part is the imputation of missing values, we have used 2 methods:</a:t>
            </a:r>
          </a:p>
          <a:p>
            <a:pPr lvl="1"/>
            <a:r>
              <a:rPr lang="en-IE" dirty="0"/>
              <a:t>Mean</a:t>
            </a:r>
          </a:p>
          <a:p>
            <a:pPr lvl="1"/>
            <a:r>
              <a:rPr lang="en-IE" dirty="0"/>
              <a:t>Hot-Deck by KNN</a:t>
            </a:r>
          </a:p>
          <a:p>
            <a:r>
              <a:rPr lang="en-IE" dirty="0"/>
              <a:t>ANNUAL_MILEAGE gets missing data replaced with the mean and we can clearly see the before and after</a:t>
            </a:r>
          </a:p>
          <a:p>
            <a:r>
              <a:rPr lang="en-IE" dirty="0"/>
              <a:t>10% of the values are in the same column, which contrast with the initial Gaussian distribution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947EE2-B0FB-4C31-BB13-BC6FFCE2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761915"/>
            <a:ext cx="2820953" cy="26913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4BDAB5-5487-4679-A761-18648ECA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38393"/>
            <a:ext cx="2885611" cy="273838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113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16BFC1-3E3C-4573-A875-1AB40F26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A45B1-779A-4C6F-8523-BA7DC486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solidFill>
                  <a:schemeClr val="bg1"/>
                </a:solidFill>
              </a:rPr>
              <a:t>We have also used Hot-Deck imputation, with the help of </a:t>
            </a:r>
            <a:r>
              <a:rPr lang="en-IE" dirty="0" err="1">
                <a:solidFill>
                  <a:schemeClr val="bg1"/>
                </a:solidFill>
              </a:rPr>
              <a:t>sklearn</a:t>
            </a:r>
            <a:r>
              <a:rPr lang="en-IE" dirty="0">
                <a:solidFill>
                  <a:schemeClr val="bg1"/>
                </a:solidFill>
              </a:rPr>
              <a:t>.</a:t>
            </a:r>
          </a:p>
          <a:p>
            <a:r>
              <a:rPr lang="en-IE" dirty="0">
                <a:solidFill>
                  <a:schemeClr val="bg1"/>
                </a:solidFill>
              </a:rPr>
              <a:t>In this case we are using KNN with 2 neighbours to estimate the value of the CREDIT_SCORE</a:t>
            </a:r>
          </a:p>
          <a:p>
            <a:r>
              <a:rPr lang="en-IE" dirty="0">
                <a:solidFill>
                  <a:schemeClr val="bg1"/>
                </a:solidFill>
              </a:rPr>
              <a:t>Previously we encode all the columns, which is possible in a single loop because the data was pre processed</a:t>
            </a:r>
          </a:p>
          <a:p>
            <a:r>
              <a:rPr lang="en-IE" dirty="0">
                <a:solidFill>
                  <a:schemeClr val="bg1"/>
                </a:solidFill>
              </a:rPr>
              <a:t>The impact in the distribution is lower than the median method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D53ADE-1099-4F3A-BD3D-E02BBF76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8" y="214068"/>
            <a:ext cx="6250769" cy="36410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848FF4-C101-41E6-954A-3157891F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5" y="4289765"/>
            <a:ext cx="2935656" cy="24024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527121-0386-40A2-AEF0-02D555A8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23" y="4355057"/>
            <a:ext cx="2687524" cy="24024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58DB8A-D8FD-4270-B4E2-0F264047FB7B}"/>
              </a:ext>
            </a:extLst>
          </p:cNvPr>
          <p:cNvSpPr txBox="1"/>
          <p:nvPr/>
        </p:nvSpPr>
        <p:spPr>
          <a:xfrm>
            <a:off x="7902498" y="3920433"/>
            <a:ext cx="34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Before</a:t>
            </a:r>
            <a:r>
              <a:rPr lang="es-ES" dirty="0"/>
              <a:t> - After</a:t>
            </a:r>
          </a:p>
        </p:txBody>
      </p:sp>
    </p:spTree>
    <p:extLst>
      <p:ext uri="{BB962C8B-B14F-4D97-AF65-F5344CB8AC3E}">
        <p14:creationId xmlns:p14="http://schemas.microsoft.com/office/powerpoint/2010/main" val="398000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129D-FEAA-4899-8DF7-B12D4F51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ES" sz="2600"/>
              <a:t>5. Data </a:t>
            </a:r>
            <a:r>
              <a:rPr lang="en-IE" sz="2600"/>
              <a:t>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04B84-E000-41BF-BB55-CAFA7D72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The first kind of visualization is a </a:t>
            </a:r>
            <a:r>
              <a:rPr lang="en-IE" u="sng" dirty="0"/>
              <a:t>correlation matrix</a:t>
            </a:r>
            <a:r>
              <a:rPr lang="en-IE" dirty="0"/>
              <a:t>, is very important to understand the relevance of each feature, but only between the numeric features.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02872F-5D29-4C0E-82DC-1FD047F8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04" y="1293275"/>
            <a:ext cx="424438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6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4BDED-4FE4-4E8A-AB43-F7AB8DAF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7C51A-B2DA-481E-BAD5-3BF50761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With the categorical data we can use a violinplot and boxplot to see the impact of the race, and specially the gender in the CREDIT_SCORE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086F83-A6FE-410E-8CC3-6B4C8A4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31" y="643467"/>
            <a:ext cx="431463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0787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D70EE9254CC46ABBEBE32DE1BE1B6" ma:contentTypeVersion="2" ma:contentTypeDescription="Create a new document." ma:contentTypeScope="" ma:versionID="63c41c7423ae3a58dfd4ca78feb7471b">
  <xsd:schema xmlns:xsd="http://www.w3.org/2001/XMLSchema" xmlns:xs="http://www.w3.org/2001/XMLSchema" xmlns:p="http://schemas.microsoft.com/office/2006/metadata/properties" xmlns:ns3="f039d1c1-2f2a-414e-b853-a867c4cc8c94" targetNamespace="http://schemas.microsoft.com/office/2006/metadata/properties" ma:root="true" ma:fieldsID="8fae3d66e02031a460d40eac430aae51" ns3:_="">
    <xsd:import namespace="f039d1c1-2f2a-414e-b853-a867c4cc8c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9d1c1-2f2a-414e-b853-a867c4cc8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09FCA-9EB5-4CF6-8740-D555B8ED7DF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f039d1c1-2f2a-414e-b853-a867c4cc8c9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B61383-BAB3-4EB2-9D0A-39E2C63E6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CC2A8-4C69-4E25-A5D5-8B433931E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39d1c1-2f2a-414e-b853-a867c4cc8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{A3735D63-A92A-4FA4-95C8-6286153E527E}tf10001115</Template>
  <TotalTime>237</TotalTime>
  <Words>512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Paquete</vt:lpstr>
      <vt:lpstr>Meta M1</vt:lpstr>
      <vt:lpstr>1. The dataset</vt:lpstr>
      <vt:lpstr>2. Main tasks</vt:lpstr>
      <vt:lpstr>3. Feature identification</vt:lpstr>
      <vt:lpstr>4. Data cleaning</vt:lpstr>
      <vt:lpstr>4. Data cleaning</vt:lpstr>
      <vt:lpstr>4. Data cleaning</vt:lpstr>
      <vt:lpstr>5. Data visualization</vt:lpstr>
      <vt:lpstr>4. Data visualization</vt:lpstr>
      <vt:lpstr>4. Data visualization</vt:lpstr>
      <vt:lpstr>4.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M1</dc:title>
  <dc:creator>Alvar San Martin Liendo</dc:creator>
  <cp:lastModifiedBy>Alvar San Martin Liendo</cp:lastModifiedBy>
  <cp:revision>3</cp:revision>
  <dcterms:created xsi:type="dcterms:W3CDTF">2021-11-20T20:47:41Z</dcterms:created>
  <dcterms:modified xsi:type="dcterms:W3CDTF">2021-11-22T20:29:17Z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0x010100C6FD70EE9254CC46ABBEBE32DE1BE1B6</vt:lpwstr>
  </property>
</Properties>
</file>