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85" r:id="rId9"/>
    <p:sldId id="279" r:id="rId10"/>
    <p:sldId id="291" r:id="rId11"/>
    <p:sldId id="292" r:id="rId12"/>
    <p:sldId id="293" r:id="rId13"/>
    <p:sldId id="280" r:id="rId14"/>
    <p:sldId id="294" r:id="rId15"/>
    <p:sldId id="295" r:id="rId16"/>
    <p:sldId id="287" r:id="rId17"/>
    <p:sldId id="288" r:id="rId18"/>
    <p:sldId id="289" r:id="rId19"/>
    <p:sldId id="281" r:id="rId20"/>
    <p:sldId id="282" r:id="rId21"/>
    <p:sldId id="283" r:id="rId22"/>
    <p:sldId id="284" r:id="rId23"/>
    <p:sldId id="290" r:id="rId24"/>
    <p:sldId id="273" r:id="rId25"/>
    <p:sldId id="296" r:id="rId26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7567" autoAdjust="0"/>
  </p:normalViewPr>
  <p:slideViewPr>
    <p:cSldViewPr snapToObjects="1">
      <p:cViewPr>
        <p:scale>
          <a:sx n="64" d="100"/>
          <a:sy n="64" d="100"/>
        </p:scale>
        <p:origin x="-15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72F77-F41A-4784-BAE2-3AEFD8FA510D}" type="datetimeFigureOut">
              <a:rPr lang="pl-PL" smtClean="0"/>
              <a:t>2014-04-09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858E-0DBC-43E4-8BDE-382DD58F2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724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5C2FD-2484-4545-BA0A-18D6D68C657E}" type="datetimeFigureOut">
              <a:rPr lang="pl-PL" smtClean="0"/>
              <a:t>2014-04-09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09017-165F-4744-B48D-5241E73C3E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900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9663" y="650875"/>
            <a:ext cx="4343400" cy="325755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9017-165F-4744-B48D-5241E73C3E3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5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9663" y="650875"/>
            <a:ext cx="4343400" cy="325755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9017-165F-4744-B48D-5241E73C3E3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02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9663" y="650875"/>
            <a:ext cx="4343400" cy="325755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Akinator</a:t>
            </a:r>
            <a:r>
              <a:rPr lang="pl-PL" dirty="0" smtClean="0"/>
              <a:t>, </a:t>
            </a:r>
            <a:r>
              <a:rPr lang="pl-PL" dirty="0" err="1" smtClean="0"/>
              <a:t>cleverbot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9017-165F-4744-B48D-5241E73C3E3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02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</a:t>
            </a:r>
            <a:r>
              <a:rPr lang="pl-PL" baseline="0" dirty="0" smtClean="0"/>
              <a:t> tak naprawdę to coś koło 15…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9017-165F-4744-B48D-5241E73C3E3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280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przykładzie 2.1 widać., .e forma kurze może występować. w roli rzeczownika (subst) rodzaju męskiego (f) kura, lecz równie. w roli rzeczownika rodzaju m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ę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skiego nieożywionego (m3) kurz. Formy występujące w zdaniu ró.ni. si. te. wartości. Przypadka i liczby (symbole dat i acc odpowiadaj. odpowiednio dopełniaczowi i biernikowi; symbol sg oznacza liczb. pojedyncz., a pl — mnog.). Widać. tu wyraźnie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że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sama forma może w zależności od kontekstu otrzyma. ró.ne znaczniki, a czasem te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ż 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ró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ż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lematy. Przykładowe zdanie zawiera te. dwa czasowniki: form. przesz.. (tzw. pseudoimies.ów, praet) kazał., w liczbie pojedynczej, rodzaju męskim osobowym oraz w aspekcie dokonanym (sg:m1:perf), jak równie. i bezokolicznik (inf)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ścierać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którego aspekt został. rozpoznany jako niedokonany. Na przykładzie widać. równie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ż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ż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znaczniki stosowane w praktyce bywaj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ą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ść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szczegółowe: niosą. znacznie więcej informacji ni. tylko wskazanie cz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ęś</a:t>
            </a:r>
            <a:r>
              <a:rPr lang="x-non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mowy.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9017-165F-4744-B48D-5241E73C3E3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86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Języki analityczne – typ morfologiczny języków, które wyrażają stosunki gramatyczne za pomocą luźnych morfemów w postaci form czasownika posiłkowego, przysłówków i przyimków. Przykładem może być język francuski[1] i języki polinezyjskie.</a:t>
            </a:r>
          </a:p>
          <a:p>
            <a:r>
              <a:rPr lang="pl-PL" dirty="0" smtClean="0"/>
              <a:t>Aglutynacyjność (dosł. sklejanie) – w językoznawstwie proces morfologiczny polegający na stosowaniu różnego rodzaju afiksów, określających funkcję składniową wyrazu w wypowiedzeniu.</a:t>
            </a:r>
          </a:p>
          <a:p>
            <a:r>
              <a:rPr lang="pl-PL" dirty="0" smtClean="0"/>
              <a:t>Język izolujący – w morfologicznej typologii języków zaproponowanej przez Humboldta, język, w którym o funkcji gramatycznej i składniowej wyrazu nie decydują końcówki fleksyjne, jak w językach fleksyjnych, ani specjalne przyrostki, jak w językach aglutynacyjnych, lecz głównie pozycja danego wyrazu w zdaniu.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9017-165F-4744-B48D-5241E73C3E3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62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7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5" y="1628777"/>
            <a:ext cx="7524751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3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3" y="5697540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7463"/>
            <a:ext cx="7742239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55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8" y="630240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40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4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6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421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90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8" y="1881190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4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6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2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5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677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06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7" y="481015"/>
            <a:ext cx="8640763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2" y="1773238"/>
            <a:ext cx="503239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3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90"/>
            <a:ext cx="8424863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smtClean="0"/>
              <a:t>Przetwarzanie języka naturalnego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altLang="pl-PL" smtClean="0"/>
          </a:p>
          <a:p>
            <a:r>
              <a:rPr lang="pl-PL" altLang="pl-PL" smtClean="0"/>
              <a:t>Autor: Beniamin Cholewa, nr albumu: 183763</a:t>
            </a:r>
            <a:endParaRPr lang="pl-PL" alt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72400" y="6204081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055FFC9-4039-4F44-9F1B-858CD6B97F74}" type="slidenum">
              <a:rPr lang="pl-PL" smtClean="0"/>
              <a:pPr/>
              <a:t>1</a:t>
            </a:fld>
            <a:r>
              <a:rPr lang="pl-PL" dirty="0" smtClean="0"/>
              <a:t> / 4</a:t>
            </a:r>
          </a:p>
          <a:p>
            <a:endParaRPr lang="pl-PL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Podstawy analizy tekstu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kern="1200" dirty="0" err="1" smtClean="0"/>
              <a:t>Lematyzacja</a:t>
            </a:r>
            <a:r>
              <a:rPr lang="pl-PL" kern="1200" dirty="0"/>
              <a:t> </a:t>
            </a:r>
            <a:r>
              <a:rPr lang="pl-PL" kern="1200" dirty="0" smtClean="0"/>
              <a:t>- znajdowanie </a:t>
            </a:r>
            <a:r>
              <a:rPr lang="pl-PL" kern="1200" dirty="0"/>
              <a:t>formy podstawowej danego słowa w oparciu o jego </a:t>
            </a:r>
            <a:r>
              <a:rPr lang="pl-PL" kern="1200" dirty="0" smtClean="0"/>
              <a:t>kontekst</a:t>
            </a:r>
          </a:p>
          <a:p>
            <a:r>
              <a:rPr lang="pl-PL" kern="1200" dirty="0" err="1" smtClean="0"/>
              <a:t>Stematyzaja</a:t>
            </a:r>
            <a:r>
              <a:rPr lang="pl-PL" kern="1200" dirty="0" smtClean="0"/>
              <a:t> - </a:t>
            </a:r>
            <a:r>
              <a:rPr lang="pl-PL" kern="1200" dirty="0"/>
              <a:t>znajdowanie formy podstawowej danego </a:t>
            </a:r>
            <a:r>
              <a:rPr lang="pl-PL" kern="1200" dirty="0" smtClean="0"/>
              <a:t>słowa (bez uwzględnienia kontekstu </a:t>
            </a:r>
            <a:r>
              <a:rPr lang="pl-PL" kern="1200" dirty="0"/>
              <a:t>danego </a:t>
            </a:r>
            <a:r>
              <a:rPr lang="pl-PL" kern="1200" dirty="0" smtClean="0"/>
              <a:t>wyrażenia)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24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morfologiczna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Analiza </a:t>
            </a:r>
            <a:r>
              <a:rPr lang="pl-PL" dirty="0"/>
              <a:t>morfologiczna rozbija wyrazy na </a:t>
            </a:r>
            <a:r>
              <a:rPr lang="pl-PL" dirty="0" smtClean="0"/>
              <a:t>morfemy.</a:t>
            </a:r>
          </a:p>
          <a:p>
            <a:pPr marL="0" indent="0">
              <a:buNone/>
            </a:pPr>
            <a:r>
              <a:rPr lang="pl-PL" dirty="0" smtClean="0"/>
              <a:t>Morfem </a:t>
            </a:r>
            <a:r>
              <a:rPr lang="pl-PL" dirty="0"/>
              <a:t>-  najmniejsza grupa fonemów, która niesie ze sobą określone znaczenie i której nie można podzielić na mniejsze jednostki znaczeniowe.</a:t>
            </a:r>
          </a:p>
        </p:txBody>
      </p:sp>
    </p:spTree>
    <p:extLst>
      <p:ext uri="{BB962C8B-B14F-4D97-AF65-F5344CB8AC3E}">
        <p14:creationId xmlns:p14="http://schemas.microsoft.com/office/powerpoint/2010/main" val="34749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</a:t>
            </a:r>
            <a:r>
              <a:rPr lang="pl-PL" dirty="0" err="1" smtClean="0"/>
              <a:t>morfosyntaktyczna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Znakowanie </a:t>
            </a:r>
            <a:r>
              <a:rPr lang="pl-PL" dirty="0" err="1" smtClean="0"/>
              <a:t>morfosyntaktyczne</a:t>
            </a:r>
            <a:r>
              <a:rPr lang="pl-PL" dirty="0" smtClean="0"/>
              <a:t> </a:t>
            </a:r>
            <a:r>
              <a:rPr lang="pl-PL" dirty="0"/>
              <a:t>polega </a:t>
            </a:r>
            <a:r>
              <a:rPr lang="pl-PL" dirty="0" smtClean="0"/>
              <a:t>na  przypisaniu każdemu </a:t>
            </a:r>
            <a:r>
              <a:rPr lang="pl-PL" dirty="0"/>
              <a:t>segmentowi </a:t>
            </a:r>
            <a:r>
              <a:rPr lang="pl-PL" dirty="0" smtClean="0"/>
              <a:t>występującemu </a:t>
            </a:r>
            <a:r>
              <a:rPr lang="pl-PL" dirty="0"/>
              <a:t>w </a:t>
            </a:r>
            <a:r>
              <a:rPr lang="pl-PL" dirty="0" smtClean="0"/>
              <a:t>tekście </a:t>
            </a:r>
            <a:r>
              <a:rPr lang="pl-PL" dirty="0"/>
              <a:t>interpretacji </a:t>
            </a:r>
            <a:r>
              <a:rPr lang="pl-PL" dirty="0" err="1" smtClean="0"/>
              <a:t>morfosyntaktycznej</a:t>
            </a:r>
            <a:r>
              <a:rPr lang="pl-PL" dirty="0" smtClean="0"/>
              <a:t>, tj</a:t>
            </a:r>
            <a:r>
              <a:rPr lang="pl-PL" dirty="0"/>
              <a:t>. pary </a:t>
            </a:r>
            <a:r>
              <a:rPr lang="pl-PL" dirty="0" smtClean="0"/>
              <a:t>składającej się </a:t>
            </a:r>
            <a:r>
              <a:rPr lang="pl-PL" dirty="0"/>
              <a:t>z </a:t>
            </a:r>
            <a:r>
              <a:rPr lang="pl-PL" dirty="0" err="1"/>
              <a:t>tagu</a:t>
            </a:r>
            <a:r>
              <a:rPr lang="pl-PL" dirty="0"/>
              <a:t> oraz lematu.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8" y="5085184"/>
            <a:ext cx="8334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3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Potencjalne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Niejednoznaczność syntaktyczna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 algn="ctr">
              <a:buNone/>
            </a:pPr>
            <a:r>
              <a:rPr lang="pl-PL" sz="2000" i="1" dirty="0"/>
              <a:t>Widziałem chłopca jedzącego zupę i bociana</a:t>
            </a:r>
            <a:r>
              <a:rPr lang="pl-PL" sz="2000" i="1" dirty="0" smtClean="0"/>
              <a:t>.</a:t>
            </a:r>
          </a:p>
          <a:p>
            <a:pPr marL="0" indent="0" algn="ctr">
              <a:buNone/>
            </a:pPr>
            <a:endParaRPr lang="pl-PL" sz="2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56" y="3284984"/>
            <a:ext cx="6105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semantyczna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Analiza semantyczna – dopasowanie poszczególnym segmentom ich znaczenia w tekście (analiza syntaktyczna – znaczenie segmentów w danym zdaniu)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44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Przykładowa analiza zdania</a:t>
            </a:r>
            <a:endParaRPr lang="pl-PL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23" y="1881188"/>
            <a:ext cx="5605391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Potencjalne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Jedna analiza – jeden język</a:t>
            </a:r>
          </a:p>
          <a:p>
            <a:pPr marL="0" indent="0">
              <a:buNone/>
            </a:pPr>
            <a:r>
              <a:rPr lang="pl-PL" dirty="0" smtClean="0"/>
              <a:t>Rodzaje języków:</a:t>
            </a:r>
          </a:p>
          <a:p>
            <a:r>
              <a:rPr lang="pl-PL" dirty="0" smtClean="0"/>
              <a:t>Języki pozycyjne</a:t>
            </a:r>
          </a:p>
          <a:p>
            <a:r>
              <a:rPr lang="pl-PL" dirty="0" smtClean="0"/>
              <a:t>Języki analityczne</a:t>
            </a:r>
          </a:p>
          <a:p>
            <a:r>
              <a:rPr lang="pl-PL" dirty="0" smtClean="0"/>
              <a:t>Języki fleksyjne (syntetyczne)</a:t>
            </a:r>
          </a:p>
          <a:p>
            <a:r>
              <a:rPr lang="pl-PL" dirty="0" smtClean="0"/>
              <a:t>Języki izolujące</a:t>
            </a:r>
          </a:p>
          <a:p>
            <a:r>
              <a:rPr lang="pl-PL" dirty="0" smtClean="0"/>
              <a:t>Języki aglutynacyjne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27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Potencjalne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Angielski:</a:t>
            </a:r>
          </a:p>
          <a:p>
            <a:pPr lvl="1"/>
            <a:r>
              <a:rPr lang="pl-PL" dirty="0" smtClean="0"/>
              <a:t>Pozycyjny</a:t>
            </a:r>
          </a:p>
          <a:p>
            <a:pPr lvl="1"/>
            <a:r>
              <a:rPr lang="pl-PL" dirty="0" smtClean="0"/>
              <a:t>SVO (</a:t>
            </a:r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Verb</a:t>
            </a:r>
            <a:r>
              <a:rPr lang="pl-PL" dirty="0" smtClean="0"/>
              <a:t> Object)</a:t>
            </a:r>
          </a:p>
          <a:p>
            <a:pPr lvl="1"/>
            <a:r>
              <a:rPr lang="pl-PL" dirty="0" smtClean="0"/>
              <a:t>Izolujący (w dużym stopniu)</a:t>
            </a:r>
          </a:p>
          <a:p>
            <a:r>
              <a:rPr lang="pl-PL" dirty="0" smtClean="0"/>
              <a:t>Polski:</a:t>
            </a:r>
          </a:p>
          <a:p>
            <a:pPr lvl="1"/>
            <a:r>
              <a:rPr lang="pl-PL" dirty="0" smtClean="0"/>
              <a:t>Fleksyjny</a:t>
            </a:r>
          </a:p>
          <a:p>
            <a:pPr lvl="1"/>
            <a:r>
              <a:rPr lang="pl-PL" dirty="0" smtClean="0"/>
              <a:t>SVO (domyślnie)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Lingua polonia </a:t>
            </a:r>
            <a:r>
              <a:rPr lang="pl-PL" dirty="0" err="1" smtClean="0"/>
              <a:t>pulchra</a:t>
            </a:r>
            <a:r>
              <a:rPr lang="pl-PL" dirty="0" smtClean="0"/>
              <a:t> </a:t>
            </a:r>
            <a:r>
              <a:rPr lang="pl-PL" dirty="0" err="1" smtClean="0"/>
              <a:t>est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Jakie rozrywki mamy na dzisiej</a:t>
            </a:r>
            <a:r>
              <a:rPr lang="pl-PL" sz="2400" dirty="0" smtClean="0"/>
              <a:t>szy wieczór?</a:t>
            </a:r>
          </a:p>
          <a:p>
            <a:r>
              <a:rPr lang="pl-PL" sz="2400" dirty="0" smtClean="0"/>
              <a:t>Jakie rozrywki na </a:t>
            </a:r>
            <a:r>
              <a:rPr lang="pl-PL" sz="2400" dirty="0" smtClean="0"/>
              <a:t>dzisiejszy wieczór mamy?</a:t>
            </a:r>
            <a:endParaRPr lang="pl-PL" sz="2400" dirty="0" smtClean="0"/>
          </a:p>
          <a:p>
            <a:r>
              <a:rPr lang="pl-PL" sz="2400" dirty="0" smtClean="0"/>
              <a:t>Jakie na dzisiejszy wieczór mamy rozrywki?</a:t>
            </a:r>
          </a:p>
          <a:p>
            <a:r>
              <a:rPr lang="pl-PL" sz="2400" dirty="0" smtClean="0"/>
              <a:t>Jakie na </a:t>
            </a:r>
            <a:r>
              <a:rPr lang="pl-PL" sz="2400" dirty="0" smtClean="0"/>
              <a:t>dzisiejszy wieczór rozrywki mamy?</a:t>
            </a:r>
            <a:endParaRPr lang="pl-PL" sz="2400" dirty="0" smtClean="0"/>
          </a:p>
          <a:p>
            <a:r>
              <a:rPr lang="pl-PL" sz="2400" dirty="0" smtClean="0"/>
              <a:t>Jakie mamy rozrywki na dzisiejszy wieczór?</a:t>
            </a:r>
          </a:p>
          <a:p>
            <a:r>
              <a:rPr lang="pl-PL" sz="2400" dirty="0" smtClean="0"/>
              <a:t>Jakie mamy na dzisiejszy wieczór rozrywki?</a:t>
            </a:r>
          </a:p>
          <a:p>
            <a:r>
              <a:rPr lang="pl-PL" sz="2400" dirty="0" smtClean="0"/>
              <a:t>Na dzisiejszy wieczór jakie </a:t>
            </a:r>
            <a:r>
              <a:rPr lang="pl-PL" sz="2400" dirty="0" smtClean="0"/>
              <a:t>mamy rozrywki?</a:t>
            </a:r>
            <a:endParaRPr lang="pl-PL" sz="2400" dirty="0" smtClean="0"/>
          </a:p>
          <a:p>
            <a:r>
              <a:rPr lang="pl-PL" sz="2400" dirty="0" smtClean="0"/>
              <a:t>Na dzisiejszy wieczór jakie rozrywki mamy?</a:t>
            </a:r>
          </a:p>
          <a:p>
            <a:r>
              <a:rPr lang="pl-PL" sz="2400" dirty="0" smtClean="0"/>
              <a:t>Na dzisiejszy wieczór rozrywki </a:t>
            </a:r>
            <a:r>
              <a:rPr lang="pl-PL" sz="2400" dirty="0" smtClean="0"/>
              <a:t>mamy jakie?</a:t>
            </a:r>
            <a:endParaRPr lang="pl-PL" sz="2400" dirty="0" smtClean="0"/>
          </a:p>
          <a:p>
            <a:r>
              <a:rPr lang="pl-PL" sz="2400" dirty="0" smtClean="0"/>
              <a:t>Na dzisiejszy wieczór rozrywki jakie mamy?</a:t>
            </a:r>
          </a:p>
          <a:p>
            <a:r>
              <a:rPr lang="pl-PL" sz="2400" dirty="0" smtClean="0"/>
              <a:t>…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971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Boty</a:t>
            </a:r>
            <a:endParaRPr lang="pl-PL" dirty="0"/>
          </a:p>
          <a:p>
            <a:pPr lvl="1"/>
            <a:r>
              <a:rPr lang="pl-PL" dirty="0" err="1" smtClean="0"/>
              <a:t>Cleverbot</a:t>
            </a:r>
            <a:endParaRPr lang="pl-PL" dirty="0"/>
          </a:p>
          <a:p>
            <a:pPr lvl="1"/>
            <a:r>
              <a:rPr lang="pl-PL" dirty="0" err="1" smtClean="0"/>
              <a:t>Jabberwacky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Translatory</a:t>
            </a:r>
          </a:p>
          <a:p>
            <a:pPr lvl="1"/>
            <a:r>
              <a:rPr lang="pl-PL" dirty="0" smtClean="0"/>
              <a:t>Google </a:t>
            </a:r>
            <a:r>
              <a:rPr lang="pl-PL" dirty="0" err="1" smtClean="0"/>
              <a:t>Translate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Autokorekty</a:t>
            </a:r>
            <a:endParaRPr lang="pl-P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77" y="1833529"/>
            <a:ext cx="3608319" cy="242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oneclickroot.com/wp-content/uploads/2013/08/Google-Translate-Bann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53136"/>
            <a:ext cx="3254367" cy="15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Spis treści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altLang="pl-PL" sz="2800" dirty="0" smtClean="0"/>
              <a:t>NLP – definicja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sz="2800" dirty="0" smtClean="0"/>
              <a:t>Podstawowe pojęcia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sz="2800" dirty="0" smtClean="0"/>
              <a:t>Poziomy analizy tekstu</a:t>
            </a:r>
            <a:endParaRPr lang="pl-PL" altLang="pl-PL" sz="2800" dirty="0" smtClean="0"/>
          </a:p>
          <a:p>
            <a:pPr marL="914400" lvl="1" indent="-514350"/>
            <a:r>
              <a:rPr lang="pl-PL" altLang="pl-PL" sz="2400" dirty="0" smtClean="0"/>
              <a:t>Podstawy</a:t>
            </a:r>
          </a:p>
          <a:p>
            <a:pPr marL="914400" lvl="1" indent="-514350"/>
            <a:r>
              <a:rPr lang="pl-PL" altLang="pl-PL" sz="2400" dirty="0" err="1" smtClean="0"/>
              <a:t>Stemowanie</a:t>
            </a:r>
            <a:endParaRPr lang="pl-PL" altLang="pl-PL" sz="2400" dirty="0" smtClean="0"/>
          </a:p>
          <a:p>
            <a:pPr marL="914400" lvl="1" indent="-514350"/>
            <a:r>
              <a:rPr lang="pl-PL" altLang="pl-PL" sz="2400" dirty="0" smtClean="0"/>
              <a:t>Analiza </a:t>
            </a:r>
            <a:r>
              <a:rPr lang="pl-PL" altLang="pl-PL" sz="2400" dirty="0" smtClean="0"/>
              <a:t>morfologiczna</a:t>
            </a:r>
          </a:p>
          <a:p>
            <a:pPr marL="914400" lvl="1" indent="-514350"/>
            <a:r>
              <a:rPr lang="pl-PL" altLang="pl-PL" sz="2400" dirty="0" smtClean="0"/>
              <a:t>Analiza </a:t>
            </a:r>
            <a:r>
              <a:rPr lang="pl-PL" altLang="pl-PL" sz="2400" dirty="0" err="1" smtClean="0"/>
              <a:t>morfosyntaktyczna</a:t>
            </a:r>
            <a:endParaRPr lang="pl-PL" altLang="pl-PL" sz="2400" dirty="0" smtClean="0"/>
          </a:p>
          <a:p>
            <a:pPr marL="914400" lvl="1" indent="-514350"/>
            <a:r>
              <a:rPr lang="pl-PL" altLang="pl-PL" sz="2400" dirty="0" smtClean="0"/>
              <a:t>Analiza semantyczna (znaczeniowa)</a:t>
            </a:r>
            <a:r>
              <a:rPr lang="pl-PL" altLang="pl-PL" dirty="0" smtClean="0"/>
              <a:t> 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172400" y="6204081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055FFC9-4039-4F44-9F1B-858CD6B97F74}" type="slidenum">
              <a:rPr lang="pl-PL" smtClean="0"/>
              <a:pPr/>
              <a:t>2</a:t>
            </a:fld>
            <a:r>
              <a:rPr lang="pl-PL" dirty="0" smtClean="0"/>
              <a:t> / 4</a:t>
            </a:r>
          </a:p>
          <a:p>
            <a:endParaRPr lang="pl-PL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WordNet</a:t>
            </a:r>
            <a:r>
              <a:rPr lang="pl-PL" dirty="0" smtClean="0"/>
              <a:t> - </a:t>
            </a:r>
            <a:r>
              <a:rPr lang="pl-PL" dirty="0" err="1" smtClean="0"/>
              <a:t>Słowosieć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err="1" smtClean="0"/>
              <a:t>WordNet</a:t>
            </a:r>
            <a:r>
              <a:rPr lang="pl-PL" sz="2400" b="1" dirty="0" smtClean="0"/>
              <a:t>, a </a:t>
            </a:r>
            <a:r>
              <a:rPr lang="pl-PL" sz="2400" b="1" dirty="0" err="1" smtClean="0"/>
              <a:t>wordnet</a:t>
            </a:r>
            <a:endParaRPr lang="pl-PL" sz="2400" b="1" dirty="0" smtClean="0"/>
          </a:p>
          <a:p>
            <a:pPr marL="400050" lvl="1" indent="0">
              <a:buNone/>
            </a:pPr>
            <a:r>
              <a:rPr lang="pl-PL" sz="2400" i="1" dirty="0" err="1"/>
              <a:t>Wordnet</a:t>
            </a:r>
            <a:r>
              <a:rPr lang="pl-PL" sz="2400" i="1" dirty="0"/>
              <a:t> jest siecią leksykalno-semantyczną, której węzłami są jednostki leksykalne, a nićmi spajającymi całość - relacje semantyczne pomiędzy jednostkami. </a:t>
            </a:r>
            <a:endParaRPr lang="pl-PL" sz="2400" i="1" dirty="0" smtClean="0"/>
          </a:p>
          <a:p>
            <a:pPr marL="400050" lvl="1" indent="0">
              <a:buNone/>
            </a:pPr>
            <a:endParaRPr lang="pl-PL" sz="2400" i="1" dirty="0"/>
          </a:p>
          <a:p>
            <a:pPr marL="400050" lvl="1" indent="0">
              <a:buNone/>
            </a:pPr>
            <a:r>
              <a:rPr lang="pl-PL" sz="2400" i="1" dirty="0" err="1" smtClean="0"/>
              <a:t>WordNet</a:t>
            </a:r>
            <a:r>
              <a:rPr lang="pl-PL" sz="2400" i="1" dirty="0" smtClean="0"/>
              <a:t> </a:t>
            </a:r>
            <a:r>
              <a:rPr lang="pl-PL" sz="2400" i="1" dirty="0"/>
              <a:t>- Pierwszy na świecie </a:t>
            </a:r>
            <a:r>
              <a:rPr lang="pl-PL" sz="2400" i="1" dirty="0" err="1" smtClean="0"/>
              <a:t>wordnet</a:t>
            </a:r>
            <a:r>
              <a:rPr lang="pl-PL" sz="2400" i="1" dirty="0" smtClean="0"/>
              <a:t>, powstały </a:t>
            </a:r>
            <a:r>
              <a:rPr lang="pl-PL" sz="2400" i="1" dirty="0"/>
              <a:t>w końcu lat 80 na Uniwersytecie </a:t>
            </a:r>
            <a:r>
              <a:rPr lang="pl-PL" sz="2400" i="1" dirty="0" err="1"/>
              <a:t>Princeton</a:t>
            </a:r>
            <a:r>
              <a:rPr lang="pl-PL" sz="2400" i="1" dirty="0"/>
              <a:t>. </a:t>
            </a:r>
            <a:endParaRPr lang="pl-PL" sz="2400" i="1" dirty="0" smtClean="0"/>
          </a:p>
          <a:p>
            <a:pPr marL="400050" lvl="1" indent="0">
              <a:buNone/>
            </a:pPr>
            <a:endParaRPr lang="pl-PL" sz="2400" i="1" dirty="0"/>
          </a:p>
          <a:p>
            <a:pPr marL="400050" lvl="1" indent="0">
              <a:buNone/>
            </a:pPr>
            <a:r>
              <a:rPr lang="pl-PL" sz="2400" i="1" dirty="0" err="1"/>
              <a:t>Słowosieć</a:t>
            </a:r>
            <a:r>
              <a:rPr lang="pl-PL" sz="2400" dirty="0"/>
              <a:t> </a:t>
            </a:r>
            <a:r>
              <a:rPr lang="pl-PL" sz="2400" dirty="0" smtClean="0"/>
              <a:t> to </a:t>
            </a:r>
            <a:r>
              <a:rPr lang="pl-PL" sz="2400" dirty="0"/>
              <a:t>sieć semantyczna, która odzwierciedla system leksykalny języka </a:t>
            </a:r>
            <a:r>
              <a:rPr lang="pl-PL" sz="2400" dirty="0" smtClean="0"/>
              <a:t>polskiego; największy </a:t>
            </a:r>
            <a:r>
              <a:rPr lang="pl-PL" sz="2400" dirty="0"/>
              <a:t>polski </a:t>
            </a:r>
            <a:r>
              <a:rPr lang="pl-PL" sz="2400" dirty="0" err="1" smtClean="0"/>
              <a:t>wordnet</a:t>
            </a:r>
            <a:r>
              <a:rPr lang="pl-PL" sz="2400" dirty="0" smtClean="0"/>
              <a:t>.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10851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Wordnet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Relacje semantyczne pomiędzy węzłami:</a:t>
            </a:r>
          </a:p>
          <a:p>
            <a:r>
              <a:rPr lang="pl-PL" sz="2400" dirty="0" smtClean="0"/>
              <a:t>hiperonimia </a:t>
            </a:r>
            <a:r>
              <a:rPr lang="pl-PL" sz="2400" dirty="0"/>
              <a:t>/ </a:t>
            </a:r>
            <a:r>
              <a:rPr lang="pl-PL" sz="2400" dirty="0" err="1"/>
              <a:t>hiponimia</a:t>
            </a:r>
            <a:r>
              <a:rPr lang="pl-PL" sz="2400" dirty="0"/>
              <a:t> = relacja, która łączy wyraz w znaczeniu bardziej ogólnym (</a:t>
            </a:r>
            <a:r>
              <a:rPr lang="pl-PL" sz="2400" i="1" dirty="0"/>
              <a:t>kot</a:t>
            </a:r>
            <a:r>
              <a:rPr lang="pl-PL" sz="2400" dirty="0"/>
              <a:t>) z wyrazem w znaczeniu bardziej szczegółowym (</a:t>
            </a:r>
            <a:r>
              <a:rPr lang="pl-PL" sz="2400" i="1" dirty="0"/>
              <a:t>tygrys</a:t>
            </a:r>
            <a:r>
              <a:rPr lang="pl-PL" sz="2400" dirty="0"/>
              <a:t> - każdy tygrys należy bowiem do kotowatych</a:t>
            </a:r>
            <a:r>
              <a:rPr lang="pl-PL" sz="2400" dirty="0" smtClean="0"/>
              <a:t>)</a:t>
            </a:r>
            <a:endParaRPr lang="pl-PL" sz="2400" dirty="0"/>
          </a:p>
          <a:p>
            <a:r>
              <a:rPr lang="pl-PL" sz="2400" dirty="0" err="1"/>
              <a:t>meronimia</a:t>
            </a:r>
            <a:r>
              <a:rPr lang="pl-PL" sz="2400" dirty="0"/>
              <a:t> / </a:t>
            </a:r>
            <a:r>
              <a:rPr lang="pl-PL" sz="2400" dirty="0" err="1"/>
              <a:t>holonimia</a:t>
            </a:r>
            <a:r>
              <a:rPr lang="pl-PL" sz="2400" dirty="0"/>
              <a:t> = relacja oznaczająca część i całość, np. </a:t>
            </a:r>
            <a:r>
              <a:rPr lang="pl-PL" sz="2400" i="1" dirty="0"/>
              <a:t>zderzak</a:t>
            </a:r>
            <a:r>
              <a:rPr lang="pl-PL" sz="2400" dirty="0"/>
              <a:t> - </a:t>
            </a:r>
            <a:r>
              <a:rPr lang="pl-PL" sz="2400" i="1" dirty="0"/>
              <a:t>samochód</a:t>
            </a:r>
            <a:r>
              <a:rPr lang="pl-PL" sz="2400" dirty="0"/>
              <a:t> (samochody mają zderzaki</a:t>
            </a:r>
            <a:r>
              <a:rPr lang="pl-PL" sz="2400" dirty="0" smtClean="0"/>
              <a:t>)</a:t>
            </a:r>
            <a:endParaRPr lang="pl-PL" sz="2400" dirty="0"/>
          </a:p>
          <a:p>
            <a:r>
              <a:rPr lang="pl-PL" sz="2400" dirty="0"/>
              <a:t>antonimia - relacja przeciwstawienia znaczeniowego, np. </a:t>
            </a:r>
            <a:r>
              <a:rPr lang="pl-PL" sz="2400" i="1" dirty="0"/>
              <a:t>wejść</a:t>
            </a:r>
            <a:r>
              <a:rPr lang="pl-PL" sz="2400" dirty="0"/>
              <a:t> - </a:t>
            </a:r>
            <a:r>
              <a:rPr lang="pl-PL" sz="2400" i="1" dirty="0"/>
              <a:t>wyjść</a:t>
            </a:r>
            <a:r>
              <a:rPr lang="pl-PL" sz="2400" dirty="0"/>
              <a:t>, </a:t>
            </a:r>
            <a:r>
              <a:rPr lang="pl-PL" sz="2400" i="1" dirty="0"/>
              <a:t>żonaty</a:t>
            </a:r>
            <a:r>
              <a:rPr lang="pl-PL" sz="2400" dirty="0"/>
              <a:t> - </a:t>
            </a:r>
            <a:r>
              <a:rPr lang="pl-PL" sz="2400" i="1" dirty="0" smtClean="0"/>
              <a:t>kawaler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099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Facebook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Wyniki w oparciu o analizę zapytania w języku naturalnym</a:t>
            </a:r>
          </a:p>
          <a:p>
            <a:r>
              <a:rPr lang="pl-PL" dirty="0" smtClean="0"/>
              <a:t>Podobieństwo struktury przechowywanych danych do sieci </a:t>
            </a:r>
            <a:r>
              <a:rPr lang="pl-PL" dirty="0" err="1" smtClean="0"/>
              <a:t>wordnetów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5163" y="1919217"/>
            <a:ext cx="4972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NLP dla </a:t>
            </a:r>
            <a:r>
              <a:rPr lang="pl-PL" dirty="0" err="1" smtClean="0"/>
              <a:t>Facebook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31270"/>
            <a:ext cx="6568972" cy="49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z="2000" dirty="0"/>
              <a:t>Analiza morfologiczna </a:t>
            </a:r>
            <a:r>
              <a:rPr lang="pl-PL" sz="2000" dirty="0" smtClean="0"/>
              <a:t>języka polskiego w praktyce</a:t>
            </a:r>
            <a:r>
              <a:rPr lang="pl-PL" sz="2000" dirty="0"/>
              <a:t>, </a:t>
            </a:r>
            <a:r>
              <a:rPr lang="pl-PL" sz="2000" dirty="0" err="1" smtClean="0"/>
              <a:t>Jannusz</a:t>
            </a:r>
            <a:r>
              <a:rPr lang="pl-PL" sz="2000" dirty="0" smtClean="0"/>
              <a:t> </a:t>
            </a:r>
            <a:r>
              <a:rPr lang="pl-PL" sz="2000" dirty="0"/>
              <a:t>S. </a:t>
            </a:r>
            <a:r>
              <a:rPr lang="pl-PL" sz="2000" dirty="0" smtClean="0"/>
              <a:t>Bień, Krzysztof Szafran, </a:t>
            </a:r>
            <a:r>
              <a:rPr lang="fr-FR" sz="2000" dirty="0"/>
              <a:t>BULLETIN DE LA SOCIÉTÉ POLONAISE DE LINGUISTIQUE, fasc. LVII, </a:t>
            </a:r>
            <a:r>
              <a:rPr lang="fr-FR" sz="2000" dirty="0" smtClean="0"/>
              <a:t>2001</a:t>
            </a:r>
            <a:r>
              <a:rPr lang="pl-PL" sz="2000" dirty="0" smtClean="0"/>
              <a:t>, </a:t>
            </a:r>
            <a:r>
              <a:rPr lang="fr-FR" sz="2000" dirty="0" smtClean="0"/>
              <a:t>ISSN 0032-3802</a:t>
            </a:r>
            <a:endParaRPr lang="pl-PL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Large-scale experiments with NP </a:t>
            </a:r>
            <a:r>
              <a:rPr lang="en-US" sz="2000" dirty="0" smtClean="0"/>
              <a:t>chunking</a:t>
            </a:r>
            <a:r>
              <a:rPr lang="pl-PL" sz="2000" dirty="0" smtClean="0"/>
              <a:t> </a:t>
            </a:r>
            <a:r>
              <a:rPr lang="en-US" sz="2000" dirty="0" smtClean="0"/>
              <a:t>of Polish</a:t>
            </a:r>
            <a:r>
              <a:rPr lang="pl-PL" sz="2000" dirty="0" smtClean="0"/>
              <a:t>, </a:t>
            </a:r>
            <a:r>
              <a:rPr lang="en-US" sz="2000" dirty="0"/>
              <a:t>Adam </a:t>
            </a:r>
            <a:r>
              <a:rPr lang="en-US" sz="2000" dirty="0" err="1"/>
              <a:t>Radziszewski</a:t>
            </a:r>
            <a:r>
              <a:rPr lang="en-US" sz="2000" dirty="0"/>
              <a:t> and Adam </a:t>
            </a:r>
            <a:r>
              <a:rPr lang="en-US" sz="2000" dirty="0" err="1" smtClean="0"/>
              <a:t>Pawlaczek</a:t>
            </a:r>
            <a:r>
              <a:rPr lang="pl-PL" sz="2000" dirty="0" smtClean="0"/>
              <a:t>, </a:t>
            </a:r>
            <a:r>
              <a:rPr lang="en-US" sz="2000" dirty="0" smtClean="0"/>
              <a:t>Institute </a:t>
            </a:r>
            <a:r>
              <a:rPr lang="en-US" sz="2000" dirty="0"/>
              <a:t>of Informatics, </a:t>
            </a:r>
            <a:r>
              <a:rPr lang="en-US" sz="2000" dirty="0" err="1"/>
              <a:t>Wrocław</a:t>
            </a:r>
            <a:r>
              <a:rPr lang="en-US" sz="2000" dirty="0"/>
              <a:t> University of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Metody znakowania </a:t>
            </a:r>
            <a:r>
              <a:rPr lang="pl-PL" sz="2000" dirty="0" err="1"/>
              <a:t>morfosyntaktycznego</a:t>
            </a:r>
            <a:r>
              <a:rPr lang="pl-PL" sz="2000" dirty="0"/>
              <a:t> i automatycznej płytkiej analizy składniowej języka polskiego / Adam </a:t>
            </a:r>
            <a:r>
              <a:rPr lang="pl-PL" sz="2000" dirty="0" smtClean="0"/>
              <a:t>Radziszewski</a:t>
            </a:r>
            <a:r>
              <a:rPr lang="pl-PL" sz="2000" dirty="0" smtClean="0"/>
              <a:t>, Wrocław, 2012, Politechnika Wrocławska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Zastosowanie obliczeń ewolucyjnych w przetwarzaniu języka </a:t>
            </a:r>
            <a:r>
              <a:rPr lang="pl-PL" sz="2000" dirty="0" smtClean="0"/>
              <a:t>naturalnego, </a:t>
            </a:r>
            <a:r>
              <a:rPr lang="pl-PL" sz="2000" dirty="0"/>
              <a:t>Zbigniew </a:t>
            </a:r>
            <a:r>
              <a:rPr lang="pl-PL" sz="2000" dirty="0" err="1" smtClean="0"/>
              <a:t>Tenerowicz</a:t>
            </a:r>
            <a:r>
              <a:rPr lang="pl-PL" sz="2000" dirty="0" smtClean="0"/>
              <a:t>, </a:t>
            </a:r>
            <a:r>
              <a:rPr lang="pl-PL" sz="2000" dirty="0"/>
              <a:t>Uniwersytet im. A. Mickiewicza - </a:t>
            </a:r>
            <a:r>
              <a:rPr lang="pl-PL" sz="2000" dirty="0" err="1"/>
              <a:t>Wydzial</a:t>
            </a:r>
            <a:r>
              <a:rPr lang="pl-PL" sz="2000" dirty="0"/>
              <a:t> Matematyki i </a:t>
            </a:r>
            <a:r>
              <a:rPr lang="pl-PL" sz="2000" dirty="0" smtClean="0"/>
              <a:t>Informatyki, Poznań, 2010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 err="1"/>
              <a:t>Tagowanie</a:t>
            </a:r>
            <a:r>
              <a:rPr lang="pl-PL" sz="2000" dirty="0"/>
              <a:t> i </a:t>
            </a:r>
            <a:r>
              <a:rPr lang="pl-PL" sz="2000" dirty="0" err="1"/>
              <a:t>dezambiguacja</a:t>
            </a:r>
            <a:r>
              <a:rPr lang="pl-PL" sz="2000" dirty="0"/>
              <a:t> </a:t>
            </a:r>
            <a:r>
              <a:rPr lang="pl-PL" sz="2000" dirty="0" err="1"/>
              <a:t>morfosyntaktyczna</a:t>
            </a:r>
            <a:r>
              <a:rPr lang="pl-PL" sz="2000" dirty="0"/>
              <a:t>, przegląd metod i </a:t>
            </a:r>
            <a:r>
              <a:rPr lang="pl-PL" sz="2000" dirty="0" smtClean="0"/>
              <a:t>oprogramowania, </a:t>
            </a:r>
            <a:r>
              <a:rPr lang="pl-PL" sz="2000" dirty="0"/>
              <a:t>Łukasz Dębowski, Warszawa, </a:t>
            </a:r>
            <a:r>
              <a:rPr lang="pl-PL" sz="2000" dirty="0" smtClean="0"/>
              <a:t>2001, </a:t>
            </a:r>
            <a:r>
              <a:rPr lang="pl-PL" sz="2000" dirty="0"/>
              <a:t>Wydawnictwo IPI PAN. ISSN 0138-06-48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172400" y="6204081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055FFC9-4039-4F44-9F1B-858CD6B97F74}" type="slidenum">
              <a:rPr lang="pl-PL" smtClean="0"/>
              <a:pPr/>
              <a:t>24</a:t>
            </a:fld>
            <a:r>
              <a:rPr lang="pl-PL" dirty="0" smtClean="0"/>
              <a:t> / 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105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pl-PL" sz="2800" dirty="0"/>
              <a:t>Przetwarzanie języka naturalnego, Jan </a:t>
            </a:r>
            <a:r>
              <a:rPr lang="pl-PL" sz="2800" dirty="0" err="1"/>
              <a:t>Daciuk</a:t>
            </a:r>
            <a:r>
              <a:rPr lang="pl-PL" sz="2800" dirty="0"/>
              <a:t>, Wydział ETI, Politechnika </a:t>
            </a:r>
            <a:r>
              <a:rPr lang="pl-PL" sz="2800" dirty="0" smtClean="0"/>
              <a:t>Gdańska, </a:t>
            </a:r>
            <a:r>
              <a:rPr lang="pl-PL" sz="2800" dirty="0"/>
              <a:t>2014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sz="2800" dirty="0"/>
              <a:t>Sztuczna Inteligencja, analiza języka naturalnego, najnowsze osiągnięcia, Włodzisław </a:t>
            </a:r>
            <a:r>
              <a:rPr lang="pl-PL" sz="2800" dirty="0" smtClean="0"/>
              <a:t>Duch, Katedra </a:t>
            </a:r>
            <a:r>
              <a:rPr lang="pl-PL" sz="2800" dirty="0"/>
              <a:t>Informatyki Stosowanej UMK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sz="2800" dirty="0" smtClean="0"/>
              <a:t>Automatyczna analiza semantyczna tekstu w języku naturalnym, studium przypadku, Dariusz Leniowski, Uniwersytet Warszawski, Warszawa, 2010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8542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Spis treści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pl-PL" altLang="pl-PL" sz="2800" dirty="0" smtClean="0"/>
              <a:t>Zastosowanie</a:t>
            </a:r>
          </a:p>
          <a:p>
            <a:pPr marL="914400" lvl="1" indent="-514350"/>
            <a:r>
              <a:rPr lang="pl-PL" altLang="pl-PL" sz="2400" dirty="0" smtClean="0"/>
              <a:t>Boty</a:t>
            </a:r>
            <a:endParaRPr lang="pl-PL" altLang="pl-PL" sz="2400" dirty="0" smtClean="0"/>
          </a:p>
          <a:p>
            <a:pPr marL="914400" lvl="1" indent="-514350"/>
            <a:r>
              <a:rPr lang="pl-PL" altLang="pl-PL" sz="2400" dirty="0" smtClean="0"/>
              <a:t>Generatory tekstu</a:t>
            </a:r>
          </a:p>
          <a:p>
            <a:pPr marL="914400" lvl="1" indent="-514350"/>
            <a:r>
              <a:rPr lang="pl-PL" altLang="pl-PL" sz="2400" dirty="0" smtClean="0"/>
              <a:t>Tłumaczenia</a:t>
            </a:r>
          </a:p>
          <a:p>
            <a:pPr marL="914400" lvl="1" indent="-514350"/>
            <a:r>
              <a:rPr lang="pl-PL" altLang="pl-PL" sz="2400" dirty="0" smtClean="0"/>
              <a:t>Autokorekty</a:t>
            </a:r>
            <a:endParaRPr lang="pl-PL" altLang="pl-PL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pl-PL" altLang="pl-PL" sz="2800" dirty="0" err="1" smtClean="0"/>
              <a:t>WordNet</a:t>
            </a:r>
            <a:r>
              <a:rPr lang="pl-PL" altLang="pl-PL" sz="2800" dirty="0" smtClean="0"/>
              <a:t> - </a:t>
            </a:r>
            <a:r>
              <a:rPr lang="pl-PL" altLang="pl-PL" sz="2800" dirty="0" err="1" smtClean="0"/>
              <a:t>słowosieć</a:t>
            </a:r>
            <a:endParaRPr lang="pl-PL" altLang="pl-PL" sz="28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8172400" y="6204081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055FFC9-4039-4F44-9F1B-858CD6B97F74}" type="slidenum">
              <a:rPr lang="pl-PL" smtClean="0"/>
              <a:pPr/>
              <a:t>3</a:t>
            </a:fld>
            <a:r>
              <a:rPr lang="pl-PL" dirty="0" smtClean="0"/>
              <a:t> / 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00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NLP - 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Język </a:t>
            </a:r>
            <a:r>
              <a:rPr lang="pl-PL" sz="2400" b="1" dirty="0"/>
              <a:t>naturalny </a:t>
            </a:r>
            <a:r>
              <a:rPr lang="pl-PL" sz="2400" dirty="0"/>
              <a:t>to, w odróżnieniu od </a:t>
            </a:r>
            <a:r>
              <a:rPr lang="pl-PL" sz="2400" dirty="0" smtClean="0"/>
              <a:t>języka formalnego lub języka sztucznego, język stosowany przez ludzi w komunikacji i wytworzony bez odgórnego planu wraz z rozwojem pewnej kultury lub cywilizacji na przestrzeni wielu pokoleń.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 smtClean="0"/>
              <a:t>Przetwarzanie języka naturalnego </a:t>
            </a:r>
            <a:r>
              <a:rPr lang="pl-PL" sz="2400" dirty="0" smtClean="0"/>
              <a:t>jest dziedziną sztucznej inteligencji zajmującą </a:t>
            </a:r>
            <a:r>
              <a:rPr lang="pl-PL" sz="2400" dirty="0"/>
              <a:t>się automatyczną analizą i generowaniem tekstu języka naturalnego.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971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pojęcia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Automatyczna analiza w przetwarzaniu </a:t>
            </a:r>
            <a:r>
              <a:rPr lang="pl-PL" dirty="0" smtClean="0"/>
              <a:t>języka </a:t>
            </a:r>
            <a:r>
              <a:rPr lang="pl-PL" dirty="0"/>
              <a:t>naturalnego stanowi </a:t>
            </a:r>
            <a:r>
              <a:rPr lang="pl-PL" dirty="0" smtClean="0"/>
              <a:t>zazwyczaj zestawienie następujących </a:t>
            </a:r>
            <a:r>
              <a:rPr lang="pl-PL" dirty="0"/>
              <a:t>procesów: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Segmentacja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Tokenizacja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Analiza </a:t>
            </a:r>
            <a:r>
              <a:rPr lang="pl-PL" dirty="0"/>
              <a:t>leksykalna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Parsowanie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Segmentacja i </a:t>
            </a:r>
            <a:r>
              <a:rPr lang="pl-PL" dirty="0" err="1"/>
              <a:t>tokenizacja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/>
              <a:t>Segmentacja</a:t>
            </a:r>
            <a:r>
              <a:rPr lang="pl-PL" sz="2400" dirty="0"/>
              <a:t> jest procesem analizy tekstu polegającym na dzieleniu </a:t>
            </a:r>
            <a:r>
              <a:rPr lang="pl-PL" sz="2400" dirty="0" smtClean="0"/>
              <a:t>dłuższego tekstu </a:t>
            </a:r>
            <a:r>
              <a:rPr lang="pl-PL" sz="2400" dirty="0"/>
              <a:t>na części (segmenty) będące jednostkami znaczeniowymi – </a:t>
            </a:r>
            <a:r>
              <a:rPr lang="pl-PL" sz="2400" dirty="0" smtClean="0"/>
              <a:t>najczęściej zdaniami.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b="1" dirty="0" err="1"/>
              <a:t>Token</a:t>
            </a:r>
            <a:r>
              <a:rPr lang="pl-PL" sz="2400" b="1" dirty="0"/>
              <a:t> </a:t>
            </a:r>
            <a:r>
              <a:rPr lang="pl-PL" sz="2400" dirty="0"/>
              <a:t>jest ciągiem znaków z alfabetu języka ograniczonym separatorami, </a:t>
            </a:r>
            <a:r>
              <a:rPr lang="pl-PL" sz="2400" dirty="0" smtClean="0"/>
              <a:t>który stanowi </a:t>
            </a:r>
            <a:r>
              <a:rPr lang="pl-PL" sz="2400" dirty="0"/>
              <a:t>podstawową niepodzielną jednostkę w łańcuchu </a:t>
            </a:r>
            <a:r>
              <a:rPr lang="pl-PL" sz="2400" dirty="0" smtClean="0"/>
              <a:t>tekstu.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b="1" dirty="0" err="1" smtClean="0"/>
              <a:t>Tokenizacja</a:t>
            </a:r>
            <a:r>
              <a:rPr lang="pl-PL" sz="2400" b="1" dirty="0" smtClean="0"/>
              <a:t> </a:t>
            </a:r>
            <a:r>
              <a:rPr lang="pl-PL" sz="2400" dirty="0" smtClean="0"/>
              <a:t>to proces podziału łańcucha tekstu na </a:t>
            </a:r>
            <a:r>
              <a:rPr lang="pl-PL" sz="2400" dirty="0" err="1" smtClean="0"/>
              <a:t>tokeny</a:t>
            </a:r>
            <a:r>
              <a:rPr lang="pl-PL" sz="2400" dirty="0" smtClean="0"/>
              <a:t> w oparciu o używany w zadanym języku naturalnym zestaw separatorów.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804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leksykalna i POS-tagging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/>
              <a:t>Analiza leksykalna </a:t>
            </a:r>
            <a:r>
              <a:rPr lang="pl-PL" sz="2400" dirty="0"/>
              <a:t>– przypisanie wyszczególnionym </a:t>
            </a:r>
            <a:r>
              <a:rPr lang="pl-PL" sz="2400" dirty="0" err="1"/>
              <a:t>tokenom</a:t>
            </a:r>
            <a:r>
              <a:rPr lang="pl-PL" sz="2400" dirty="0"/>
              <a:t> interpretacji. Z uwagi na wieloznaczność poszczególnych </a:t>
            </a:r>
            <a:r>
              <a:rPr lang="pl-PL" sz="2400" dirty="0" err="1"/>
              <a:t>tokenów</a:t>
            </a:r>
            <a:r>
              <a:rPr lang="pl-PL" sz="2400" dirty="0"/>
              <a:t>, analiza leksykalna może zakończyć się zwróceniem listy możliwych interpretacji danego </a:t>
            </a:r>
            <a:r>
              <a:rPr lang="pl-PL" sz="2400" dirty="0" err="1"/>
              <a:t>tokenu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r>
              <a:rPr lang="pl-PL" sz="2400" b="1" dirty="0"/>
              <a:t>Tag</a:t>
            </a:r>
            <a:r>
              <a:rPr lang="pl-PL" sz="2400" dirty="0"/>
              <a:t> jest opisem znaczenia morfologicznego (części mowy oraz atrybutów) </a:t>
            </a:r>
            <a:r>
              <a:rPr lang="pl-PL" sz="2400" dirty="0" err="1"/>
              <a:t>tokenu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r>
              <a:rPr lang="pl-PL" sz="2400" b="1" dirty="0"/>
              <a:t>POS-</a:t>
            </a:r>
            <a:r>
              <a:rPr lang="pl-PL" sz="2400" b="1" dirty="0" err="1"/>
              <a:t>tagging</a:t>
            </a:r>
            <a:r>
              <a:rPr lang="pl-PL" sz="2400" dirty="0"/>
              <a:t> (part-of-speech </a:t>
            </a:r>
            <a:r>
              <a:rPr lang="pl-PL" sz="2400" dirty="0" err="1"/>
              <a:t>tagging</a:t>
            </a:r>
            <a:r>
              <a:rPr lang="pl-PL" sz="2400" dirty="0"/>
              <a:t>), czyli </a:t>
            </a:r>
            <a:r>
              <a:rPr lang="pl-PL" sz="2400" dirty="0" err="1"/>
              <a:t>tagowanie</a:t>
            </a:r>
            <a:r>
              <a:rPr lang="pl-PL" sz="2400" dirty="0"/>
              <a:t> częściami mowy, jest procesem przypisania najodpowiedniejszego </a:t>
            </a:r>
            <a:r>
              <a:rPr lang="pl-PL" sz="2400" dirty="0" err="1"/>
              <a:t>tagu</a:t>
            </a:r>
            <a:r>
              <a:rPr lang="pl-PL" sz="2400" dirty="0"/>
              <a:t> ze zbioru dostępnych </a:t>
            </a:r>
            <a:r>
              <a:rPr lang="pl-PL" sz="2400" dirty="0" err="1"/>
              <a:t>tagów</a:t>
            </a:r>
            <a:r>
              <a:rPr lang="pl-PL" sz="2400" dirty="0"/>
              <a:t> do </a:t>
            </a:r>
            <a:r>
              <a:rPr lang="pl-PL" sz="2400" dirty="0" err="1"/>
              <a:t>tokenu</a:t>
            </a:r>
            <a:r>
              <a:rPr lang="pl-PL" sz="2400" dirty="0"/>
              <a:t>. Odpowiedniość </a:t>
            </a:r>
            <a:r>
              <a:rPr lang="pl-PL" sz="2400" dirty="0" err="1"/>
              <a:t>tagu</a:t>
            </a:r>
            <a:r>
              <a:rPr lang="pl-PL" sz="2400" dirty="0"/>
              <a:t> określa się na podstawie kontekstu występowania </a:t>
            </a:r>
            <a:r>
              <a:rPr lang="pl-PL" sz="2400" dirty="0" err="1"/>
              <a:t>tokenu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00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r>
              <a:rPr lang="pl-PL" dirty="0" smtClean="0"/>
              <a:t> części mowy języka angielskiego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1" name="Picture 3" descr="C:\Users\Benny\Pictures\Bez nazwy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72898"/>
            <a:ext cx="3003131" cy="498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Charakterystyka czasownika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Cechy czasownika: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Czas (3-4)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Tryb (3)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Aspekt (2)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Strona (3)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Osoba (3)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Liczba (2)</a:t>
            </a:r>
          </a:p>
          <a:p>
            <a:pPr marL="0" indent="0">
              <a:buNone/>
            </a:pPr>
            <a:r>
              <a:rPr lang="pl-PL" dirty="0" smtClean="0"/>
              <a:t>4*3*2*3*3*2 = 432 form </a:t>
            </a:r>
            <a:r>
              <a:rPr lang="pl-PL" u="sng" dirty="0" smtClean="0"/>
              <a:t>jednego</a:t>
            </a:r>
            <a:r>
              <a:rPr lang="pl-PL" dirty="0" smtClean="0"/>
              <a:t> czasownika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11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1081</Words>
  <Application>Microsoft Office PowerPoint</Application>
  <PresentationFormat>Pokaz na ekranie (4:3)</PresentationFormat>
  <Paragraphs>144</Paragraphs>
  <Slides>25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szablon1-PL</vt:lpstr>
      <vt:lpstr>Przetwarzanie języka naturalnego</vt:lpstr>
      <vt:lpstr>Spis treści</vt:lpstr>
      <vt:lpstr>Spis treści</vt:lpstr>
      <vt:lpstr>NLP - definicja</vt:lpstr>
      <vt:lpstr>Podstawowe pojęcia</vt:lpstr>
      <vt:lpstr>Segmentacja i tokenizacja</vt:lpstr>
      <vt:lpstr>Analiza leksykalna i POS-tagging</vt:lpstr>
      <vt:lpstr>Tagi części mowy języka angielskiego</vt:lpstr>
      <vt:lpstr>Charakterystyka czasownika</vt:lpstr>
      <vt:lpstr>Podstawy analizy tekstu</vt:lpstr>
      <vt:lpstr>Analiza morfologiczna</vt:lpstr>
      <vt:lpstr>Analiza morfosyntaktyczna</vt:lpstr>
      <vt:lpstr>Potencjalne problemy</vt:lpstr>
      <vt:lpstr>Analiza semantyczna</vt:lpstr>
      <vt:lpstr>Przykładowa analiza zdania</vt:lpstr>
      <vt:lpstr>Potencjalne problemy</vt:lpstr>
      <vt:lpstr>Potencjalne problemy</vt:lpstr>
      <vt:lpstr>Lingua polonia pulchra est </vt:lpstr>
      <vt:lpstr>Przykładowe zastosowania</vt:lpstr>
      <vt:lpstr>WordNet - Słowosieć</vt:lpstr>
      <vt:lpstr>Wordnet</vt:lpstr>
      <vt:lpstr>Facebook Graph Search</vt:lpstr>
      <vt:lpstr>Schemat NLP dla Facebook Graph Search</vt:lpstr>
      <vt:lpstr>Bibliografia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</dc:title>
  <dc:creator>Benny</dc:creator>
  <cp:lastModifiedBy>Benny</cp:lastModifiedBy>
  <cp:revision>126</cp:revision>
  <dcterms:created xsi:type="dcterms:W3CDTF">2013-11-29T16:27:16Z</dcterms:created>
  <dcterms:modified xsi:type="dcterms:W3CDTF">2014-04-09T13:17:19Z</dcterms:modified>
</cp:coreProperties>
</file>